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00"/>
  </p:notesMasterIdLst>
  <p:handoutMasterIdLst>
    <p:handoutMasterId r:id="rId101"/>
  </p:handoutMasterIdLst>
  <p:sldIdLst>
    <p:sldId id="893" r:id="rId5"/>
    <p:sldId id="332" r:id="rId6"/>
    <p:sldId id="863" r:id="rId7"/>
    <p:sldId id="866" r:id="rId8"/>
    <p:sldId id="331" r:id="rId9"/>
    <p:sldId id="302" r:id="rId10"/>
    <p:sldId id="356" r:id="rId11"/>
    <p:sldId id="357" r:id="rId12"/>
    <p:sldId id="926" r:id="rId13"/>
    <p:sldId id="358" r:id="rId14"/>
    <p:sldId id="359" r:id="rId15"/>
    <p:sldId id="360" r:id="rId16"/>
    <p:sldId id="339" r:id="rId17"/>
    <p:sldId id="924" r:id="rId18"/>
    <p:sldId id="368" r:id="rId19"/>
    <p:sldId id="361" r:id="rId20"/>
    <p:sldId id="363" r:id="rId21"/>
    <p:sldId id="364" r:id="rId22"/>
    <p:sldId id="365" r:id="rId23"/>
    <p:sldId id="366" r:id="rId24"/>
    <p:sldId id="868" r:id="rId25"/>
    <p:sldId id="910" r:id="rId26"/>
    <p:sldId id="367" r:id="rId27"/>
    <p:sldId id="899" r:id="rId28"/>
    <p:sldId id="902" r:id="rId29"/>
    <p:sldId id="903" r:id="rId30"/>
    <p:sldId id="901" r:id="rId31"/>
    <p:sldId id="909" r:id="rId32"/>
    <p:sldId id="927" r:id="rId33"/>
    <p:sldId id="911" r:id="rId34"/>
    <p:sldId id="912" r:id="rId35"/>
    <p:sldId id="913" r:id="rId36"/>
    <p:sldId id="914" r:id="rId37"/>
    <p:sldId id="925" r:id="rId38"/>
    <p:sldId id="919" r:id="rId39"/>
    <p:sldId id="915" r:id="rId40"/>
    <p:sldId id="916" r:id="rId41"/>
    <p:sldId id="882" r:id="rId42"/>
    <p:sldId id="918" r:id="rId43"/>
    <p:sldId id="917" r:id="rId44"/>
    <p:sldId id="922" r:id="rId45"/>
    <p:sldId id="886" r:id="rId46"/>
    <p:sldId id="920" r:id="rId47"/>
    <p:sldId id="928" r:id="rId48"/>
    <p:sldId id="929" r:id="rId49"/>
    <p:sldId id="930" r:id="rId50"/>
    <p:sldId id="931" r:id="rId51"/>
    <p:sldId id="932" r:id="rId52"/>
    <p:sldId id="803" r:id="rId53"/>
    <p:sldId id="933" r:id="rId54"/>
    <p:sldId id="934" r:id="rId55"/>
    <p:sldId id="935" r:id="rId56"/>
    <p:sldId id="936" r:id="rId57"/>
    <p:sldId id="937" r:id="rId58"/>
    <p:sldId id="806" r:id="rId59"/>
    <p:sldId id="938" r:id="rId60"/>
    <p:sldId id="811" r:id="rId61"/>
    <p:sldId id="939" r:id="rId62"/>
    <p:sldId id="813" r:id="rId63"/>
    <p:sldId id="940" r:id="rId64"/>
    <p:sldId id="835" r:id="rId65"/>
    <p:sldId id="941" r:id="rId66"/>
    <p:sldId id="837" r:id="rId67"/>
    <p:sldId id="839" r:id="rId68"/>
    <p:sldId id="840" r:id="rId69"/>
    <p:sldId id="841" r:id="rId70"/>
    <p:sldId id="842" r:id="rId71"/>
    <p:sldId id="843" r:id="rId72"/>
    <p:sldId id="844" r:id="rId73"/>
    <p:sldId id="845" r:id="rId74"/>
    <p:sldId id="846" r:id="rId75"/>
    <p:sldId id="847" r:id="rId76"/>
    <p:sldId id="904" r:id="rId77"/>
    <p:sldId id="888" r:id="rId78"/>
    <p:sldId id="830" r:id="rId79"/>
    <p:sldId id="905" r:id="rId80"/>
    <p:sldId id="900" r:id="rId81"/>
    <p:sldId id="854" r:id="rId82"/>
    <p:sldId id="869" r:id="rId83"/>
    <p:sldId id="852" r:id="rId84"/>
    <p:sldId id="870" r:id="rId85"/>
    <p:sldId id="889" r:id="rId86"/>
    <p:sldId id="858" r:id="rId87"/>
    <p:sldId id="826" r:id="rId88"/>
    <p:sldId id="853" r:id="rId89"/>
    <p:sldId id="898" r:id="rId90"/>
    <p:sldId id="857" r:id="rId91"/>
    <p:sldId id="892" r:id="rId92"/>
    <p:sldId id="871" r:id="rId93"/>
    <p:sldId id="864" r:id="rId94"/>
    <p:sldId id="906" r:id="rId95"/>
    <p:sldId id="897" r:id="rId96"/>
    <p:sldId id="861" r:id="rId97"/>
    <p:sldId id="798" r:id="rId98"/>
    <p:sldId id="895" r:id="rId99"/>
  </p:sldIdLst>
  <p:sldSz cx="12192000" cy="6858000"/>
  <p:notesSz cx="7172325" cy="9313863"/>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R/1mlMjhmvIlbf1Cv1s8A==" hashData="FIE0R+d4MxoWWFODaxpCFhWmiM061UPo7SrqE8zwKkbRLPFWJwa+Cam9hUHRFgCmsTrn8xgU7CxxtxtFmRhQmw=="/>
  <p:extLst>
    <p:ext uri="{521415D9-36F7-43E2-AB2F-B90AF26B5E84}">
      <p14:sectionLst xmlns:p14="http://schemas.microsoft.com/office/powerpoint/2010/main">
        <p14:section name="Welcome" id="{6B1FAC38-8EF8-4BC5-9115-D172FB831257}">
          <p14:sldIdLst>
            <p14:sldId id="893"/>
            <p14:sldId id="332"/>
            <p14:sldId id="863"/>
            <p14:sldId id="866"/>
            <p14:sldId id="331"/>
            <p14:sldId id="302"/>
            <p14:sldId id="356"/>
          </p14:sldIdLst>
        </p14:section>
        <p14:section name="Training Adults" id="{8DE5963A-1810-48B2-8491-C2F7D4AFCD13}">
          <p14:sldIdLst>
            <p14:sldId id="357"/>
            <p14:sldId id="926"/>
            <p14:sldId id="358"/>
            <p14:sldId id="359"/>
          </p14:sldIdLst>
        </p14:section>
        <p14:section name="Why is Safe infant Sleep Important" id="{D8AEFCD9-F6BC-42F2-91C3-2F389156F68E}">
          <p14:sldIdLst>
            <p14:sldId id="360"/>
            <p14:sldId id="339"/>
            <p14:sldId id="924"/>
            <p14:sldId id="368"/>
            <p14:sldId id="361"/>
            <p14:sldId id="363"/>
            <p14:sldId id="364"/>
            <p14:sldId id="365"/>
            <p14:sldId id="366"/>
            <p14:sldId id="868"/>
          </p14:sldIdLst>
        </p14:section>
        <p14:section name="What do we know?" id="{588CDBA3-7A9A-468D-94BC-55437C5CFE30}">
          <p14:sldIdLst>
            <p14:sldId id="910"/>
            <p14:sldId id="367"/>
            <p14:sldId id="899"/>
            <p14:sldId id="902"/>
            <p14:sldId id="903"/>
            <p14:sldId id="901"/>
          </p14:sldIdLst>
        </p14:section>
        <p14:section name="Safe Infant Sleep Recommendations Review" id="{512D9A11-B428-4176-87F0-56B787414FBD}">
          <p14:sldIdLst>
            <p14:sldId id="909"/>
            <p14:sldId id="927"/>
            <p14:sldId id="911"/>
            <p14:sldId id="912"/>
            <p14:sldId id="913"/>
            <p14:sldId id="914"/>
            <p14:sldId id="925"/>
            <p14:sldId id="919"/>
            <p14:sldId id="915"/>
            <p14:sldId id="916"/>
            <p14:sldId id="882"/>
            <p14:sldId id="918"/>
            <p14:sldId id="917"/>
            <p14:sldId id="922"/>
            <p14:sldId id="886"/>
            <p14:sldId id="920"/>
            <p14:sldId id="928"/>
            <p14:sldId id="929"/>
            <p14:sldId id="930"/>
            <p14:sldId id="931"/>
            <p14:sldId id="932"/>
            <p14:sldId id="803"/>
            <p14:sldId id="933"/>
            <p14:sldId id="934"/>
            <p14:sldId id="935"/>
            <p14:sldId id="936"/>
            <p14:sldId id="937"/>
            <p14:sldId id="806"/>
            <p14:sldId id="938"/>
            <p14:sldId id="811"/>
            <p14:sldId id="939"/>
            <p14:sldId id="813"/>
            <p14:sldId id="940"/>
            <p14:sldId id="835"/>
            <p14:sldId id="941"/>
            <p14:sldId id="837"/>
          </p14:sldIdLst>
        </p14:section>
        <p14:section name="Myth vs Fact Funtionality" id="{AE8C0266-D87E-4BCC-B75B-C7B44DEC431D}">
          <p14:sldIdLst>
            <p14:sldId id="839"/>
            <p14:sldId id="840"/>
            <p14:sldId id="841"/>
            <p14:sldId id="842"/>
            <p14:sldId id="843"/>
            <p14:sldId id="844"/>
            <p14:sldId id="845"/>
            <p14:sldId id="846"/>
            <p14:sldId id="847"/>
            <p14:sldId id="904"/>
          </p14:sldIdLst>
        </p14:section>
        <p14:section name="How can we help?" id="{B9D5220C-43DE-494A-9B0E-739C633C6550}">
          <p14:sldIdLst>
            <p14:sldId id="888"/>
            <p14:sldId id="830"/>
            <p14:sldId id="905"/>
            <p14:sldId id="900"/>
            <p14:sldId id="854"/>
            <p14:sldId id="869"/>
            <p14:sldId id="852"/>
            <p14:sldId id="870"/>
            <p14:sldId id="889"/>
            <p14:sldId id="858"/>
            <p14:sldId id="826"/>
            <p14:sldId id="853"/>
          </p14:sldIdLst>
        </p14:section>
        <p14:section name="Goals, planning, and support" id="{736FA9B6-B184-4399-9CDD-A5DCDF8132E3}">
          <p14:sldIdLst>
            <p14:sldId id="898"/>
            <p14:sldId id="857"/>
            <p14:sldId id="892"/>
            <p14:sldId id="871"/>
            <p14:sldId id="864"/>
          </p14:sldIdLst>
        </p14:section>
        <p14:section name="Closing" id="{A5D8B096-8C73-4FE3-A4BD-9D5A8507871C}">
          <p14:sldIdLst>
            <p14:sldId id="906"/>
            <p14:sldId id="897"/>
            <p14:sldId id="861"/>
            <p14:sldId id="798"/>
            <p14:sldId id="8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8B4413-56CB-FFA3-E745-C07B5F93CC14}" name="Outreach Strategists 5" initials="" userId="S::usergroup5@OutreachStrategists.onmicrosoft.com::c10b64d5-ec78-4f4c-ba08-d01f983cd1cc" providerId="AD"/>
  <p188:author id="{11FF9317-A3BF-E614-3A2D-F5B651D84CA9}" name="Legnon,Andrea (DSHS)" initials="L(" userId="S::andrea.legnon@dshs.texas.gov::9b8b0582-ebba-408f-bb85-4c641abb6983" providerId="AD"/>
  <p188:author id="{7ACCA026-AD5A-7764-AE1C-14360CE9C216}" name="Outreach Strategists" initials="" userId="S::usergroup4@OutreachStrategists.onmicrosoft.com::66eccb4d-7974-44e5-9fa9-d280ccc3ff34" providerId="AD"/>
  <p188:author id="{B606812F-01E3-1E10-BFCA-1B6584163647}" name="Hendrix,Veronica (DSHS)" initials="H(" userId="S::veronica.hendrix1@dshs.texas.gov::a5462a6d-5cdb-4da9-8a65-fe0fb0dc233e" providerId="AD"/>
  <p188:author id="{A3F1A539-A4C7-FEB1-B9D9-3F81671D7273}" name="Sieswerda,Stephanie (DSHS)" initials="S(" userId="S::Stephanie.Sieswerda@dshs.texas.gov::9e668dd2-89af-4ee9-a813-297f07b12de8" providerId="AD"/>
  <p188:author id="{A951A051-1D5C-3735-0CAE-05CF495EBA9C}" name="Hendrix,Veronica (DSHS)" initials="H(" userId="S::Veronica.Hendrix1@dshs.texas.gov::a5462a6d-5cdb-4da9-8a65-fe0fb0dc233e" providerId="AD"/>
  <p188:author id="{7BD5F952-175C-99B7-549F-6C1988D78A76}" name="Cenac,Lauren (DSHS)" initials="C(" userId="S::lauren.cenac@dshs.texas.gov::61d13be2-6fd3-46c2-b03f-d7c3561dc509" providerId="AD"/>
  <p188:author id="{5458375D-D870-6C02-4D64-CA605DEC492A}" name="Cenac,Lauren (DSHS)" initials="C(" userId="S::Lauren.Cenac@dshs.texas.gov::61d13be2-6fd3-46c2-b03f-d7c3561dc509" providerId="AD"/>
  <p188:author id="{4E74B664-4AB6-A930-6B38-A6D487EA6E10}" name="Scott,Shannon  (DSHS)" initials="S(" userId="S::shannon.scott2@dshs.texas.gov::15a8b867-f237-4341-b91d-2afb8e3fc1b5" providerId="AD"/>
  <p188:author id="{697F7274-F2A3-4190-E0DD-599EE5870E07}" name="Stagg,Julie (DSHS)" initials="S(" userId="S::Julie.Stagg@dshs.texas.gov::fea59d06-875e-4908-b6a3-66de39ea2919" providerId="AD"/>
  <p188:author id="{3E8E8874-2E2B-3F43-1A65-6104AE76DA9E}" name="Rumancik,Robin  (DSHS)" initials="R(" userId="S::robin.rumancik@dshs.texas.gov::4282332e-54f9-43cf-862f-1eda3560bd29" providerId="AD"/>
  <p188:author id="{4733F77D-2CBB-CB48-F69B-C7050912F3DB}" name="Wando,Laura (DSHS)" initials="W(" userId="S::laura.wando@dshs.texas.gov::e6fc31c3-7403-49a1-a525-b8b2f24f13f7" providerId="AD"/>
  <p188:author id="{9540A1BA-8EEC-C481-9E29-C9D83EB50976}" name="Rodriguez,Yahaira (DSHS)" initials="R(" userId="S::yahaira.rodriguez@dshs.texas.gov::f71c12b7-3923-4f2f-af66-198baaa784ed" providerId="AD"/>
  <p188:author id="{9EF77FBB-2610-DC00-ED17-10798B9F7214}" name="Scott,Shannon  (DSHS)" initials="S(" userId="S::Shannon.Scott2@dshs.texas.gov::15a8b867-f237-4341-b91d-2afb8e3fc1b5" providerId="AD"/>
  <p188:author id="{224BD0D9-5A04-75F4-5ED6-2B4A6B97FB41}" name="Sieswerda,Stephanie (DSHS)" initials="S(" userId="S::stephanie.sieswerda@dshs.texas.gov::9e668dd2-89af-4ee9-a813-297f07b12de8" providerId="AD"/>
  <p188:author id="{23C0D6EA-7FF9-92F7-9324-1D192317FE22}" name="Outreach Strategists 5" initials="OS5" userId="S::usergroup5@outreachstrategists.onmicrosoft.com::c10b64d5-ec78-4f4c-ba08-d01f983cd1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CFFF"/>
    <a:srgbClr val="008E8C"/>
    <a:srgbClr val="333333"/>
    <a:srgbClr val="DDEFFA"/>
    <a:srgbClr val="B5CEFF"/>
    <a:srgbClr val="A3C9EF"/>
    <a:srgbClr val="8DC3EB"/>
    <a:srgbClr val="5696D4"/>
    <a:srgbClr val="01A59C"/>
    <a:srgbClr val="4277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96"/>
    <p:restoredTop sz="81772" autoAdjust="0"/>
  </p:normalViewPr>
  <p:slideViewPr>
    <p:cSldViewPr snapToGrid="0">
      <p:cViewPr varScale="1">
        <p:scale>
          <a:sx n="89" d="100"/>
          <a:sy n="89" d="100"/>
        </p:scale>
        <p:origin x="1266" y="96"/>
      </p:cViewPr>
      <p:guideLst/>
    </p:cSldViewPr>
  </p:slideViewPr>
  <p:notesTextViewPr>
    <p:cViewPr>
      <p:scale>
        <a:sx n="75" d="100"/>
        <a:sy n="75"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2400" b="1" i="0" u="none" strike="noStrike" kern="1200" cap="all" baseline="0" smtClean="0">
                <a:solidFill>
                  <a:schemeClr val="tx1"/>
                </a:solidFill>
                <a:effectLst/>
                <a:latin typeface="+mn-lt"/>
                <a:ea typeface="+mn-ea"/>
                <a:cs typeface="+mn-cs"/>
              </a:defRPr>
            </a:pPr>
            <a:r>
              <a:rPr lang="en-US" sz="2400">
                <a:solidFill>
                  <a:schemeClr val="tx1"/>
                </a:solidFill>
                <a:effectLst/>
              </a:rPr>
              <a:t>Causas</a:t>
            </a:r>
          </a:p>
        </c:rich>
      </c:tx>
      <c:overlay val="0"/>
      <c:spPr>
        <a:noFill/>
        <a:ln>
          <a:noFill/>
        </a:ln>
        <a:effectLst/>
      </c:spPr>
      <c:txPr>
        <a:bodyPr rot="0" spcFirstLastPara="1" vertOverflow="ellipsis" vert="horz" wrap="square" anchor="ctr" anchorCtr="1"/>
        <a:lstStyle/>
        <a:p>
          <a:pPr>
            <a:defRPr lang="en-US" sz="2400" b="1" i="0" u="none" strike="noStrike" kern="1200" cap="all" baseline="0" smtClean="0">
              <a:solidFill>
                <a:schemeClr val="tx1"/>
              </a:solidFill>
              <a:effectLst/>
              <a:latin typeface="+mn-lt"/>
              <a:ea typeface="+mn-ea"/>
              <a:cs typeface="+mn-cs"/>
            </a:defRPr>
          </a:pPr>
          <a:endParaRPr lang="en-US"/>
        </a:p>
      </c:txPr>
    </c:title>
    <c:autoTitleDeleted val="0"/>
    <c:plotArea>
      <c:layout/>
      <c:pieChart>
        <c:varyColors val="1"/>
        <c:ser>
          <c:idx val="0"/>
          <c:order val="0"/>
          <c:tx>
            <c:strRef>
              <c:f>Sheet1!$B$1</c:f>
              <c:strCache>
                <c:ptCount val="1"/>
                <c:pt idx="0">
                  <c:v>Causes</c:v>
                </c:pt>
              </c:strCache>
            </c:strRef>
          </c:tx>
          <c:dPt>
            <c:idx val="0"/>
            <c:bubble3D val="0"/>
            <c:spPr>
              <a:solidFill>
                <a:schemeClr val="accent6"/>
              </a:solidFill>
              <a:ln>
                <a:solidFill>
                  <a:schemeClr val="accent6"/>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415-4C83-9713-154FB362B909}"/>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1415-4C83-9713-154FB362B909}"/>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1415-4C83-9713-154FB362B909}"/>
              </c:ext>
            </c:extLst>
          </c:dPt>
          <c:dLbls>
            <c:dLbl>
              <c:idx val="0"/>
              <c:layout>
                <c:manualLayout>
                  <c:x val="8.1791365223930768E-2"/>
                  <c:y val="-9.9763843607999267E-2"/>
                </c:manualLayout>
              </c:layout>
              <c:tx>
                <c:rich>
                  <a:bodyPr rot="0" spcFirstLastPara="1" vertOverflow="ellipsis" vert="horz" wrap="square" lIns="38100" tIns="19050" rIns="38100" bIns="19050" anchor="ctr" anchorCtr="1">
                    <a:noAutofit/>
                  </a:bodyPr>
                  <a:lstStyle/>
                  <a:p>
                    <a:pPr>
                      <a:defRPr lang="en-US" sz="2000" b="1" i="0" u="none" strike="noStrike" kern="1200" spc="0" baseline="0" smtClean="0">
                        <a:solidFill>
                          <a:schemeClr val="tx1"/>
                        </a:solidFill>
                        <a:latin typeface="+mn-lt"/>
                        <a:ea typeface="+mn-ea"/>
                        <a:cs typeface="+mn-cs"/>
                      </a:defRPr>
                    </a:pPr>
                    <a:r>
                      <a:rPr lang="es-ES" sz="2000" noProof="0" dirty="0">
                        <a:solidFill>
                          <a:schemeClr val="tx1"/>
                        </a:solidFill>
                      </a:rPr>
                      <a:t>Síndrome de Muerte Súbita del Bebé (SIDS, en inglés)
41%</a:t>
                    </a:r>
                    <a:endParaRPr lang="es-ES" sz="2000" baseline="0" noProof="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lang="en-US" sz="2000" b="1" i="0" u="none" strike="noStrike" kern="1200" spc="0" baseline="0" smtClean="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92238100644413"/>
                      <c:h val="0.35885312652479329"/>
                    </c:manualLayout>
                  </c15:layout>
                  <c15:showDataLabelsRange val="0"/>
                </c:ext>
                <c:ext xmlns:c16="http://schemas.microsoft.com/office/drawing/2014/chart" uri="{C3380CC4-5D6E-409C-BE32-E72D297353CC}">
                  <c16:uniqueId val="{00000003-1415-4C83-9713-154FB362B909}"/>
                </c:ext>
              </c:extLst>
            </c:dLbl>
            <c:dLbl>
              <c:idx val="1"/>
              <c:layout>
                <c:manualLayout>
                  <c:x val="-0.1859903381642512"/>
                  <c:y val="-1.5366882504816159E-3"/>
                </c:manualLayout>
              </c:layout>
              <c:tx>
                <c:rich>
                  <a:bodyPr rot="0" spcFirstLastPara="1" vertOverflow="ellipsis" vert="horz" wrap="square" lIns="38100" tIns="19050" rIns="38100" bIns="19050" anchor="ctr" anchorCtr="1">
                    <a:noAutofit/>
                  </a:bodyPr>
                  <a:lstStyle/>
                  <a:p>
                    <a:pPr>
                      <a:defRPr lang="en-US" sz="2000" b="1" i="0" u="none" strike="noStrike" kern="1200" spc="0" baseline="0" smtClean="0">
                        <a:ln w="3175">
                          <a:noFill/>
                        </a:ln>
                        <a:solidFill>
                          <a:schemeClr val="tx1"/>
                        </a:solidFill>
                        <a:latin typeface="+mn-lt"/>
                        <a:ea typeface="+mn-ea"/>
                        <a:cs typeface="+mn-cs"/>
                      </a:defRPr>
                    </a:pPr>
                    <a:r>
                      <a:rPr lang="es-ES" sz="2000">
                        <a:ln w="3175">
                          <a:noFill/>
                        </a:ln>
                        <a:solidFill>
                          <a:schemeClr val="tx1"/>
                        </a:solidFill>
                      </a:rPr>
                      <a:t>Asfixia y estrangulamiento accidental en la cama
27%</a:t>
                    </a:r>
                    <a:endParaRPr lang="es-ES" sz="2000" baseline="0">
                      <a:ln w="3175">
                        <a:noFill/>
                      </a:ln>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lang="en-US" sz="2000" b="1" i="0" u="none" strike="noStrike" kern="1200" spc="0" baseline="0" smtClean="0">
                      <a:ln w="3175">
                        <a:noFill/>
                      </a:ln>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6359903381642513"/>
                      <c:h val="0.36848259658206656"/>
                    </c:manualLayout>
                  </c15:layout>
                  <c15:showDataLabelsRange val="0"/>
                </c:ext>
                <c:ext xmlns:c16="http://schemas.microsoft.com/office/drawing/2014/chart" uri="{C3380CC4-5D6E-409C-BE32-E72D297353CC}">
                  <c16:uniqueId val="{00000002-1415-4C83-9713-154FB362B909}"/>
                </c:ext>
              </c:extLst>
            </c:dLbl>
            <c:dLbl>
              <c:idx val="2"/>
              <c:layout>
                <c:manualLayout>
                  <c:x val="-0.12266496692739925"/>
                  <c:y val="-7.3531900414811099E-2"/>
                </c:manualLayout>
              </c:layout>
              <c:tx>
                <c:rich>
                  <a:bodyPr rot="0" spcFirstLastPara="1" vertOverflow="ellipsis" vert="horz" wrap="square" lIns="38100" tIns="19050" rIns="38100" bIns="19050" anchor="ctr" anchorCtr="1">
                    <a:noAutofit/>
                  </a:bodyPr>
                  <a:lstStyle/>
                  <a:p>
                    <a:pPr>
                      <a:defRPr lang="en-US" sz="2000" b="1" i="0" u="none" strike="noStrike" kern="1200" spc="0" baseline="0" smtClean="0">
                        <a:solidFill>
                          <a:schemeClr val="tx1"/>
                        </a:solidFill>
                        <a:latin typeface="+mn-lt"/>
                        <a:ea typeface="+mn-ea"/>
                        <a:cs typeface="+mn-cs"/>
                      </a:defRPr>
                    </a:pPr>
                    <a:r>
                      <a:rPr lang="en-US" sz="2000">
                        <a:solidFill>
                          <a:schemeClr val="tx1"/>
                        </a:solidFill>
                      </a:rPr>
                      <a:t>Desconocido
32%</a:t>
                    </a:r>
                    <a:endParaRPr lang="en-US" sz="2000" baseline="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lang="en-US" sz="2000" b="1" i="0" u="none" strike="noStrike" kern="1200" spc="0" baseline="0" smtClean="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329024305376019"/>
                      <c:h val="0.32677652584814976"/>
                    </c:manualLayout>
                  </c15:layout>
                  <c15:showDataLabelsRange val="0"/>
                </c:ext>
                <c:ext xmlns:c16="http://schemas.microsoft.com/office/drawing/2014/chart" uri="{C3380CC4-5D6E-409C-BE32-E72D297353CC}">
                  <c16:uniqueId val="{00000004-1415-4C83-9713-154FB362B909}"/>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28575" cap="flat" cmpd="sng" algn="ctr">
                  <a:solidFill>
                    <a:schemeClr val="tx1"/>
                  </a:solidFill>
                  <a:round/>
                </a:ln>
                <a:effectLst/>
              </c:spPr>
            </c:leaderLines>
            <c:extLst>
              <c:ext xmlns:c15="http://schemas.microsoft.com/office/drawing/2012/chart" uri="{CE6537A1-D6FC-4f65-9D91-7224C49458BB}"/>
            </c:extLst>
          </c:dLbls>
          <c:cat>
            <c:strRef>
              <c:f>Sheet1!$A$2:$A$4</c:f>
              <c:strCache>
                <c:ptCount val="3"/>
                <c:pt idx="0">
                  <c:v>Sudden Infant Death Syndrome (SIDS)</c:v>
                </c:pt>
                <c:pt idx="1">
                  <c:v>Accidental suffocation and strangulation in bed</c:v>
                </c:pt>
                <c:pt idx="2">
                  <c:v>Unknown</c:v>
                </c:pt>
              </c:strCache>
            </c:strRef>
          </c:cat>
          <c:val>
            <c:numRef>
              <c:f>Sheet1!$B$2:$B$4</c:f>
              <c:numCache>
                <c:formatCode>0%</c:formatCode>
                <c:ptCount val="3"/>
                <c:pt idx="0">
                  <c:v>0.41</c:v>
                </c:pt>
                <c:pt idx="1">
                  <c:v>0.27</c:v>
                </c:pt>
                <c:pt idx="2">
                  <c:v>0.32</c:v>
                </c:pt>
              </c:numCache>
            </c:numRef>
          </c:val>
          <c:extLst>
            <c:ext xmlns:c16="http://schemas.microsoft.com/office/drawing/2014/chart" uri="{C3380CC4-5D6E-409C-BE32-E72D297353CC}">
              <c16:uniqueId val="{00000000-1415-4C83-9713-154FB362B909}"/>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_tradnl" sz="2128" b="1" i="0" u="none" strike="noStrike" kern="1200" baseline="0" noProof="0">
                <a:solidFill>
                  <a:schemeClr val="tx1"/>
                </a:solidFill>
                <a:latin typeface="+mn-lt"/>
                <a:ea typeface="+mn-ea"/>
                <a:cs typeface="+mn-cs"/>
              </a:defRPr>
            </a:pPr>
            <a:r>
              <a:rPr lang="es-ES_tradnl" noProof="0" dirty="0">
                <a:solidFill>
                  <a:schemeClr val="tx1"/>
                </a:solidFill>
              </a:rPr>
              <a:t>Principales causas de muerte infantil por etnicidad, 2021</a:t>
            </a:r>
          </a:p>
        </c:rich>
      </c:tx>
      <c:overlay val="0"/>
      <c:spPr>
        <a:noFill/>
        <a:ln>
          <a:noFill/>
        </a:ln>
        <a:effectLst/>
      </c:spPr>
      <c:txPr>
        <a:bodyPr rot="0" spcFirstLastPara="1" vertOverflow="ellipsis" vert="horz" wrap="square" anchor="ctr" anchorCtr="1"/>
        <a:lstStyle/>
        <a:p>
          <a:pPr>
            <a:defRPr lang="es-ES_tradnl" sz="2128" b="1" i="0" u="none" strike="noStrike" kern="1200" baseline="0" noProof="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Congenital Malformation</c:v>
                </c:pt>
              </c:strCache>
            </c:strRef>
          </c:tx>
          <c:spPr>
            <a:solidFill>
              <a:schemeClr val="accent6"/>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Sheet1!$B$3:$B$6</c:f>
              <c:numCache>
                <c:formatCode>General</c:formatCode>
                <c:ptCount val="4"/>
                <c:pt idx="0">
                  <c:v>10.1</c:v>
                </c:pt>
                <c:pt idx="1">
                  <c:v>14.2</c:v>
                </c:pt>
                <c:pt idx="2">
                  <c:v>11.9</c:v>
                </c:pt>
                <c:pt idx="3">
                  <c:v>7.3</c:v>
                </c:pt>
              </c:numCache>
            </c:numRef>
          </c:val>
          <c:extLst>
            <c:ext xmlns:c16="http://schemas.microsoft.com/office/drawing/2014/chart" uri="{C3380CC4-5D6E-409C-BE32-E72D297353CC}">
              <c16:uniqueId val="{00000000-DFFE-4DBC-ADBD-2FE9B6A70051}"/>
            </c:ext>
          </c:extLst>
        </c:ser>
        <c:ser>
          <c:idx val="1"/>
          <c:order val="1"/>
          <c:tx>
            <c:strRef>
              <c:f>Sheet1!$C$1</c:f>
              <c:strCache>
                <c:ptCount val="1"/>
                <c:pt idx="0">
                  <c:v>Short Gestation &amp; Low Birth Weight NOC</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Sheet1!$C$3:$C$6</c:f>
              <c:numCache>
                <c:formatCode>General</c:formatCode>
                <c:ptCount val="4"/>
                <c:pt idx="0">
                  <c:v>5.4</c:v>
                </c:pt>
                <c:pt idx="1">
                  <c:v>17</c:v>
                </c:pt>
                <c:pt idx="2">
                  <c:v>7.3</c:v>
                </c:pt>
                <c:pt idx="3">
                  <c:v>4.5</c:v>
                </c:pt>
              </c:numCache>
            </c:numRef>
          </c:val>
          <c:extLst>
            <c:ext xmlns:c16="http://schemas.microsoft.com/office/drawing/2014/chart" uri="{C3380CC4-5D6E-409C-BE32-E72D297353CC}">
              <c16:uniqueId val="{00000001-DFFE-4DBC-ADBD-2FE9B6A70051}"/>
            </c:ext>
          </c:extLst>
        </c:ser>
        <c:ser>
          <c:idx val="2"/>
          <c:order val="2"/>
          <c:tx>
            <c:strRef>
              <c:f>Sheet1!$D$1</c:f>
              <c:strCache>
                <c:ptCount val="1"/>
                <c:pt idx="0">
                  <c:v>Sudden Infant Death Syndrome</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Sheet1!$D$3:$D$6</c:f>
              <c:numCache>
                <c:formatCode>General</c:formatCode>
                <c:ptCount val="4"/>
                <c:pt idx="0">
                  <c:v>2.6</c:v>
                </c:pt>
                <c:pt idx="1">
                  <c:v>7.4</c:v>
                </c:pt>
                <c:pt idx="2">
                  <c:v>2.5</c:v>
                </c:pt>
                <c:pt idx="3">
                  <c:v>2.1</c:v>
                </c:pt>
              </c:numCache>
            </c:numRef>
          </c:val>
          <c:extLst>
            <c:ext xmlns:c16="http://schemas.microsoft.com/office/drawing/2014/chart" uri="{C3380CC4-5D6E-409C-BE32-E72D297353CC}">
              <c16:uniqueId val="{00000002-DFFE-4DBC-ADBD-2FE9B6A70051}"/>
            </c:ext>
          </c:extLst>
        </c:ser>
        <c:ser>
          <c:idx val="3"/>
          <c:order val="3"/>
          <c:tx>
            <c:strRef>
              <c:f>Sheet1!$E$1</c:f>
              <c:strCache>
                <c:ptCount val="1"/>
                <c:pt idx="0">
                  <c:v>Maternal Complications of Pregnancy</c:v>
                </c:pt>
              </c:strCache>
            </c:strRef>
          </c:tx>
          <c:spPr>
            <a:solidFill>
              <a:schemeClr val="bg2"/>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Sheet1!$E$3:$E$6</c:f>
              <c:numCache>
                <c:formatCode>General</c:formatCode>
                <c:ptCount val="4"/>
                <c:pt idx="0">
                  <c:v>1.7</c:v>
                </c:pt>
                <c:pt idx="1">
                  <c:v>5.4</c:v>
                </c:pt>
                <c:pt idx="2">
                  <c:v>2.2999999999999998</c:v>
                </c:pt>
                <c:pt idx="3">
                  <c:v>2.8</c:v>
                </c:pt>
              </c:numCache>
            </c:numRef>
          </c:val>
          <c:extLst>
            <c:ext xmlns:c16="http://schemas.microsoft.com/office/drawing/2014/chart" uri="{C3380CC4-5D6E-409C-BE32-E72D297353CC}">
              <c16:uniqueId val="{00000003-DFFE-4DBC-ADBD-2FE9B6A70051}"/>
            </c:ext>
          </c:extLst>
        </c:ser>
        <c:ser>
          <c:idx val="4"/>
          <c:order val="4"/>
          <c:tx>
            <c:strRef>
              <c:f>Sheet1!$F$1</c:f>
              <c:strCache>
                <c:ptCount val="1"/>
                <c:pt idx="0">
                  <c:v>Unintentional Injuries</c:v>
                </c:pt>
              </c:strCache>
            </c:strRef>
          </c:tx>
          <c:spPr>
            <a:solidFill>
              <a:schemeClr val="accent5">
                <a:lumMod val="75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Sheet1!$F$3:$F$6</c:f>
              <c:numCache>
                <c:formatCode>General</c:formatCode>
                <c:ptCount val="4"/>
                <c:pt idx="0">
                  <c:v>1.9</c:v>
                </c:pt>
                <c:pt idx="1">
                  <c:v>4.8</c:v>
                </c:pt>
                <c:pt idx="2">
                  <c:v>1.7</c:v>
                </c:pt>
                <c:pt idx="3">
                  <c:v>1</c:v>
                </c:pt>
              </c:numCache>
            </c:numRef>
          </c:val>
          <c:extLst>
            <c:ext xmlns:c16="http://schemas.microsoft.com/office/drawing/2014/chart" uri="{C3380CC4-5D6E-409C-BE32-E72D297353CC}">
              <c16:uniqueId val="{00000004-DFFE-4DBC-ADBD-2FE9B6A70051}"/>
            </c:ext>
          </c:extLst>
        </c:ser>
        <c:dLbls>
          <c:showLegendKey val="0"/>
          <c:showVal val="1"/>
          <c:showCatName val="0"/>
          <c:showSerName val="0"/>
          <c:showPercent val="0"/>
          <c:showBubbleSize val="0"/>
        </c:dLbls>
        <c:gapWidth val="150"/>
        <c:overlap val="-25"/>
        <c:axId val="1246976367"/>
        <c:axId val="1275447967"/>
      </c:barChart>
      <c:catAx>
        <c:axId val="1246976367"/>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75447967"/>
        <c:crosses val="autoZero"/>
        <c:auto val="1"/>
        <c:lblAlgn val="ctr"/>
        <c:lblOffset val="100"/>
        <c:noMultiLvlLbl val="0"/>
      </c:catAx>
      <c:valAx>
        <c:axId val="1275447967"/>
        <c:scaling>
          <c:orientation val="minMax"/>
        </c:scaling>
        <c:delete val="1"/>
        <c:axPos val="l"/>
        <c:numFmt formatCode="General" sourceLinked="1"/>
        <c:majorTickMark val="none"/>
        <c:minorTickMark val="none"/>
        <c:tickLblPos val="nextTo"/>
        <c:crossAx val="1246976367"/>
        <c:crosses val="autoZero"/>
        <c:crossBetween val="between"/>
      </c:valAx>
      <c:spPr>
        <a:noFill/>
        <a:ln>
          <a:noFill/>
        </a:ln>
        <a:effectLst/>
      </c:spPr>
    </c:plotArea>
    <c:legend>
      <c:legendPos val="t"/>
      <c:layout>
        <c:manualLayout>
          <c:xMode val="edge"/>
          <c:yMode val="edge"/>
          <c:x val="2.7717581497964928E-2"/>
          <c:y val="0.11478013467950325"/>
          <c:w val="0.94403296055384378"/>
          <c:h val="9.941953663366254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Non-Hispanic White</c:v>
                </c:pt>
              </c:strCache>
            </c:strRef>
          </c:tx>
          <c:spPr>
            <a:solidFill>
              <a:schemeClr val="accent6"/>
            </a:solidFill>
            <a:ln>
              <a:solidFill>
                <a:schemeClr val="tx1"/>
              </a:solidFill>
            </a:ln>
            <a:effectLst/>
          </c:spPr>
          <c:invertIfNegative val="0"/>
          <c:errBars>
            <c:errBarType val="both"/>
            <c:errValType val="fixedVal"/>
            <c:noEndCap val="0"/>
            <c:val val="6.3"/>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Sheet1!$B$2:$B$3</c:f>
              <c:numCache>
                <c:formatCode>General</c:formatCode>
                <c:ptCount val="2"/>
                <c:pt idx="0">
                  <c:v>44.9</c:v>
                </c:pt>
                <c:pt idx="1">
                  <c:v>64.400000000000006</c:v>
                </c:pt>
              </c:numCache>
            </c:numRef>
          </c:val>
          <c:extLst>
            <c:ext xmlns:c16="http://schemas.microsoft.com/office/drawing/2014/chart" uri="{C3380CC4-5D6E-409C-BE32-E72D297353CC}">
              <c16:uniqueId val="{00000000-0A46-4015-9C2E-CB7E9046710D}"/>
            </c:ext>
          </c:extLst>
        </c:ser>
        <c:ser>
          <c:idx val="1"/>
          <c:order val="1"/>
          <c:tx>
            <c:strRef>
              <c:f>Sheet1!$C$1</c:f>
              <c:strCache>
                <c:ptCount val="1"/>
                <c:pt idx="0">
                  <c:v>Non-Hispanic Black</c:v>
                </c:pt>
              </c:strCache>
            </c:strRef>
          </c:tx>
          <c:spPr>
            <a:solidFill>
              <a:schemeClr val="bg2">
                <a:lumMod val="60000"/>
                <a:lumOff val="40000"/>
              </a:schemeClr>
            </a:solidFill>
            <a:ln>
              <a:solidFill>
                <a:srgbClr val="333333"/>
              </a:solidFill>
            </a:ln>
            <a:effectLst/>
          </c:spPr>
          <c:invertIfNegative val="0"/>
          <c:errBars>
            <c:errBarType val="both"/>
            <c:errValType val="fixedVal"/>
            <c:noEndCap val="0"/>
            <c:val val="10.5"/>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Sheet1!$C$2:$C$3</c:f>
              <c:numCache>
                <c:formatCode>General</c:formatCode>
                <c:ptCount val="2"/>
                <c:pt idx="0">
                  <c:v>20.6</c:v>
                </c:pt>
                <c:pt idx="1">
                  <c:v>40.6</c:v>
                </c:pt>
              </c:numCache>
            </c:numRef>
          </c:val>
          <c:extLst>
            <c:ext xmlns:c16="http://schemas.microsoft.com/office/drawing/2014/chart" uri="{C3380CC4-5D6E-409C-BE32-E72D297353CC}">
              <c16:uniqueId val="{00000001-0A46-4015-9C2E-CB7E9046710D}"/>
            </c:ext>
          </c:extLst>
        </c:ser>
        <c:ser>
          <c:idx val="2"/>
          <c:order val="2"/>
          <c:tx>
            <c:strRef>
              <c:f>Sheet1!$D$1</c:f>
              <c:strCache>
                <c:ptCount val="1"/>
                <c:pt idx="0">
                  <c:v>Hispanic</c:v>
                </c:pt>
              </c:strCache>
            </c:strRef>
          </c:tx>
          <c:spPr>
            <a:solidFill>
              <a:schemeClr val="accent3"/>
            </a:solidFill>
            <a:ln>
              <a:solidFill>
                <a:schemeClr val="tx1"/>
              </a:solidFill>
            </a:ln>
            <a:effectLst/>
          </c:spPr>
          <c:invertIfNegative val="0"/>
          <c:errBars>
            <c:errBarType val="both"/>
            <c:errValType val="fixedVal"/>
            <c:noEndCap val="0"/>
            <c:val val="5.2"/>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Sheet1!$D$2:$D$3</c:f>
              <c:numCache>
                <c:formatCode>General</c:formatCode>
                <c:ptCount val="2"/>
                <c:pt idx="0">
                  <c:v>29.3</c:v>
                </c:pt>
                <c:pt idx="1">
                  <c:v>40.5</c:v>
                </c:pt>
              </c:numCache>
            </c:numRef>
          </c:val>
          <c:extLst>
            <c:ext xmlns:c16="http://schemas.microsoft.com/office/drawing/2014/chart" uri="{C3380CC4-5D6E-409C-BE32-E72D297353CC}">
              <c16:uniqueId val="{00000002-0A46-4015-9C2E-CB7E9046710D}"/>
            </c:ext>
          </c:extLst>
        </c:ser>
        <c:ser>
          <c:idx val="3"/>
          <c:order val="3"/>
          <c:tx>
            <c:strRef>
              <c:f>Sheet1!$E$1</c:f>
              <c:strCache>
                <c:ptCount val="1"/>
                <c:pt idx="0">
                  <c:v>Non-Hispanic Other</c:v>
                </c:pt>
              </c:strCache>
            </c:strRef>
          </c:tx>
          <c:spPr>
            <a:solidFill>
              <a:schemeClr val="accent5"/>
            </a:solidFill>
            <a:ln>
              <a:solidFill>
                <a:schemeClr val="tx1"/>
              </a:solidFill>
            </a:ln>
            <a:effectLst/>
          </c:spPr>
          <c:invertIfNegative val="0"/>
          <c:errBars>
            <c:errBarType val="both"/>
            <c:errValType val="fixedVal"/>
            <c:noEndCap val="0"/>
            <c:val val="13.8"/>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Sheet1!$E$2:$E$3</c:f>
              <c:numCache>
                <c:formatCode>General</c:formatCode>
                <c:ptCount val="2"/>
                <c:pt idx="0">
                  <c:v>32.299999999999997</c:v>
                </c:pt>
                <c:pt idx="1">
                  <c:v>49.5</c:v>
                </c:pt>
              </c:numCache>
            </c:numRef>
          </c:val>
          <c:extLst>
            <c:ext xmlns:c16="http://schemas.microsoft.com/office/drawing/2014/chart" uri="{C3380CC4-5D6E-409C-BE32-E72D297353CC}">
              <c16:uniqueId val="{00000003-0A46-4015-9C2E-CB7E9046710D}"/>
            </c:ext>
          </c:extLst>
        </c:ser>
        <c:dLbls>
          <c:showLegendKey val="0"/>
          <c:showVal val="0"/>
          <c:showCatName val="0"/>
          <c:showSerName val="0"/>
          <c:showPercent val="0"/>
          <c:showBubbleSize val="0"/>
        </c:dLbls>
        <c:gapWidth val="150"/>
        <c:axId val="1163846400"/>
        <c:axId val="1081729888"/>
      </c:barChart>
      <c:catAx>
        <c:axId val="11638464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81729888"/>
        <c:crosses val="autoZero"/>
        <c:auto val="1"/>
        <c:lblAlgn val="ctr"/>
        <c:lblOffset val="100"/>
        <c:noMultiLvlLbl val="0"/>
      </c:catAx>
      <c:valAx>
        <c:axId val="1081729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s-ES_tradnl" noProof="0" dirty="0">
                    <a:solidFill>
                      <a:schemeClr val="tx1"/>
                    </a:solidFill>
                  </a:rPr>
                  <a:t>Porcentaje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3846400"/>
        <c:crosses val="autoZero"/>
        <c:crossBetween val="between"/>
      </c:valAx>
      <c:spPr>
        <a:noFill/>
        <a:ln>
          <a:noFill/>
        </a:ln>
        <a:effectLst/>
      </c:spPr>
    </c:plotArea>
    <c:legend>
      <c:legendPos val="r"/>
      <c:layout>
        <c:manualLayout>
          <c:xMode val="edge"/>
          <c:yMode val="edge"/>
          <c:x val="0.8544693459687841"/>
          <c:y val="3.1107600275165209E-3"/>
          <c:w val="0.14069973569741487"/>
          <c:h val="0.2625301656344606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E9AF96-03B4-435D-9E6F-48BF320E48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DD17605-6F4D-40CB-9464-131F3D7104BF}">
      <dgm:prSet/>
      <dgm:spPr>
        <a:solidFill>
          <a:srgbClr val="DDEFFA"/>
        </a:solidFill>
      </dgm:spPr>
      <dgm:t>
        <a:bodyPr/>
        <a:lstStyle/>
        <a:p>
          <a:r>
            <a:rPr lang="es-ES_tradnl" b="1" noProof="0" dirty="0">
              <a:solidFill>
                <a:schemeClr val="tx1"/>
              </a:solidFill>
            </a:rPr>
            <a:t>Boca Arriba al Dormir</a:t>
          </a:r>
        </a:p>
      </dgm:t>
    </dgm:pt>
    <dgm:pt modelId="{4DD43F88-D1DA-4B06-95AA-B093B047261F}" type="parTrans" cxnId="{012EAEBB-4A7B-495B-AFBB-A5328245C1CE}">
      <dgm:prSet/>
      <dgm:spPr/>
      <dgm:t>
        <a:bodyPr/>
        <a:lstStyle/>
        <a:p>
          <a:endParaRPr lang="en-US"/>
        </a:p>
      </dgm:t>
    </dgm:pt>
    <dgm:pt modelId="{688F37EE-1F78-494E-9FAD-C7ABC153520C}" type="sibTrans" cxnId="{012EAEBB-4A7B-495B-AFBB-A5328245C1CE}">
      <dgm:prSet/>
      <dgm:spPr/>
      <dgm:t>
        <a:bodyPr/>
        <a:lstStyle/>
        <a:p>
          <a:endParaRPr lang="en-US"/>
        </a:p>
      </dgm:t>
    </dgm:pt>
    <dgm:pt modelId="{AFEBE290-5413-4765-BC6C-7218D0CEC968}">
      <dgm:prSet/>
      <dgm:spPr>
        <a:solidFill>
          <a:srgbClr val="DDEFFA"/>
        </a:solidFill>
      </dgm:spPr>
      <dgm:t>
        <a:bodyPr/>
        <a:lstStyle/>
        <a:p>
          <a:r>
            <a:rPr lang="es-ES_tradnl" b="1" noProof="0" dirty="0">
              <a:solidFill>
                <a:schemeClr val="tx1"/>
              </a:solidFill>
            </a:rPr>
            <a:t>Superficie para Dormir</a:t>
          </a:r>
        </a:p>
      </dgm:t>
    </dgm:pt>
    <dgm:pt modelId="{717BA41A-8610-4225-A979-A9648F342412}" type="parTrans" cxnId="{E21CFBDC-59DB-4444-9592-572C3B36DD58}">
      <dgm:prSet/>
      <dgm:spPr/>
      <dgm:t>
        <a:bodyPr/>
        <a:lstStyle/>
        <a:p>
          <a:endParaRPr lang="en-US"/>
        </a:p>
      </dgm:t>
    </dgm:pt>
    <dgm:pt modelId="{53D4CC46-59AB-4974-9294-EEFF865D0BFD}" type="sibTrans" cxnId="{E21CFBDC-59DB-4444-9592-572C3B36DD58}">
      <dgm:prSet/>
      <dgm:spPr/>
      <dgm:t>
        <a:bodyPr/>
        <a:lstStyle/>
        <a:p>
          <a:endParaRPr lang="en-US"/>
        </a:p>
      </dgm:t>
    </dgm:pt>
    <dgm:pt modelId="{7C6AC7C8-508E-41EC-8242-8B7466C61B70}">
      <dgm:prSet/>
      <dgm:spPr>
        <a:solidFill>
          <a:srgbClr val="DDEFFA"/>
        </a:solidFill>
      </dgm:spPr>
      <dgm:t>
        <a:bodyPr/>
        <a:lstStyle/>
        <a:p>
          <a:r>
            <a:rPr lang="es-ES_tradnl" b="1" noProof="0" dirty="0">
              <a:solidFill>
                <a:schemeClr val="tx1"/>
              </a:solidFill>
            </a:rPr>
            <a:t>Lactancia </a:t>
          </a:r>
        </a:p>
      </dgm:t>
    </dgm:pt>
    <dgm:pt modelId="{57320BB2-3517-4A10-B1D5-D16325DEE40A}" type="parTrans" cxnId="{30D4F88B-9537-479E-BCCD-CD79FAB2F955}">
      <dgm:prSet/>
      <dgm:spPr/>
      <dgm:t>
        <a:bodyPr/>
        <a:lstStyle/>
        <a:p>
          <a:endParaRPr lang="en-US"/>
        </a:p>
      </dgm:t>
    </dgm:pt>
    <dgm:pt modelId="{4B01B880-E491-4D8D-9CC1-F103F71C99D6}" type="sibTrans" cxnId="{30D4F88B-9537-479E-BCCD-CD79FAB2F955}">
      <dgm:prSet/>
      <dgm:spPr/>
      <dgm:t>
        <a:bodyPr/>
        <a:lstStyle/>
        <a:p>
          <a:endParaRPr lang="en-US"/>
        </a:p>
      </dgm:t>
    </dgm:pt>
    <dgm:pt modelId="{2879ECF2-D385-4862-9C2B-30946424CE9B}">
      <dgm:prSet/>
      <dgm:spPr>
        <a:solidFill>
          <a:srgbClr val="DDEFFA"/>
        </a:solidFill>
      </dgm:spPr>
      <dgm:t>
        <a:bodyPr/>
        <a:lstStyle/>
        <a:p>
          <a:r>
            <a:rPr lang="es-ES_tradnl" b="1" noProof="0" dirty="0">
              <a:solidFill>
                <a:schemeClr val="tx1"/>
              </a:solidFill>
            </a:rPr>
            <a:t>Compartir Habitación</a:t>
          </a:r>
        </a:p>
      </dgm:t>
    </dgm:pt>
    <dgm:pt modelId="{CF9B8648-95AE-4E6B-84AE-DB9C381B52B7}" type="parTrans" cxnId="{1B6AEAF6-A6B7-4E99-86C2-7FA5D28D3DDC}">
      <dgm:prSet/>
      <dgm:spPr/>
      <dgm:t>
        <a:bodyPr/>
        <a:lstStyle/>
        <a:p>
          <a:endParaRPr lang="en-US"/>
        </a:p>
      </dgm:t>
    </dgm:pt>
    <dgm:pt modelId="{503FB069-B3D2-49D9-99F4-0A0CB7BD2FED}" type="sibTrans" cxnId="{1B6AEAF6-A6B7-4E99-86C2-7FA5D28D3DDC}">
      <dgm:prSet/>
      <dgm:spPr/>
      <dgm:t>
        <a:bodyPr/>
        <a:lstStyle/>
        <a:p>
          <a:endParaRPr lang="en-US"/>
        </a:p>
      </dgm:t>
    </dgm:pt>
    <dgm:pt modelId="{D2AE94CA-11A4-4A0C-A597-5B706A436340}">
      <dgm:prSet/>
      <dgm:spPr>
        <a:solidFill>
          <a:srgbClr val="DDEFFA"/>
        </a:solidFill>
      </dgm:spPr>
      <dgm:t>
        <a:bodyPr/>
        <a:lstStyle/>
        <a:p>
          <a:r>
            <a:rPr lang="es-ES_tradnl" b="1" noProof="0" dirty="0">
              <a:solidFill>
                <a:schemeClr val="tx1"/>
              </a:solidFill>
            </a:rPr>
            <a:t>Despejar la Cuna</a:t>
          </a:r>
        </a:p>
      </dgm:t>
    </dgm:pt>
    <dgm:pt modelId="{91F14381-7995-4415-B80D-2B7AC726576E}" type="parTrans" cxnId="{F958921A-C4B9-45AC-A809-82F51B8BD68F}">
      <dgm:prSet/>
      <dgm:spPr/>
      <dgm:t>
        <a:bodyPr/>
        <a:lstStyle/>
        <a:p>
          <a:endParaRPr lang="en-US"/>
        </a:p>
      </dgm:t>
    </dgm:pt>
    <dgm:pt modelId="{9C266340-F398-418E-8764-A7F22A474379}" type="sibTrans" cxnId="{F958921A-C4B9-45AC-A809-82F51B8BD68F}">
      <dgm:prSet/>
      <dgm:spPr/>
      <dgm:t>
        <a:bodyPr/>
        <a:lstStyle/>
        <a:p>
          <a:endParaRPr lang="en-US"/>
        </a:p>
      </dgm:t>
    </dgm:pt>
    <dgm:pt modelId="{79D2E1BE-2822-42FA-B92C-E2BB2D14C98E}">
      <dgm:prSet/>
      <dgm:spPr>
        <a:solidFill>
          <a:srgbClr val="DDEFFA"/>
        </a:solidFill>
      </dgm:spPr>
      <dgm:t>
        <a:bodyPr/>
        <a:lstStyle/>
        <a:p>
          <a:r>
            <a:rPr lang="es-ES_tradnl" b="1" noProof="0" dirty="0">
              <a:solidFill>
                <a:schemeClr val="tx1"/>
              </a:solidFill>
            </a:rPr>
            <a:t>Libre de Humo y Vapor </a:t>
          </a:r>
        </a:p>
      </dgm:t>
    </dgm:pt>
    <dgm:pt modelId="{C3D44F57-5AA6-49A5-964B-9439DB4EBAB8}" type="parTrans" cxnId="{4BD78F6D-F076-4480-924C-F19867A3FC57}">
      <dgm:prSet/>
      <dgm:spPr/>
      <dgm:t>
        <a:bodyPr/>
        <a:lstStyle/>
        <a:p>
          <a:endParaRPr lang="en-US"/>
        </a:p>
      </dgm:t>
    </dgm:pt>
    <dgm:pt modelId="{25426CD2-FE60-4576-A890-56ECF8A7E71D}" type="sibTrans" cxnId="{4BD78F6D-F076-4480-924C-F19867A3FC57}">
      <dgm:prSet/>
      <dgm:spPr/>
      <dgm:t>
        <a:bodyPr/>
        <a:lstStyle/>
        <a:p>
          <a:endParaRPr lang="en-US"/>
        </a:p>
      </dgm:t>
    </dgm:pt>
    <dgm:pt modelId="{25E82737-FA4B-4AC4-A2B6-473DE3AF9CFD}">
      <dgm:prSet/>
      <dgm:spPr>
        <a:solidFill>
          <a:srgbClr val="DDEFFA"/>
        </a:solidFill>
      </dgm:spPr>
      <dgm:t>
        <a:bodyPr/>
        <a:lstStyle/>
        <a:p>
          <a:r>
            <a:rPr lang="es-ES_tradnl" b="1" noProof="0" dirty="0">
              <a:solidFill>
                <a:schemeClr val="tx1"/>
              </a:solidFill>
            </a:rPr>
            <a:t>Evite el Alcohol y las Drogas</a:t>
          </a:r>
        </a:p>
      </dgm:t>
    </dgm:pt>
    <dgm:pt modelId="{34A6F29E-CD3E-4E61-A46C-B8B5C4515094}" type="parTrans" cxnId="{AFF4207A-7B9A-44EF-8C46-39A4F4C0938B}">
      <dgm:prSet/>
      <dgm:spPr/>
      <dgm:t>
        <a:bodyPr/>
        <a:lstStyle/>
        <a:p>
          <a:endParaRPr lang="en-US"/>
        </a:p>
      </dgm:t>
    </dgm:pt>
    <dgm:pt modelId="{9211CDEF-4D1A-4C68-B30A-AFE4A55BD447}" type="sibTrans" cxnId="{AFF4207A-7B9A-44EF-8C46-39A4F4C0938B}">
      <dgm:prSet/>
      <dgm:spPr/>
      <dgm:t>
        <a:bodyPr/>
        <a:lstStyle/>
        <a:p>
          <a:endParaRPr lang="en-US"/>
        </a:p>
      </dgm:t>
    </dgm:pt>
    <dgm:pt modelId="{1550BE1A-A908-4E0A-8448-003AA0C08CD5}">
      <dgm:prSet/>
      <dgm:spPr>
        <a:solidFill>
          <a:srgbClr val="DDEFFA"/>
        </a:solidFill>
        <a:ln>
          <a:solidFill>
            <a:srgbClr val="DDEFFA"/>
          </a:solidFill>
        </a:ln>
      </dgm:spPr>
      <dgm:t>
        <a:bodyPr/>
        <a:lstStyle/>
        <a:p>
          <a:r>
            <a:rPr lang="es-ES_tradnl" b="1" noProof="0" dirty="0">
              <a:solidFill>
                <a:schemeClr val="tx1"/>
              </a:solidFill>
            </a:rPr>
            <a:t>Chupones</a:t>
          </a:r>
        </a:p>
      </dgm:t>
    </dgm:pt>
    <dgm:pt modelId="{84D71F9D-1D87-4273-8E23-10ADD8105127}" type="parTrans" cxnId="{7A70887D-152B-4460-8B4E-24C07353CBA5}">
      <dgm:prSet/>
      <dgm:spPr/>
      <dgm:t>
        <a:bodyPr/>
        <a:lstStyle/>
        <a:p>
          <a:endParaRPr lang="en-US"/>
        </a:p>
      </dgm:t>
    </dgm:pt>
    <dgm:pt modelId="{5873009B-CD47-4770-9448-B430853D1B11}" type="sibTrans" cxnId="{7A70887D-152B-4460-8B4E-24C07353CBA5}">
      <dgm:prSet/>
      <dgm:spPr/>
      <dgm:t>
        <a:bodyPr/>
        <a:lstStyle/>
        <a:p>
          <a:endParaRPr lang="en-US"/>
        </a:p>
      </dgm:t>
    </dgm:pt>
    <dgm:pt modelId="{059A3B46-C84A-2445-9660-A2B78A929840}" type="pres">
      <dgm:prSet presAssocID="{BDE9AF96-03B4-435D-9E6F-48BF320E48D4}" presName="linear" presStyleCnt="0">
        <dgm:presLayoutVars>
          <dgm:animLvl val="lvl"/>
          <dgm:resizeHandles val="exact"/>
        </dgm:presLayoutVars>
      </dgm:prSet>
      <dgm:spPr/>
    </dgm:pt>
    <dgm:pt modelId="{7D2B706C-FABC-9D44-839A-3E6874682E02}" type="pres">
      <dgm:prSet presAssocID="{2DD17605-6F4D-40CB-9464-131F3D7104BF}" presName="parentText" presStyleLbl="node1" presStyleIdx="0" presStyleCnt="8">
        <dgm:presLayoutVars>
          <dgm:chMax val="0"/>
          <dgm:bulletEnabled val="1"/>
        </dgm:presLayoutVars>
      </dgm:prSet>
      <dgm:spPr/>
    </dgm:pt>
    <dgm:pt modelId="{0A5FC2B2-61A8-5E45-87B7-764EEA07D1AC}" type="pres">
      <dgm:prSet presAssocID="{688F37EE-1F78-494E-9FAD-C7ABC153520C}" presName="spacer" presStyleCnt="0"/>
      <dgm:spPr/>
    </dgm:pt>
    <dgm:pt modelId="{7BF5544E-85DB-0445-84A7-57E47F2280CB}" type="pres">
      <dgm:prSet presAssocID="{AFEBE290-5413-4765-BC6C-7218D0CEC968}" presName="parentText" presStyleLbl="node1" presStyleIdx="1" presStyleCnt="8">
        <dgm:presLayoutVars>
          <dgm:chMax val="0"/>
          <dgm:bulletEnabled val="1"/>
        </dgm:presLayoutVars>
      </dgm:prSet>
      <dgm:spPr/>
    </dgm:pt>
    <dgm:pt modelId="{0F75A30D-8065-E94B-9500-89B4EA79BE87}" type="pres">
      <dgm:prSet presAssocID="{53D4CC46-59AB-4974-9294-EEFF865D0BFD}" presName="spacer" presStyleCnt="0"/>
      <dgm:spPr/>
    </dgm:pt>
    <dgm:pt modelId="{2143A8F2-6416-7E40-9D01-8CA8D9E96835}" type="pres">
      <dgm:prSet presAssocID="{7C6AC7C8-508E-41EC-8242-8B7466C61B70}" presName="parentText" presStyleLbl="node1" presStyleIdx="2" presStyleCnt="8">
        <dgm:presLayoutVars>
          <dgm:chMax val="0"/>
          <dgm:bulletEnabled val="1"/>
        </dgm:presLayoutVars>
      </dgm:prSet>
      <dgm:spPr/>
    </dgm:pt>
    <dgm:pt modelId="{47BA1A77-B5A6-D14B-AA7F-D3A485566A05}" type="pres">
      <dgm:prSet presAssocID="{4B01B880-E491-4D8D-9CC1-F103F71C99D6}" presName="spacer" presStyleCnt="0"/>
      <dgm:spPr/>
    </dgm:pt>
    <dgm:pt modelId="{1D8F99CF-C76E-7246-94D2-A63D18A393B9}" type="pres">
      <dgm:prSet presAssocID="{2879ECF2-D385-4862-9C2B-30946424CE9B}" presName="parentText" presStyleLbl="node1" presStyleIdx="3" presStyleCnt="8">
        <dgm:presLayoutVars>
          <dgm:chMax val="0"/>
          <dgm:bulletEnabled val="1"/>
        </dgm:presLayoutVars>
      </dgm:prSet>
      <dgm:spPr/>
    </dgm:pt>
    <dgm:pt modelId="{3E9FF859-3615-A141-92F9-4BD0BBBA30B9}" type="pres">
      <dgm:prSet presAssocID="{503FB069-B3D2-49D9-99F4-0A0CB7BD2FED}" presName="spacer" presStyleCnt="0"/>
      <dgm:spPr/>
    </dgm:pt>
    <dgm:pt modelId="{537C1272-107B-0244-BEE5-072D1D676630}" type="pres">
      <dgm:prSet presAssocID="{D2AE94CA-11A4-4A0C-A597-5B706A436340}" presName="parentText" presStyleLbl="node1" presStyleIdx="4" presStyleCnt="8">
        <dgm:presLayoutVars>
          <dgm:chMax val="0"/>
          <dgm:bulletEnabled val="1"/>
        </dgm:presLayoutVars>
      </dgm:prSet>
      <dgm:spPr/>
    </dgm:pt>
    <dgm:pt modelId="{3FED6C64-F1D5-FB48-B3A0-F650D3C50A0D}" type="pres">
      <dgm:prSet presAssocID="{9C266340-F398-418E-8764-A7F22A474379}" presName="spacer" presStyleCnt="0"/>
      <dgm:spPr/>
    </dgm:pt>
    <dgm:pt modelId="{83AEAE12-7DF7-421F-8962-6EA22187E25A}" type="pres">
      <dgm:prSet presAssocID="{1550BE1A-A908-4E0A-8448-003AA0C08CD5}" presName="parentText" presStyleLbl="node1" presStyleIdx="5" presStyleCnt="8">
        <dgm:presLayoutVars>
          <dgm:chMax val="0"/>
          <dgm:bulletEnabled val="1"/>
        </dgm:presLayoutVars>
      </dgm:prSet>
      <dgm:spPr/>
    </dgm:pt>
    <dgm:pt modelId="{73EBAC0E-39FC-48C0-83CB-A82D6047727C}" type="pres">
      <dgm:prSet presAssocID="{5873009B-CD47-4770-9448-B430853D1B11}" presName="spacer" presStyleCnt="0"/>
      <dgm:spPr/>
    </dgm:pt>
    <dgm:pt modelId="{8A5E26F3-39CF-B745-B61D-FB3A0C0C9B55}" type="pres">
      <dgm:prSet presAssocID="{79D2E1BE-2822-42FA-B92C-E2BB2D14C98E}" presName="parentText" presStyleLbl="node1" presStyleIdx="6" presStyleCnt="8">
        <dgm:presLayoutVars>
          <dgm:chMax val="0"/>
          <dgm:bulletEnabled val="1"/>
        </dgm:presLayoutVars>
      </dgm:prSet>
      <dgm:spPr/>
    </dgm:pt>
    <dgm:pt modelId="{C2BC46A0-D73D-5D43-9C35-2298E2F82AB4}" type="pres">
      <dgm:prSet presAssocID="{25426CD2-FE60-4576-A890-56ECF8A7E71D}" presName="spacer" presStyleCnt="0"/>
      <dgm:spPr/>
    </dgm:pt>
    <dgm:pt modelId="{F81F88E5-F773-514F-A2E7-ADB45DD6A0A9}" type="pres">
      <dgm:prSet presAssocID="{25E82737-FA4B-4AC4-A2B6-473DE3AF9CFD}" presName="parentText" presStyleLbl="node1" presStyleIdx="7" presStyleCnt="8">
        <dgm:presLayoutVars>
          <dgm:chMax val="0"/>
          <dgm:bulletEnabled val="1"/>
        </dgm:presLayoutVars>
      </dgm:prSet>
      <dgm:spPr/>
    </dgm:pt>
  </dgm:ptLst>
  <dgm:cxnLst>
    <dgm:cxn modelId="{F958921A-C4B9-45AC-A809-82F51B8BD68F}" srcId="{BDE9AF96-03B4-435D-9E6F-48BF320E48D4}" destId="{D2AE94CA-11A4-4A0C-A597-5B706A436340}" srcOrd="4" destOrd="0" parTransId="{91F14381-7995-4415-B80D-2B7AC726576E}" sibTransId="{9C266340-F398-418E-8764-A7F22A474379}"/>
    <dgm:cxn modelId="{4BD78F6D-F076-4480-924C-F19867A3FC57}" srcId="{BDE9AF96-03B4-435D-9E6F-48BF320E48D4}" destId="{79D2E1BE-2822-42FA-B92C-E2BB2D14C98E}" srcOrd="6" destOrd="0" parTransId="{C3D44F57-5AA6-49A5-964B-9439DB4EBAB8}" sibTransId="{25426CD2-FE60-4576-A890-56ECF8A7E71D}"/>
    <dgm:cxn modelId="{7CED4453-46C4-6A4E-A904-91A190B57AB0}" type="presOf" srcId="{7C6AC7C8-508E-41EC-8242-8B7466C61B70}" destId="{2143A8F2-6416-7E40-9D01-8CA8D9E96835}" srcOrd="0" destOrd="0" presId="urn:microsoft.com/office/officeart/2005/8/layout/vList2"/>
    <dgm:cxn modelId="{AFF4207A-7B9A-44EF-8C46-39A4F4C0938B}" srcId="{BDE9AF96-03B4-435D-9E6F-48BF320E48D4}" destId="{25E82737-FA4B-4AC4-A2B6-473DE3AF9CFD}" srcOrd="7" destOrd="0" parTransId="{34A6F29E-CD3E-4E61-A46C-B8B5C4515094}" sibTransId="{9211CDEF-4D1A-4C68-B30A-AFE4A55BD447}"/>
    <dgm:cxn modelId="{8C22217D-BC5E-0042-8505-E1531A956161}" type="presOf" srcId="{25E82737-FA4B-4AC4-A2B6-473DE3AF9CFD}" destId="{F81F88E5-F773-514F-A2E7-ADB45DD6A0A9}" srcOrd="0" destOrd="0" presId="urn:microsoft.com/office/officeart/2005/8/layout/vList2"/>
    <dgm:cxn modelId="{7A70887D-152B-4460-8B4E-24C07353CBA5}" srcId="{BDE9AF96-03B4-435D-9E6F-48BF320E48D4}" destId="{1550BE1A-A908-4E0A-8448-003AA0C08CD5}" srcOrd="5" destOrd="0" parTransId="{84D71F9D-1D87-4273-8E23-10ADD8105127}" sibTransId="{5873009B-CD47-4770-9448-B430853D1B11}"/>
    <dgm:cxn modelId="{D3B61F86-6FBC-5049-80A8-1DFE15B65993}" type="presOf" srcId="{AFEBE290-5413-4765-BC6C-7218D0CEC968}" destId="{7BF5544E-85DB-0445-84A7-57E47F2280CB}" srcOrd="0" destOrd="0" presId="urn:microsoft.com/office/officeart/2005/8/layout/vList2"/>
    <dgm:cxn modelId="{30D4F88B-9537-479E-BCCD-CD79FAB2F955}" srcId="{BDE9AF96-03B4-435D-9E6F-48BF320E48D4}" destId="{7C6AC7C8-508E-41EC-8242-8B7466C61B70}" srcOrd="2" destOrd="0" parTransId="{57320BB2-3517-4A10-B1D5-D16325DEE40A}" sibTransId="{4B01B880-E491-4D8D-9CC1-F103F71C99D6}"/>
    <dgm:cxn modelId="{012EAEBB-4A7B-495B-AFBB-A5328245C1CE}" srcId="{BDE9AF96-03B4-435D-9E6F-48BF320E48D4}" destId="{2DD17605-6F4D-40CB-9464-131F3D7104BF}" srcOrd="0" destOrd="0" parTransId="{4DD43F88-D1DA-4B06-95AA-B093B047261F}" sibTransId="{688F37EE-1F78-494E-9FAD-C7ABC153520C}"/>
    <dgm:cxn modelId="{62B4F2C1-7FC5-EC4B-ACF2-8CAB726B34F8}" type="presOf" srcId="{D2AE94CA-11A4-4A0C-A597-5B706A436340}" destId="{537C1272-107B-0244-BEE5-072D1D676630}" srcOrd="0" destOrd="0" presId="urn:microsoft.com/office/officeart/2005/8/layout/vList2"/>
    <dgm:cxn modelId="{537638C7-5A95-5147-BA71-E6723AC7FBFD}" type="presOf" srcId="{2DD17605-6F4D-40CB-9464-131F3D7104BF}" destId="{7D2B706C-FABC-9D44-839A-3E6874682E02}" srcOrd="0" destOrd="0" presId="urn:microsoft.com/office/officeart/2005/8/layout/vList2"/>
    <dgm:cxn modelId="{0E9854CE-7EC4-2349-804D-A9CC4A8A4B6B}" type="presOf" srcId="{79D2E1BE-2822-42FA-B92C-E2BB2D14C98E}" destId="{8A5E26F3-39CF-B745-B61D-FB3A0C0C9B55}" srcOrd="0" destOrd="0" presId="urn:microsoft.com/office/officeart/2005/8/layout/vList2"/>
    <dgm:cxn modelId="{76648BD5-1B20-924D-845C-ADC9EE3731F9}" type="presOf" srcId="{BDE9AF96-03B4-435D-9E6F-48BF320E48D4}" destId="{059A3B46-C84A-2445-9660-A2B78A929840}" srcOrd="0" destOrd="0" presId="urn:microsoft.com/office/officeart/2005/8/layout/vList2"/>
    <dgm:cxn modelId="{E21CFBDC-59DB-4444-9592-572C3B36DD58}" srcId="{BDE9AF96-03B4-435D-9E6F-48BF320E48D4}" destId="{AFEBE290-5413-4765-BC6C-7218D0CEC968}" srcOrd="1" destOrd="0" parTransId="{717BA41A-8610-4225-A979-A9648F342412}" sibTransId="{53D4CC46-59AB-4974-9294-EEFF865D0BFD}"/>
    <dgm:cxn modelId="{AA81DCE7-AC22-7F42-9D5F-A004C0E35DE0}" type="presOf" srcId="{2879ECF2-D385-4862-9C2B-30946424CE9B}" destId="{1D8F99CF-C76E-7246-94D2-A63D18A393B9}" srcOrd="0" destOrd="0" presId="urn:microsoft.com/office/officeart/2005/8/layout/vList2"/>
    <dgm:cxn modelId="{1B6AEAF6-A6B7-4E99-86C2-7FA5D28D3DDC}" srcId="{BDE9AF96-03B4-435D-9E6F-48BF320E48D4}" destId="{2879ECF2-D385-4862-9C2B-30946424CE9B}" srcOrd="3" destOrd="0" parTransId="{CF9B8648-95AE-4E6B-84AE-DB9C381B52B7}" sibTransId="{503FB069-B3D2-49D9-99F4-0A0CB7BD2FED}"/>
    <dgm:cxn modelId="{219134FD-FD92-4C4D-8650-66905C738DCF}" type="presOf" srcId="{1550BE1A-A908-4E0A-8448-003AA0C08CD5}" destId="{83AEAE12-7DF7-421F-8962-6EA22187E25A}" srcOrd="0" destOrd="0" presId="urn:microsoft.com/office/officeart/2005/8/layout/vList2"/>
    <dgm:cxn modelId="{20D18FD0-05CE-E844-BD55-AD2FAA04C6CC}" type="presParOf" srcId="{059A3B46-C84A-2445-9660-A2B78A929840}" destId="{7D2B706C-FABC-9D44-839A-3E6874682E02}" srcOrd="0" destOrd="0" presId="urn:microsoft.com/office/officeart/2005/8/layout/vList2"/>
    <dgm:cxn modelId="{4B9AF526-E7F8-7B40-8C2B-C1442FB34010}" type="presParOf" srcId="{059A3B46-C84A-2445-9660-A2B78A929840}" destId="{0A5FC2B2-61A8-5E45-87B7-764EEA07D1AC}" srcOrd="1" destOrd="0" presId="urn:microsoft.com/office/officeart/2005/8/layout/vList2"/>
    <dgm:cxn modelId="{C7CB709F-B194-2C4E-877C-728AEA920B4D}" type="presParOf" srcId="{059A3B46-C84A-2445-9660-A2B78A929840}" destId="{7BF5544E-85DB-0445-84A7-57E47F2280CB}" srcOrd="2" destOrd="0" presId="urn:microsoft.com/office/officeart/2005/8/layout/vList2"/>
    <dgm:cxn modelId="{C0D026E1-D185-574F-B21B-4308B51FA863}" type="presParOf" srcId="{059A3B46-C84A-2445-9660-A2B78A929840}" destId="{0F75A30D-8065-E94B-9500-89B4EA79BE87}" srcOrd="3" destOrd="0" presId="urn:microsoft.com/office/officeart/2005/8/layout/vList2"/>
    <dgm:cxn modelId="{14B97872-798F-E446-9BC4-1E83884A5412}" type="presParOf" srcId="{059A3B46-C84A-2445-9660-A2B78A929840}" destId="{2143A8F2-6416-7E40-9D01-8CA8D9E96835}" srcOrd="4" destOrd="0" presId="urn:microsoft.com/office/officeart/2005/8/layout/vList2"/>
    <dgm:cxn modelId="{86D3D7AB-7E82-4746-82C4-327A5A79D227}" type="presParOf" srcId="{059A3B46-C84A-2445-9660-A2B78A929840}" destId="{47BA1A77-B5A6-D14B-AA7F-D3A485566A05}" srcOrd="5" destOrd="0" presId="urn:microsoft.com/office/officeart/2005/8/layout/vList2"/>
    <dgm:cxn modelId="{B344C0BA-F4A4-F247-8EE7-83CCB30212E2}" type="presParOf" srcId="{059A3B46-C84A-2445-9660-A2B78A929840}" destId="{1D8F99CF-C76E-7246-94D2-A63D18A393B9}" srcOrd="6" destOrd="0" presId="urn:microsoft.com/office/officeart/2005/8/layout/vList2"/>
    <dgm:cxn modelId="{9E674B85-721F-6546-97E8-3834A927D3DF}" type="presParOf" srcId="{059A3B46-C84A-2445-9660-A2B78A929840}" destId="{3E9FF859-3615-A141-92F9-4BD0BBBA30B9}" srcOrd="7" destOrd="0" presId="urn:microsoft.com/office/officeart/2005/8/layout/vList2"/>
    <dgm:cxn modelId="{A1E4A7A1-5D1A-8C45-91BF-F777A1BDCB15}" type="presParOf" srcId="{059A3B46-C84A-2445-9660-A2B78A929840}" destId="{537C1272-107B-0244-BEE5-072D1D676630}" srcOrd="8" destOrd="0" presId="urn:microsoft.com/office/officeart/2005/8/layout/vList2"/>
    <dgm:cxn modelId="{0D14A130-916B-924B-BF96-A545FA54DDED}" type="presParOf" srcId="{059A3B46-C84A-2445-9660-A2B78A929840}" destId="{3FED6C64-F1D5-FB48-B3A0-F650D3C50A0D}" srcOrd="9" destOrd="0" presId="urn:microsoft.com/office/officeart/2005/8/layout/vList2"/>
    <dgm:cxn modelId="{64C89565-7429-4952-A5B8-2F3D7F350A73}" type="presParOf" srcId="{059A3B46-C84A-2445-9660-A2B78A929840}" destId="{83AEAE12-7DF7-421F-8962-6EA22187E25A}" srcOrd="10" destOrd="0" presId="urn:microsoft.com/office/officeart/2005/8/layout/vList2"/>
    <dgm:cxn modelId="{109AFE6B-4D2F-4664-80C6-603C3D9525E7}" type="presParOf" srcId="{059A3B46-C84A-2445-9660-A2B78A929840}" destId="{73EBAC0E-39FC-48C0-83CB-A82D6047727C}" srcOrd="11" destOrd="0" presId="urn:microsoft.com/office/officeart/2005/8/layout/vList2"/>
    <dgm:cxn modelId="{CB6F3A81-FCA8-0B42-A131-B5020237FFB3}" type="presParOf" srcId="{059A3B46-C84A-2445-9660-A2B78A929840}" destId="{8A5E26F3-39CF-B745-B61D-FB3A0C0C9B55}" srcOrd="12" destOrd="0" presId="urn:microsoft.com/office/officeart/2005/8/layout/vList2"/>
    <dgm:cxn modelId="{FCA51C37-243D-E04F-90E9-CA83D74846F9}" type="presParOf" srcId="{059A3B46-C84A-2445-9660-A2B78A929840}" destId="{C2BC46A0-D73D-5D43-9C35-2298E2F82AB4}" srcOrd="13" destOrd="0" presId="urn:microsoft.com/office/officeart/2005/8/layout/vList2"/>
    <dgm:cxn modelId="{ADBD25D1-2DF7-A14A-A75E-2B0CCC7B4998}" type="presParOf" srcId="{059A3B46-C84A-2445-9660-A2B78A929840}" destId="{F81F88E5-F773-514F-A2E7-ADB45DD6A0A9}"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DE9AF96-03B4-435D-9E6F-48BF320E48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DD17605-6F4D-40CB-9464-131F3D7104BF}">
      <dgm:prSet/>
      <dgm:spPr>
        <a:solidFill>
          <a:srgbClr val="DDEFFA"/>
        </a:solidFill>
      </dgm:spPr>
      <dgm:t>
        <a:bodyPr/>
        <a:lstStyle/>
        <a:p>
          <a:r>
            <a:rPr lang="es-ES_tradnl" b="1" noProof="0" dirty="0">
              <a:solidFill>
                <a:schemeClr val="tx1"/>
              </a:solidFill>
            </a:rPr>
            <a:t>Sobrecalentamiento</a:t>
          </a:r>
        </a:p>
      </dgm:t>
    </dgm:pt>
    <dgm:pt modelId="{4DD43F88-D1DA-4B06-95AA-B093B047261F}" type="parTrans" cxnId="{012EAEBB-4A7B-495B-AFBB-A5328245C1CE}">
      <dgm:prSet/>
      <dgm:spPr/>
      <dgm:t>
        <a:bodyPr/>
        <a:lstStyle/>
        <a:p>
          <a:endParaRPr lang="en-US"/>
        </a:p>
      </dgm:t>
    </dgm:pt>
    <dgm:pt modelId="{688F37EE-1F78-494E-9FAD-C7ABC153520C}" type="sibTrans" cxnId="{012EAEBB-4A7B-495B-AFBB-A5328245C1CE}">
      <dgm:prSet/>
      <dgm:spPr/>
      <dgm:t>
        <a:bodyPr/>
        <a:lstStyle/>
        <a:p>
          <a:endParaRPr lang="en-US"/>
        </a:p>
      </dgm:t>
    </dgm:pt>
    <dgm:pt modelId="{AFEBE290-5413-4765-BC6C-7218D0CEC968}">
      <dgm:prSet/>
      <dgm:spPr>
        <a:solidFill>
          <a:srgbClr val="DDEFFA"/>
        </a:solidFill>
      </dgm:spPr>
      <dgm:t>
        <a:bodyPr/>
        <a:lstStyle/>
        <a:p>
          <a:r>
            <a:rPr lang="es-ES_tradnl" b="1" noProof="0" dirty="0">
              <a:solidFill>
                <a:schemeClr val="tx1"/>
              </a:solidFill>
            </a:rPr>
            <a:t>Cuidado Prenatal</a:t>
          </a:r>
        </a:p>
      </dgm:t>
    </dgm:pt>
    <dgm:pt modelId="{717BA41A-8610-4225-A979-A9648F342412}" type="parTrans" cxnId="{E21CFBDC-59DB-4444-9592-572C3B36DD58}">
      <dgm:prSet/>
      <dgm:spPr/>
      <dgm:t>
        <a:bodyPr/>
        <a:lstStyle/>
        <a:p>
          <a:endParaRPr lang="en-US"/>
        </a:p>
      </dgm:t>
    </dgm:pt>
    <dgm:pt modelId="{53D4CC46-59AB-4974-9294-EEFF865D0BFD}" type="sibTrans" cxnId="{E21CFBDC-59DB-4444-9592-572C3B36DD58}">
      <dgm:prSet/>
      <dgm:spPr/>
      <dgm:t>
        <a:bodyPr/>
        <a:lstStyle/>
        <a:p>
          <a:endParaRPr lang="en-US"/>
        </a:p>
      </dgm:t>
    </dgm:pt>
    <dgm:pt modelId="{7C6AC7C8-508E-41EC-8242-8B7466C61B70}">
      <dgm:prSet/>
      <dgm:spPr>
        <a:solidFill>
          <a:srgbClr val="DDEFFA"/>
        </a:solidFill>
      </dgm:spPr>
      <dgm:t>
        <a:bodyPr/>
        <a:lstStyle/>
        <a:p>
          <a:r>
            <a:rPr lang="es-ES_tradnl" b="1" noProof="0" dirty="0">
              <a:solidFill>
                <a:schemeClr val="tx1"/>
              </a:solidFill>
            </a:rPr>
            <a:t>Revisiones Médicas del Bebé</a:t>
          </a:r>
        </a:p>
      </dgm:t>
    </dgm:pt>
    <dgm:pt modelId="{57320BB2-3517-4A10-B1D5-D16325DEE40A}" type="parTrans" cxnId="{30D4F88B-9537-479E-BCCD-CD79FAB2F955}">
      <dgm:prSet/>
      <dgm:spPr/>
      <dgm:t>
        <a:bodyPr/>
        <a:lstStyle/>
        <a:p>
          <a:endParaRPr lang="en-US"/>
        </a:p>
      </dgm:t>
    </dgm:pt>
    <dgm:pt modelId="{4B01B880-E491-4D8D-9CC1-F103F71C99D6}" type="sibTrans" cxnId="{30D4F88B-9537-479E-BCCD-CD79FAB2F955}">
      <dgm:prSet/>
      <dgm:spPr/>
      <dgm:t>
        <a:bodyPr/>
        <a:lstStyle/>
        <a:p>
          <a:endParaRPr lang="en-US"/>
        </a:p>
      </dgm:t>
    </dgm:pt>
    <dgm:pt modelId="{2879ECF2-D385-4862-9C2B-30946424CE9B}">
      <dgm:prSet/>
      <dgm:spPr>
        <a:solidFill>
          <a:srgbClr val="DDEFFA"/>
        </a:solidFill>
      </dgm:spPr>
      <dgm:t>
        <a:bodyPr/>
        <a:lstStyle/>
        <a:p>
          <a:r>
            <a:rPr lang="es-ES_tradnl" b="1" noProof="0" dirty="0">
              <a:solidFill>
                <a:schemeClr val="tx1"/>
              </a:solidFill>
            </a:rPr>
            <a:t>Evite Monitores y Dispositivos</a:t>
          </a:r>
        </a:p>
      </dgm:t>
    </dgm:pt>
    <dgm:pt modelId="{CF9B8648-95AE-4E6B-84AE-DB9C381B52B7}" type="parTrans" cxnId="{1B6AEAF6-A6B7-4E99-86C2-7FA5D28D3DDC}">
      <dgm:prSet/>
      <dgm:spPr/>
      <dgm:t>
        <a:bodyPr/>
        <a:lstStyle/>
        <a:p>
          <a:endParaRPr lang="en-US"/>
        </a:p>
      </dgm:t>
    </dgm:pt>
    <dgm:pt modelId="{503FB069-B3D2-49D9-99F4-0A0CB7BD2FED}" type="sibTrans" cxnId="{1B6AEAF6-A6B7-4E99-86C2-7FA5D28D3DDC}">
      <dgm:prSet/>
      <dgm:spPr/>
      <dgm:t>
        <a:bodyPr/>
        <a:lstStyle/>
        <a:p>
          <a:endParaRPr lang="en-US"/>
        </a:p>
      </dgm:t>
    </dgm:pt>
    <dgm:pt modelId="{D2AE94CA-11A4-4A0C-A597-5B706A436340}">
      <dgm:prSet/>
      <dgm:spPr>
        <a:solidFill>
          <a:srgbClr val="DDEFFA"/>
        </a:solidFill>
      </dgm:spPr>
      <dgm:t>
        <a:bodyPr/>
        <a:lstStyle/>
        <a:p>
          <a:r>
            <a:rPr lang="es-ES_tradnl" b="1" noProof="0" dirty="0">
              <a:solidFill>
                <a:schemeClr val="tx1"/>
              </a:solidFill>
            </a:rPr>
            <a:t>Tiempo Boca Abajo</a:t>
          </a:r>
        </a:p>
      </dgm:t>
    </dgm:pt>
    <dgm:pt modelId="{91F14381-7995-4415-B80D-2B7AC726576E}" type="parTrans" cxnId="{F958921A-C4B9-45AC-A809-82F51B8BD68F}">
      <dgm:prSet/>
      <dgm:spPr/>
      <dgm:t>
        <a:bodyPr/>
        <a:lstStyle/>
        <a:p>
          <a:endParaRPr lang="en-US"/>
        </a:p>
      </dgm:t>
    </dgm:pt>
    <dgm:pt modelId="{9C266340-F398-418E-8764-A7F22A474379}" type="sibTrans" cxnId="{F958921A-C4B9-45AC-A809-82F51B8BD68F}">
      <dgm:prSet/>
      <dgm:spPr/>
      <dgm:t>
        <a:bodyPr/>
        <a:lstStyle/>
        <a:p>
          <a:endParaRPr lang="en-US"/>
        </a:p>
      </dgm:t>
    </dgm:pt>
    <dgm:pt modelId="{79D2E1BE-2822-42FA-B92C-E2BB2D14C98E}">
      <dgm:prSet/>
      <dgm:spPr>
        <a:solidFill>
          <a:srgbClr val="DDEFFA"/>
        </a:solidFill>
      </dgm:spPr>
      <dgm:t>
        <a:bodyPr/>
        <a:lstStyle/>
        <a:p>
          <a:r>
            <a:rPr lang="es-ES_tradnl" b="1" noProof="0" dirty="0">
              <a:solidFill>
                <a:schemeClr val="tx1"/>
              </a:solidFill>
            </a:rPr>
            <a:t>Envolver al Bebé</a:t>
          </a:r>
        </a:p>
      </dgm:t>
    </dgm:pt>
    <dgm:pt modelId="{C3D44F57-5AA6-49A5-964B-9439DB4EBAB8}" type="parTrans" cxnId="{4BD78F6D-F076-4480-924C-F19867A3FC57}">
      <dgm:prSet/>
      <dgm:spPr/>
      <dgm:t>
        <a:bodyPr/>
        <a:lstStyle/>
        <a:p>
          <a:endParaRPr lang="en-US"/>
        </a:p>
      </dgm:t>
    </dgm:pt>
    <dgm:pt modelId="{25426CD2-FE60-4576-A890-56ECF8A7E71D}" type="sibTrans" cxnId="{4BD78F6D-F076-4480-924C-F19867A3FC57}">
      <dgm:prSet/>
      <dgm:spPr/>
      <dgm:t>
        <a:bodyPr/>
        <a:lstStyle/>
        <a:p>
          <a:endParaRPr lang="en-US"/>
        </a:p>
      </dgm:t>
    </dgm:pt>
    <dgm:pt modelId="{25E82737-FA4B-4AC4-A2B6-473DE3AF9CFD}">
      <dgm:prSet/>
      <dgm:spPr>
        <a:solidFill>
          <a:srgbClr val="DDEFFA"/>
        </a:solidFill>
      </dgm:spPr>
      <dgm:t>
        <a:bodyPr/>
        <a:lstStyle/>
        <a:p>
          <a:r>
            <a:rPr lang="es-ES_tradnl" b="1" noProof="0" dirty="0">
              <a:solidFill>
                <a:schemeClr val="tx1"/>
              </a:solidFill>
            </a:rPr>
            <a:t>Otras Recomendaciones</a:t>
          </a:r>
        </a:p>
      </dgm:t>
    </dgm:pt>
    <dgm:pt modelId="{34A6F29E-CD3E-4E61-A46C-B8B5C4515094}" type="parTrans" cxnId="{AFF4207A-7B9A-44EF-8C46-39A4F4C0938B}">
      <dgm:prSet/>
      <dgm:spPr/>
      <dgm:t>
        <a:bodyPr/>
        <a:lstStyle/>
        <a:p>
          <a:endParaRPr lang="en-US"/>
        </a:p>
      </dgm:t>
    </dgm:pt>
    <dgm:pt modelId="{9211CDEF-4D1A-4C68-B30A-AFE4A55BD447}" type="sibTrans" cxnId="{AFF4207A-7B9A-44EF-8C46-39A4F4C0938B}">
      <dgm:prSet/>
      <dgm:spPr/>
      <dgm:t>
        <a:bodyPr/>
        <a:lstStyle/>
        <a:p>
          <a:endParaRPr lang="en-US"/>
        </a:p>
      </dgm:t>
    </dgm:pt>
    <dgm:pt modelId="{6544BC07-8C77-4207-BAD3-0E6D137CEA38}">
      <dgm:prSet/>
      <dgm:spPr>
        <a:solidFill>
          <a:srgbClr val="DDEFFA"/>
        </a:solidFill>
      </dgm:spPr>
      <dgm:t>
        <a:bodyPr/>
        <a:lstStyle/>
        <a:p>
          <a:endParaRPr lang="en-US"/>
        </a:p>
      </dgm:t>
    </dgm:pt>
    <dgm:pt modelId="{4E74B174-7E6F-4946-91DB-9D672A7FDBCA}" type="parTrans" cxnId="{07992AF7-732F-4956-BC7D-9B0BFD165797}">
      <dgm:prSet/>
      <dgm:spPr/>
      <dgm:t>
        <a:bodyPr/>
        <a:lstStyle/>
        <a:p>
          <a:endParaRPr lang="en-US"/>
        </a:p>
      </dgm:t>
    </dgm:pt>
    <dgm:pt modelId="{07908E9E-BE7A-437F-8E98-533A19B3E72A}" type="sibTrans" cxnId="{07992AF7-732F-4956-BC7D-9B0BFD165797}">
      <dgm:prSet/>
      <dgm:spPr/>
      <dgm:t>
        <a:bodyPr/>
        <a:lstStyle/>
        <a:p>
          <a:endParaRPr lang="en-US"/>
        </a:p>
      </dgm:t>
    </dgm:pt>
    <dgm:pt modelId="{059A3B46-C84A-2445-9660-A2B78A929840}" type="pres">
      <dgm:prSet presAssocID="{BDE9AF96-03B4-435D-9E6F-48BF320E48D4}" presName="linear" presStyleCnt="0">
        <dgm:presLayoutVars>
          <dgm:animLvl val="lvl"/>
          <dgm:resizeHandles val="exact"/>
        </dgm:presLayoutVars>
      </dgm:prSet>
      <dgm:spPr/>
    </dgm:pt>
    <dgm:pt modelId="{7D2B706C-FABC-9D44-839A-3E6874682E02}" type="pres">
      <dgm:prSet presAssocID="{2DD17605-6F4D-40CB-9464-131F3D7104BF}" presName="parentText" presStyleLbl="node1" presStyleIdx="0" presStyleCnt="8">
        <dgm:presLayoutVars>
          <dgm:chMax val="0"/>
          <dgm:bulletEnabled val="1"/>
        </dgm:presLayoutVars>
      </dgm:prSet>
      <dgm:spPr/>
    </dgm:pt>
    <dgm:pt modelId="{0A5FC2B2-61A8-5E45-87B7-764EEA07D1AC}" type="pres">
      <dgm:prSet presAssocID="{688F37EE-1F78-494E-9FAD-C7ABC153520C}" presName="spacer" presStyleCnt="0"/>
      <dgm:spPr/>
    </dgm:pt>
    <dgm:pt modelId="{7BF5544E-85DB-0445-84A7-57E47F2280CB}" type="pres">
      <dgm:prSet presAssocID="{AFEBE290-5413-4765-BC6C-7218D0CEC968}" presName="parentText" presStyleLbl="node1" presStyleIdx="1" presStyleCnt="8">
        <dgm:presLayoutVars>
          <dgm:chMax val="0"/>
          <dgm:bulletEnabled val="1"/>
        </dgm:presLayoutVars>
      </dgm:prSet>
      <dgm:spPr/>
    </dgm:pt>
    <dgm:pt modelId="{0F75A30D-8065-E94B-9500-89B4EA79BE87}" type="pres">
      <dgm:prSet presAssocID="{53D4CC46-59AB-4974-9294-EEFF865D0BFD}" presName="spacer" presStyleCnt="0"/>
      <dgm:spPr/>
    </dgm:pt>
    <dgm:pt modelId="{2143A8F2-6416-7E40-9D01-8CA8D9E96835}" type="pres">
      <dgm:prSet presAssocID="{7C6AC7C8-508E-41EC-8242-8B7466C61B70}" presName="parentText" presStyleLbl="node1" presStyleIdx="2" presStyleCnt="8">
        <dgm:presLayoutVars>
          <dgm:chMax val="0"/>
          <dgm:bulletEnabled val="1"/>
        </dgm:presLayoutVars>
      </dgm:prSet>
      <dgm:spPr/>
    </dgm:pt>
    <dgm:pt modelId="{47BA1A77-B5A6-D14B-AA7F-D3A485566A05}" type="pres">
      <dgm:prSet presAssocID="{4B01B880-E491-4D8D-9CC1-F103F71C99D6}" presName="spacer" presStyleCnt="0"/>
      <dgm:spPr/>
    </dgm:pt>
    <dgm:pt modelId="{1D8F99CF-C76E-7246-94D2-A63D18A393B9}" type="pres">
      <dgm:prSet presAssocID="{2879ECF2-D385-4862-9C2B-30946424CE9B}" presName="parentText" presStyleLbl="node1" presStyleIdx="3" presStyleCnt="8">
        <dgm:presLayoutVars>
          <dgm:chMax val="0"/>
          <dgm:bulletEnabled val="1"/>
        </dgm:presLayoutVars>
      </dgm:prSet>
      <dgm:spPr/>
    </dgm:pt>
    <dgm:pt modelId="{3E9FF859-3615-A141-92F9-4BD0BBBA30B9}" type="pres">
      <dgm:prSet presAssocID="{503FB069-B3D2-49D9-99F4-0A0CB7BD2FED}" presName="spacer" presStyleCnt="0"/>
      <dgm:spPr/>
    </dgm:pt>
    <dgm:pt modelId="{537C1272-107B-0244-BEE5-072D1D676630}" type="pres">
      <dgm:prSet presAssocID="{D2AE94CA-11A4-4A0C-A597-5B706A436340}" presName="parentText" presStyleLbl="node1" presStyleIdx="4" presStyleCnt="8">
        <dgm:presLayoutVars>
          <dgm:chMax val="0"/>
          <dgm:bulletEnabled val="1"/>
        </dgm:presLayoutVars>
      </dgm:prSet>
      <dgm:spPr/>
    </dgm:pt>
    <dgm:pt modelId="{3FED6C64-F1D5-FB48-B3A0-F650D3C50A0D}" type="pres">
      <dgm:prSet presAssocID="{9C266340-F398-418E-8764-A7F22A474379}" presName="spacer" presStyleCnt="0"/>
      <dgm:spPr/>
    </dgm:pt>
    <dgm:pt modelId="{8A5E26F3-39CF-B745-B61D-FB3A0C0C9B55}" type="pres">
      <dgm:prSet presAssocID="{79D2E1BE-2822-42FA-B92C-E2BB2D14C98E}" presName="parentText" presStyleLbl="node1" presStyleIdx="5" presStyleCnt="8">
        <dgm:presLayoutVars>
          <dgm:chMax val="0"/>
          <dgm:bulletEnabled val="1"/>
        </dgm:presLayoutVars>
      </dgm:prSet>
      <dgm:spPr/>
    </dgm:pt>
    <dgm:pt modelId="{C2BC46A0-D73D-5D43-9C35-2298E2F82AB4}" type="pres">
      <dgm:prSet presAssocID="{25426CD2-FE60-4576-A890-56ECF8A7E71D}" presName="spacer" presStyleCnt="0"/>
      <dgm:spPr/>
    </dgm:pt>
    <dgm:pt modelId="{F81F88E5-F773-514F-A2E7-ADB45DD6A0A9}" type="pres">
      <dgm:prSet presAssocID="{25E82737-FA4B-4AC4-A2B6-473DE3AF9CFD}" presName="parentText" presStyleLbl="node1" presStyleIdx="6" presStyleCnt="8">
        <dgm:presLayoutVars>
          <dgm:chMax val="0"/>
          <dgm:bulletEnabled val="1"/>
        </dgm:presLayoutVars>
      </dgm:prSet>
      <dgm:spPr/>
    </dgm:pt>
    <dgm:pt modelId="{4F10C464-0374-4595-B832-A68626E97FD5}" type="pres">
      <dgm:prSet presAssocID="{9211CDEF-4D1A-4C68-B30A-AFE4A55BD447}" presName="spacer" presStyleCnt="0"/>
      <dgm:spPr/>
    </dgm:pt>
    <dgm:pt modelId="{3E9142AD-37DC-49DD-879C-AE71DD28527F}" type="pres">
      <dgm:prSet presAssocID="{6544BC07-8C77-4207-BAD3-0E6D137CEA38}" presName="parentText" presStyleLbl="node1" presStyleIdx="7" presStyleCnt="8">
        <dgm:presLayoutVars>
          <dgm:chMax val="0"/>
          <dgm:bulletEnabled val="1"/>
        </dgm:presLayoutVars>
      </dgm:prSet>
      <dgm:spPr/>
    </dgm:pt>
  </dgm:ptLst>
  <dgm:cxnLst>
    <dgm:cxn modelId="{F958921A-C4B9-45AC-A809-82F51B8BD68F}" srcId="{BDE9AF96-03B4-435D-9E6F-48BF320E48D4}" destId="{D2AE94CA-11A4-4A0C-A597-5B706A436340}" srcOrd="4" destOrd="0" parTransId="{91F14381-7995-4415-B80D-2B7AC726576E}" sibTransId="{9C266340-F398-418E-8764-A7F22A474379}"/>
    <dgm:cxn modelId="{4BD78F6D-F076-4480-924C-F19867A3FC57}" srcId="{BDE9AF96-03B4-435D-9E6F-48BF320E48D4}" destId="{79D2E1BE-2822-42FA-B92C-E2BB2D14C98E}" srcOrd="5" destOrd="0" parTransId="{C3D44F57-5AA6-49A5-964B-9439DB4EBAB8}" sibTransId="{25426CD2-FE60-4576-A890-56ECF8A7E71D}"/>
    <dgm:cxn modelId="{7CED4453-46C4-6A4E-A904-91A190B57AB0}" type="presOf" srcId="{7C6AC7C8-508E-41EC-8242-8B7466C61B70}" destId="{2143A8F2-6416-7E40-9D01-8CA8D9E96835}" srcOrd="0" destOrd="0" presId="urn:microsoft.com/office/officeart/2005/8/layout/vList2"/>
    <dgm:cxn modelId="{AFF4207A-7B9A-44EF-8C46-39A4F4C0938B}" srcId="{BDE9AF96-03B4-435D-9E6F-48BF320E48D4}" destId="{25E82737-FA4B-4AC4-A2B6-473DE3AF9CFD}" srcOrd="6" destOrd="0" parTransId="{34A6F29E-CD3E-4E61-A46C-B8B5C4515094}" sibTransId="{9211CDEF-4D1A-4C68-B30A-AFE4A55BD447}"/>
    <dgm:cxn modelId="{8C22217D-BC5E-0042-8505-E1531A956161}" type="presOf" srcId="{25E82737-FA4B-4AC4-A2B6-473DE3AF9CFD}" destId="{F81F88E5-F773-514F-A2E7-ADB45DD6A0A9}" srcOrd="0" destOrd="0" presId="urn:microsoft.com/office/officeart/2005/8/layout/vList2"/>
    <dgm:cxn modelId="{D3B61F86-6FBC-5049-80A8-1DFE15B65993}" type="presOf" srcId="{AFEBE290-5413-4765-BC6C-7218D0CEC968}" destId="{7BF5544E-85DB-0445-84A7-57E47F2280CB}" srcOrd="0" destOrd="0" presId="urn:microsoft.com/office/officeart/2005/8/layout/vList2"/>
    <dgm:cxn modelId="{30D4F88B-9537-479E-BCCD-CD79FAB2F955}" srcId="{BDE9AF96-03B4-435D-9E6F-48BF320E48D4}" destId="{7C6AC7C8-508E-41EC-8242-8B7466C61B70}" srcOrd="2" destOrd="0" parTransId="{57320BB2-3517-4A10-B1D5-D16325DEE40A}" sibTransId="{4B01B880-E491-4D8D-9CC1-F103F71C99D6}"/>
    <dgm:cxn modelId="{012EAEBB-4A7B-495B-AFBB-A5328245C1CE}" srcId="{BDE9AF96-03B4-435D-9E6F-48BF320E48D4}" destId="{2DD17605-6F4D-40CB-9464-131F3D7104BF}" srcOrd="0" destOrd="0" parTransId="{4DD43F88-D1DA-4B06-95AA-B093B047261F}" sibTransId="{688F37EE-1F78-494E-9FAD-C7ABC153520C}"/>
    <dgm:cxn modelId="{74B60BC0-1A92-4F9D-B010-633E39CFD6F4}" type="presOf" srcId="{6544BC07-8C77-4207-BAD3-0E6D137CEA38}" destId="{3E9142AD-37DC-49DD-879C-AE71DD28527F}" srcOrd="0" destOrd="0" presId="urn:microsoft.com/office/officeart/2005/8/layout/vList2"/>
    <dgm:cxn modelId="{62B4F2C1-7FC5-EC4B-ACF2-8CAB726B34F8}" type="presOf" srcId="{D2AE94CA-11A4-4A0C-A597-5B706A436340}" destId="{537C1272-107B-0244-BEE5-072D1D676630}" srcOrd="0" destOrd="0" presId="urn:microsoft.com/office/officeart/2005/8/layout/vList2"/>
    <dgm:cxn modelId="{537638C7-5A95-5147-BA71-E6723AC7FBFD}" type="presOf" srcId="{2DD17605-6F4D-40CB-9464-131F3D7104BF}" destId="{7D2B706C-FABC-9D44-839A-3E6874682E02}" srcOrd="0" destOrd="0" presId="urn:microsoft.com/office/officeart/2005/8/layout/vList2"/>
    <dgm:cxn modelId="{0E9854CE-7EC4-2349-804D-A9CC4A8A4B6B}" type="presOf" srcId="{79D2E1BE-2822-42FA-B92C-E2BB2D14C98E}" destId="{8A5E26F3-39CF-B745-B61D-FB3A0C0C9B55}" srcOrd="0" destOrd="0" presId="urn:microsoft.com/office/officeart/2005/8/layout/vList2"/>
    <dgm:cxn modelId="{76648BD5-1B20-924D-845C-ADC9EE3731F9}" type="presOf" srcId="{BDE9AF96-03B4-435D-9E6F-48BF320E48D4}" destId="{059A3B46-C84A-2445-9660-A2B78A929840}" srcOrd="0" destOrd="0" presId="urn:microsoft.com/office/officeart/2005/8/layout/vList2"/>
    <dgm:cxn modelId="{E21CFBDC-59DB-4444-9592-572C3B36DD58}" srcId="{BDE9AF96-03B4-435D-9E6F-48BF320E48D4}" destId="{AFEBE290-5413-4765-BC6C-7218D0CEC968}" srcOrd="1" destOrd="0" parTransId="{717BA41A-8610-4225-A979-A9648F342412}" sibTransId="{53D4CC46-59AB-4974-9294-EEFF865D0BFD}"/>
    <dgm:cxn modelId="{AA81DCE7-AC22-7F42-9D5F-A004C0E35DE0}" type="presOf" srcId="{2879ECF2-D385-4862-9C2B-30946424CE9B}" destId="{1D8F99CF-C76E-7246-94D2-A63D18A393B9}" srcOrd="0" destOrd="0" presId="urn:microsoft.com/office/officeart/2005/8/layout/vList2"/>
    <dgm:cxn modelId="{1B6AEAF6-A6B7-4E99-86C2-7FA5D28D3DDC}" srcId="{BDE9AF96-03B4-435D-9E6F-48BF320E48D4}" destId="{2879ECF2-D385-4862-9C2B-30946424CE9B}" srcOrd="3" destOrd="0" parTransId="{CF9B8648-95AE-4E6B-84AE-DB9C381B52B7}" sibTransId="{503FB069-B3D2-49D9-99F4-0A0CB7BD2FED}"/>
    <dgm:cxn modelId="{07992AF7-732F-4956-BC7D-9B0BFD165797}" srcId="{BDE9AF96-03B4-435D-9E6F-48BF320E48D4}" destId="{6544BC07-8C77-4207-BAD3-0E6D137CEA38}" srcOrd="7" destOrd="0" parTransId="{4E74B174-7E6F-4946-91DB-9D672A7FDBCA}" sibTransId="{07908E9E-BE7A-437F-8E98-533A19B3E72A}"/>
    <dgm:cxn modelId="{20D18FD0-05CE-E844-BD55-AD2FAA04C6CC}" type="presParOf" srcId="{059A3B46-C84A-2445-9660-A2B78A929840}" destId="{7D2B706C-FABC-9D44-839A-3E6874682E02}" srcOrd="0" destOrd="0" presId="urn:microsoft.com/office/officeart/2005/8/layout/vList2"/>
    <dgm:cxn modelId="{4B9AF526-E7F8-7B40-8C2B-C1442FB34010}" type="presParOf" srcId="{059A3B46-C84A-2445-9660-A2B78A929840}" destId="{0A5FC2B2-61A8-5E45-87B7-764EEA07D1AC}" srcOrd="1" destOrd="0" presId="urn:microsoft.com/office/officeart/2005/8/layout/vList2"/>
    <dgm:cxn modelId="{C7CB709F-B194-2C4E-877C-728AEA920B4D}" type="presParOf" srcId="{059A3B46-C84A-2445-9660-A2B78A929840}" destId="{7BF5544E-85DB-0445-84A7-57E47F2280CB}" srcOrd="2" destOrd="0" presId="urn:microsoft.com/office/officeart/2005/8/layout/vList2"/>
    <dgm:cxn modelId="{C0D026E1-D185-574F-B21B-4308B51FA863}" type="presParOf" srcId="{059A3B46-C84A-2445-9660-A2B78A929840}" destId="{0F75A30D-8065-E94B-9500-89B4EA79BE87}" srcOrd="3" destOrd="0" presId="urn:microsoft.com/office/officeart/2005/8/layout/vList2"/>
    <dgm:cxn modelId="{14B97872-798F-E446-9BC4-1E83884A5412}" type="presParOf" srcId="{059A3B46-C84A-2445-9660-A2B78A929840}" destId="{2143A8F2-6416-7E40-9D01-8CA8D9E96835}" srcOrd="4" destOrd="0" presId="urn:microsoft.com/office/officeart/2005/8/layout/vList2"/>
    <dgm:cxn modelId="{86D3D7AB-7E82-4746-82C4-327A5A79D227}" type="presParOf" srcId="{059A3B46-C84A-2445-9660-A2B78A929840}" destId="{47BA1A77-B5A6-D14B-AA7F-D3A485566A05}" srcOrd="5" destOrd="0" presId="urn:microsoft.com/office/officeart/2005/8/layout/vList2"/>
    <dgm:cxn modelId="{B344C0BA-F4A4-F247-8EE7-83CCB30212E2}" type="presParOf" srcId="{059A3B46-C84A-2445-9660-A2B78A929840}" destId="{1D8F99CF-C76E-7246-94D2-A63D18A393B9}" srcOrd="6" destOrd="0" presId="urn:microsoft.com/office/officeart/2005/8/layout/vList2"/>
    <dgm:cxn modelId="{9E674B85-721F-6546-97E8-3834A927D3DF}" type="presParOf" srcId="{059A3B46-C84A-2445-9660-A2B78A929840}" destId="{3E9FF859-3615-A141-92F9-4BD0BBBA30B9}" srcOrd="7" destOrd="0" presId="urn:microsoft.com/office/officeart/2005/8/layout/vList2"/>
    <dgm:cxn modelId="{A1E4A7A1-5D1A-8C45-91BF-F777A1BDCB15}" type="presParOf" srcId="{059A3B46-C84A-2445-9660-A2B78A929840}" destId="{537C1272-107B-0244-BEE5-072D1D676630}" srcOrd="8" destOrd="0" presId="urn:microsoft.com/office/officeart/2005/8/layout/vList2"/>
    <dgm:cxn modelId="{0D14A130-916B-924B-BF96-A545FA54DDED}" type="presParOf" srcId="{059A3B46-C84A-2445-9660-A2B78A929840}" destId="{3FED6C64-F1D5-FB48-B3A0-F650D3C50A0D}" srcOrd="9" destOrd="0" presId="urn:microsoft.com/office/officeart/2005/8/layout/vList2"/>
    <dgm:cxn modelId="{CB6F3A81-FCA8-0B42-A131-B5020237FFB3}" type="presParOf" srcId="{059A3B46-C84A-2445-9660-A2B78A929840}" destId="{8A5E26F3-39CF-B745-B61D-FB3A0C0C9B55}" srcOrd="10" destOrd="0" presId="urn:microsoft.com/office/officeart/2005/8/layout/vList2"/>
    <dgm:cxn modelId="{FCA51C37-243D-E04F-90E9-CA83D74846F9}" type="presParOf" srcId="{059A3B46-C84A-2445-9660-A2B78A929840}" destId="{C2BC46A0-D73D-5D43-9C35-2298E2F82AB4}" srcOrd="11" destOrd="0" presId="urn:microsoft.com/office/officeart/2005/8/layout/vList2"/>
    <dgm:cxn modelId="{ADBD25D1-2DF7-A14A-A75E-2B0CCC7B4998}" type="presParOf" srcId="{059A3B46-C84A-2445-9660-A2B78A929840}" destId="{F81F88E5-F773-514F-A2E7-ADB45DD6A0A9}" srcOrd="12" destOrd="0" presId="urn:microsoft.com/office/officeart/2005/8/layout/vList2"/>
    <dgm:cxn modelId="{ECDF32FE-BBBD-4E57-9CB8-BF8CC5578927}" type="presParOf" srcId="{059A3B46-C84A-2445-9660-A2B78A929840}" destId="{4F10C464-0374-4595-B832-A68626E97FD5}" srcOrd="13" destOrd="0" presId="urn:microsoft.com/office/officeart/2005/8/layout/vList2"/>
    <dgm:cxn modelId="{631EB83D-921B-4C53-A3C3-0165FC21C931}" type="presParOf" srcId="{059A3B46-C84A-2445-9660-A2B78A929840}" destId="{3E9142AD-37DC-49DD-879C-AE71DD28527F}" srcOrd="1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66A9E6-C5E0-44E5-A894-DBFB3D89D43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700545E-3AB4-4DC5-BF5B-A7D7687E9D9A}">
      <dgm:prSet custT="1"/>
      <dgm:spPr/>
      <dgm:t>
        <a:bodyPr/>
        <a:lstStyle/>
        <a:p>
          <a:pPr rtl="0"/>
          <a:r>
            <a:rPr lang="es-ES_tradnl" sz="2800" b="1" noProof="0" dirty="0">
              <a:solidFill>
                <a:schemeClr val="tx1"/>
              </a:solidFill>
              <a:latin typeface="Calibri"/>
              <a:cs typeface="Calibri"/>
            </a:rPr>
            <a:t>Cuestionario de Mito vs. Realidad</a:t>
          </a:r>
        </a:p>
      </dgm:t>
    </dgm:pt>
    <dgm:pt modelId="{95AB89BF-6E70-4097-BB25-2178D2AB9381}" type="parTrans" cxnId="{C2818ADD-287D-460B-A581-267078B42458}">
      <dgm:prSet/>
      <dgm:spPr/>
      <dgm:t>
        <a:bodyPr/>
        <a:lstStyle/>
        <a:p>
          <a:endParaRPr lang="en-US"/>
        </a:p>
      </dgm:t>
    </dgm:pt>
    <dgm:pt modelId="{A1D671AE-6565-41A5-A709-2ED536327DB3}" type="sibTrans" cxnId="{C2818ADD-287D-460B-A581-267078B42458}">
      <dgm:prSet/>
      <dgm:spPr/>
      <dgm:t>
        <a:bodyPr/>
        <a:lstStyle/>
        <a:p>
          <a:endParaRPr lang="en-US"/>
        </a:p>
      </dgm:t>
    </dgm:pt>
    <dgm:pt modelId="{59AAB3BE-99F4-452E-9C7D-E735F465D1C4}">
      <dgm:prSet custT="1"/>
      <dgm:spPr/>
      <dgm:t>
        <a:bodyPr/>
        <a:lstStyle/>
        <a:p>
          <a:r>
            <a:rPr lang="es-ES_tradnl" sz="2800" b="1" noProof="0" dirty="0">
              <a:solidFill>
                <a:schemeClr val="tx1"/>
              </a:solidFill>
            </a:rPr>
            <a:t>Compruebe su conocimiento</a:t>
          </a:r>
        </a:p>
      </dgm:t>
    </dgm:pt>
    <dgm:pt modelId="{1825BCD4-D733-4794-9609-E2FD39974FF4}" type="parTrans" cxnId="{54D6929A-2C56-42BB-916C-4606606A71E5}">
      <dgm:prSet/>
      <dgm:spPr/>
      <dgm:t>
        <a:bodyPr/>
        <a:lstStyle/>
        <a:p>
          <a:endParaRPr lang="en-US"/>
        </a:p>
      </dgm:t>
    </dgm:pt>
    <dgm:pt modelId="{ABCF0A1F-3CB8-4C79-8F9F-1977B89A626E}" type="sibTrans" cxnId="{54D6929A-2C56-42BB-916C-4606606A71E5}">
      <dgm:prSet/>
      <dgm:spPr/>
      <dgm:t>
        <a:bodyPr/>
        <a:lstStyle/>
        <a:p>
          <a:endParaRPr lang="en-US"/>
        </a:p>
      </dgm:t>
    </dgm:pt>
    <dgm:pt modelId="{163EAF57-EB95-4866-A60A-8984C961931C}">
      <dgm:prSet custT="1"/>
      <dgm:spPr/>
      <dgm:t>
        <a:bodyPr/>
        <a:lstStyle/>
        <a:p>
          <a:r>
            <a:rPr lang="es-ES_tradnl" sz="2800" b="1" noProof="0" dirty="0">
              <a:solidFill>
                <a:schemeClr val="tx1"/>
              </a:solidFill>
            </a:rPr>
            <a:t>Descubra lo que no sabemos</a:t>
          </a:r>
        </a:p>
      </dgm:t>
    </dgm:pt>
    <dgm:pt modelId="{AB8097FA-72EA-40D1-AD94-D4323912543E}" type="parTrans" cxnId="{85735185-5218-40E4-9F99-5D134BB0BCF6}">
      <dgm:prSet/>
      <dgm:spPr/>
      <dgm:t>
        <a:bodyPr/>
        <a:lstStyle/>
        <a:p>
          <a:endParaRPr lang="en-US"/>
        </a:p>
      </dgm:t>
    </dgm:pt>
    <dgm:pt modelId="{9052FF95-D045-41FB-8F11-6B4B285B9097}" type="sibTrans" cxnId="{85735185-5218-40E4-9F99-5D134BB0BCF6}">
      <dgm:prSet/>
      <dgm:spPr/>
      <dgm:t>
        <a:bodyPr/>
        <a:lstStyle/>
        <a:p>
          <a:endParaRPr lang="en-US"/>
        </a:p>
      </dgm:t>
    </dgm:pt>
    <dgm:pt modelId="{40FF46CB-8C84-494D-B223-027AD13C40BB}" type="pres">
      <dgm:prSet presAssocID="{3E66A9E6-C5E0-44E5-A894-DBFB3D89D430}" presName="root" presStyleCnt="0">
        <dgm:presLayoutVars>
          <dgm:dir/>
          <dgm:resizeHandles val="exact"/>
        </dgm:presLayoutVars>
      </dgm:prSet>
      <dgm:spPr/>
    </dgm:pt>
    <dgm:pt modelId="{981DD9AB-4DAA-4F95-B993-BE0790A37489}" type="pres">
      <dgm:prSet presAssocID="{E700545E-3AB4-4DC5-BF5B-A7D7687E9D9A}" presName="compNode" presStyleCnt="0"/>
      <dgm:spPr/>
    </dgm:pt>
    <dgm:pt modelId="{9E688E14-FDE9-455A-8C28-78B41D5494F5}" type="pres">
      <dgm:prSet presAssocID="{E700545E-3AB4-4DC5-BF5B-A7D7687E9D9A}" presName="bgRect" presStyleLbl="bgShp" presStyleIdx="0" presStyleCnt="3"/>
      <dgm:spPr/>
    </dgm:pt>
    <dgm:pt modelId="{882DAE1D-CEAF-40DF-8493-039C07723048}" type="pres">
      <dgm:prSet presAssocID="{E700545E-3AB4-4DC5-BF5B-A7D7687E9D9A}" presName="iconRect" presStyleLbl="node1" presStyleIdx="0" presStyleCnt="3"/>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978339C-7C08-4E2F-9A89-64D8F79F25CF}" type="pres">
      <dgm:prSet presAssocID="{E700545E-3AB4-4DC5-BF5B-A7D7687E9D9A}" presName="spaceRect" presStyleCnt="0"/>
      <dgm:spPr/>
    </dgm:pt>
    <dgm:pt modelId="{3234FF72-33E5-46B8-AFA2-2B224DAA8279}" type="pres">
      <dgm:prSet presAssocID="{E700545E-3AB4-4DC5-BF5B-A7D7687E9D9A}" presName="parTx" presStyleLbl="revTx" presStyleIdx="0" presStyleCnt="3">
        <dgm:presLayoutVars>
          <dgm:chMax val="0"/>
          <dgm:chPref val="0"/>
        </dgm:presLayoutVars>
      </dgm:prSet>
      <dgm:spPr/>
    </dgm:pt>
    <dgm:pt modelId="{DFA0A52E-3702-42F2-96AC-2272A949EFE7}" type="pres">
      <dgm:prSet presAssocID="{A1D671AE-6565-41A5-A709-2ED536327DB3}" presName="sibTrans" presStyleCnt="0"/>
      <dgm:spPr/>
    </dgm:pt>
    <dgm:pt modelId="{E2C3F43F-3C3B-4DF5-BF6F-816C115ED74D}" type="pres">
      <dgm:prSet presAssocID="{59AAB3BE-99F4-452E-9C7D-E735F465D1C4}" presName="compNode" presStyleCnt="0"/>
      <dgm:spPr/>
    </dgm:pt>
    <dgm:pt modelId="{76F221A6-5D44-47FD-BDC2-70019B3119DC}" type="pres">
      <dgm:prSet presAssocID="{59AAB3BE-99F4-452E-9C7D-E735F465D1C4}" presName="bgRect" presStyleLbl="bgShp" presStyleIdx="1" presStyleCnt="3" custLinFactNeighborX="-23405" custLinFactNeighborY="1376"/>
      <dgm:spPr/>
    </dgm:pt>
    <dgm:pt modelId="{AD169620-A4FB-4085-A6D9-6BC8967BD96C}" type="pres">
      <dgm:prSet presAssocID="{59AAB3BE-99F4-452E-9C7D-E735F465D1C4}" presName="iconRect" presStyleLbl="node1" presStyleIdx="1" presStyleCnt="3"/>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C27D65AC-40BD-4853-AE02-A61B7BCB0AD1}" type="pres">
      <dgm:prSet presAssocID="{59AAB3BE-99F4-452E-9C7D-E735F465D1C4}" presName="spaceRect" presStyleCnt="0"/>
      <dgm:spPr/>
    </dgm:pt>
    <dgm:pt modelId="{78C3267E-CB65-4206-B170-4DAA54326925}" type="pres">
      <dgm:prSet presAssocID="{59AAB3BE-99F4-452E-9C7D-E735F465D1C4}" presName="parTx" presStyleLbl="revTx" presStyleIdx="1" presStyleCnt="3">
        <dgm:presLayoutVars>
          <dgm:chMax val="0"/>
          <dgm:chPref val="0"/>
        </dgm:presLayoutVars>
      </dgm:prSet>
      <dgm:spPr/>
    </dgm:pt>
    <dgm:pt modelId="{8740BFC0-EAF8-42C6-B684-5CE3169C532C}" type="pres">
      <dgm:prSet presAssocID="{ABCF0A1F-3CB8-4C79-8F9F-1977B89A626E}" presName="sibTrans" presStyleCnt="0"/>
      <dgm:spPr/>
    </dgm:pt>
    <dgm:pt modelId="{8D3AA091-15D2-412D-B1E5-D88A2509D812}" type="pres">
      <dgm:prSet presAssocID="{163EAF57-EB95-4866-A60A-8984C961931C}" presName="compNode" presStyleCnt="0"/>
      <dgm:spPr/>
    </dgm:pt>
    <dgm:pt modelId="{928B4ABC-0706-4BB9-A935-CC8B85C40D38}" type="pres">
      <dgm:prSet presAssocID="{163EAF57-EB95-4866-A60A-8984C961931C}" presName="bgRect" presStyleLbl="bgShp" presStyleIdx="2" presStyleCnt="3" custLinFactNeighborX="-12253" custLinFactNeighborY="2610"/>
      <dgm:spPr/>
    </dgm:pt>
    <dgm:pt modelId="{FF7CDD49-5EE5-4C22-AF48-883EF574CA70}" type="pres">
      <dgm:prSet presAssocID="{163EAF57-EB95-4866-A60A-8984C961931C}" presName="iconRect" presStyleLbl="node1" presStyleIdx="2" presStyleCnt="3"/>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716486FF-56C3-4FB8-8F81-2B2B326C070C}" type="pres">
      <dgm:prSet presAssocID="{163EAF57-EB95-4866-A60A-8984C961931C}" presName="spaceRect" presStyleCnt="0"/>
      <dgm:spPr/>
    </dgm:pt>
    <dgm:pt modelId="{3430AFB9-683F-4C08-BEB4-BB54946C7C70}" type="pres">
      <dgm:prSet presAssocID="{163EAF57-EB95-4866-A60A-8984C961931C}" presName="parTx" presStyleLbl="revTx" presStyleIdx="2" presStyleCnt="3">
        <dgm:presLayoutVars>
          <dgm:chMax val="0"/>
          <dgm:chPref val="0"/>
        </dgm:presLayoutVars>
      </dgm:prSet>
      <dgm:spPr/>
    </dgm:pt>
  </dgm:ptLst>
  <dgm:cxnLst>
    <dgm:cxn modelId="{FE3D8413-600F-41C4-A95C-F3B0A24B855B}" type="presOf" srcId="{3E66A9E6-C5E0-44E5-A894-DBFB3D89D430}" destId="{40FF46CB-8C84-494D-B223-027AD13C40BB}" srcOrd="0" destOrd="0" presId="urn:microsoft.com/office/officeart/2018/2/layout/IconVerticalSolidList"/>
    <dgm:cxn modelId="{85735185-5218-40E4-9F99-5D134BB0BCF6}" srcId="{3E66A9E6-C5E0-44E5-A894-DBFB3D89D430}" destId="{163EAF57-EB95-4866-A60A-8984C961931C}" srcOrd="2" destOrd="0" parTransId="{AB8097FA-72EA-40D1-AD94-D4323912543E}" sibTransId="{9052FF95-D045-41FB-8F11-6B4B285B9097}"/>
    <dgm:cxn modelId="{54D6929A-2C56-42BB-916C-4606606A71E5}" srcId="{3E66A9E6-C5E0-44E5-A894-DBFB3D89D430}" destId="{59AAB3BE-99F4-452E-9C7D-E735F465D1C4}" srcOrd="1" destOrd="0" parTransId="{1825BCD4-D733-4794-9609-E2FD39974FF4}" sibTransId="{ABCF0A1F-3CB8-4C79-8F9F-1977B89A626E}"/>
    <dgm:cxn modelId="{17094CC3-C538-413D-B3DF-ED1D76C126F7}" type="presOf" srcId="{59AAB3BE-99F4-452E-9C7D-E735F465D1C4}" destId="{78C3267E-CB65-4206-B170-4DAA54326925}" srcOrd="0" destOrd="0" presId="urn:microsoft.com/office/officeart/2018/2/layout/IconVerticalSolidList"/>
    <dgm:cxn modelId="{A41515D0-33D0-4543-9CF2-A0B64D17F5B6}" type="presOf" srcId="{E700545E-3AB4-4DC5-BF5B-A7D7687E9D9A}" destId="{3234FF72-33E5-46B8-AFA2-2B224DAA8279}" srcOrd="0" destOrd="0" presId="urn:microsoft.com/office/officeart/2018/2/layout/IconVerticalSolidList"/>
    <dgm:cxn modelId="{C2818ADD-287D-460B-A581-267078B42458}" srcId="{3E66A9E6-C5E0-44E5-A894-DBFB3D89D430}" destId="{E700545E-3AB4-4DC5-BF5B-A7D7687E9D9A}" srcOrd="0" destOrd="0" parTransId="{95AB89BF-6E70-4097-BB25-2178D2AB9381}" sibTransId="{A1D671AE-6565-41A5-A709-2ED536327DB3}"/>
    <dgm:cxn modelId="{CD082BFA-697C-40CF-8C7B-1647875FE8DD}" type="presOf" srcId="{163EAF57-EB95-4866-A60A-8984C961931C}" destId="{3430AFB9-683F-4C08-BEB4-BB54946C7C70}" srcOrd="0" destOrd="0" presId="urn:microsoft.com/office/officeart/2018/2/layout/IconVerticalSolidList"/>
    <dgm:cxn modelId="{80C0C696-C7CB-4AC1-A1C2-0BC1E418455C}" type="presParOf" srcId="{40FF46CB-8C84-494D-B223-027AD13C40BB}" destId="{981DD9AB-4DAA-4F95-B993-BE0790A37489}" srcOrd="0" destOrd="0" presId="urn:microsoft.com/office/officeart/2018/2/layout/IconVerticalSolidList"/>
    <dgm:cxn modelId="{DCD36CB0-EFA4-427C-8D93-20FF10A4AE04}" type="presParOf" srcId="{981DD9AB-4DAA-4F95-B993-BE0790A37489}" destId="{9E688E14-FDE9-455A-8C28-78B41D5494F5}" srcOrd="0" destOrd="0" presId="urn:microsoft.com/office/officeart/2018/2/layout/IconVerticalSolidList"/>
    <dgm:cxn modelId="{0B88A769-32A0-4A2A-AE7C-406543CF95C8}" type="presParOf" srcId="{981DD9AB-4DAA-4F95-B993-BE0790A37489}" destId="{882DAE1D-CEAF-40DF-8493-039C07723048}" srcOrd="1" destOrd="0" presId="urn:microsoft.com/office/officeart/2018/2/layout/IconVerticalSolidList"/>
    <dgm:cxn modelId="{A8C714DC-4041-468E-A6AF-C46EBC575C80}" type="presParOf" srcId="{981DD9AB-4DAA-4F95-B993-BE0790A37489}" destId="{E978339C-7C08-4E2F-9A89-64D8F79F25CF}" srcOrd="2" destOrd="0" presId="urn:microsoft.com/office/officeart/2018/2/layout/IconVerticalSolidList"/>
    <dgm:cxn modelId="{BCAD2D5F-D1C7-4A93-99A6-5E2127E854CC}" type="presParOf" srcId="{981DD9AB-4DAA-4F95-B993-BE0790A37489}" destId="{3234FF72-33E5-46B8-AFA2-2B224DAA8279}" srcOrd="3" destOrd="0" presId="urn:microsoft.com/office/officeart/2018/2/layout/IconVerticalSolidList"/>
    <dgm:cxn modelId="{CC0E1B11-BCF0-4AE7-AFF2-DDA6465BB82B}" type="presParOf" srcId="{40FF46CB-8C84-494D-B223-027AD13C40BB}" destId="{DFA0A52E-3702-42F2-96AC-2272A949EFE7}" srcOrd="1" destOrd="0" presId="urn:microsoft.com/office/officeart/2018/2/layout/IconVerticalSolidList"/>
    <dgm:cxn modelId="{3B0CFB18-E447-4D05-B0E4-BB6845769544}" type="presParOf" srcId="{40FF46CB-8C84-494D-B223-027AD13C40BB}" destId="{E2C3F43F-3C3B-4DF5-BF6F-816C115ED74D}" srcOrd="2" destOrd="0" presId="urn:microsoft.com/office/officeart/2018/2/layout/IconVerticalSolidList"/>
    <dgm:cxn modelId="{00D98C90-DCB4-45C4-A2C8-39C9B5D28748}" type="presParOf" srcId="{E2C3F43F-3C3B-4DF5-BF6F-816C115ED74D}" destId="{76F221A6-5D44-47FD-BDC2-70019B3119DC}" srcOrd="0" destOrd="0" presId="urn:microsoft.com/office/officeart/2018/2/layout/IconVerticalSolidList"/>
    <dgm:cxn modelId="{B46C9555-9B14-4A8C-80DC-66D9AAA4B396}" type="presParOf" srcId="{E2C3F43F-3C3B-4DF5-BF6F-816C115ED74D}" destId="{AD169620-A4FB-4085-A6D9-6BC8967BD96C}" srcOrd="1" destOrd="0" presId="urn:microsoft.com/office/officeart/2018/2/layout/IconVerticalSolidList"/>
    <dgm:cxn modelId="{62A17A1A-CDDA-403C-BD15-1431837ECE1A}" type="presParOf" srcId="{E2C3F43F-3C3B-4DF5-BF6F-816C115ED74D}" destId="{C27D65AC-40BD-4853-AE02-A61B7BCB0AD1}" srcOrd="2" destOrd="0" presId="urn:microsoft.com/office/officeart/2018/2/layout/IconVerticalSolidList"/>
    <dgm:cxn modelId="{9B8D3E12-72A4-40AF-BCA4-BDF35AA87C6A}" type="presParOf" srcId="{E2C3F43F-3C3B-4DF5-BF6F-816C115ED74D}" destId="{78C3267E-CB65-4206-B170-4DAA54326925}" srcOrd="3" destOrd="0" presId="urn:microsoft.com/office/officeart/2018/2/layout/IconVerticalSolidList"/>
    <dgm:cxn modelId="{FAD888B2-9D01-4A7E-8C85-BE8CA1E45975}" type="presParOf" srcId="{40FF46CB-8C84-494D-B223-027AD13C40BB}" destId="{8740BFC0-EAF8-42C6-B684-5CE3169C532C}" srcOrd="3" destOrd="0" presId="urn:microsoft.com/office/officeart/2018/2/layout/IconVerticalSolidList"/>
    <dgm:cxn modelId="{20452238-4C09-4F96-B22C-71D2B34214FE}" type="presParOf" srcId="{40FF46CB-8C84-494D-B223-027AD13C40BB}" destId="{8D3AA091-15D2-412D-B1E5-D88A2509D812}" srcOrd="4" destOrd="0" presId="urn:microsoft.com/office/officeart/2018/2/layout/IconVerticalSolidList"/>
    <dgm:cxn modelId="{A661B6E3-3825-46BA-90B1-D74846DEB904}" type="presParOf" srcId="{8D3AA091-15D2-412D-B1E5-D88A2509D812}" destId="{928B4ABC-0706-4BB9-A935-CC8B85C40D38}" srcOrd="0" destOrd="0" presId="urn:microsoft.com/office/officeart/2018/2/layout/IconVerticalSolidList"/>
    <dgm:cxn modelId="{5F31C62E-7FFB-4761-9EF9-7C73AE64A848}" type="presParOf" srcId="{8D3AA091-15D2-412D-B1E5-D88A2509D812}" destId="{FF7CDD49-5EE5-4C22-AF48-883EF574CA70}" srcOrd="1" destOrd="0" presId="urn:microsoft.com/office/officeart/2018/2/layout/IconVerticalSolidList"/>
    <dgm:cxn modelId="{10C2555B-D14D-4B6B-9C3F-962AB945CBAC}" type="presParOf" srcId="{8D3AA091-15D2-412D-B1E5-D88A2509D812}" destId="{716486FF-56C3-4FB8-8F81-2B2B326C070C}" srcOrd="2" destOrd="0" presId="urn:microsoft.com/office/officeart/2018/2/layout/IconVerticalSolidList"/>
    <dgm:cxn modelId="{7AF7FA4D-691B-4AEB-96B5-1CA1CE3956E7}" type="presParOf" srcId="{8D3AA091-15D2-412D-B1E5-D88A2509D812}" destId="{3430AFB9-683F-4C08-BEB4-BB54946C7C7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B706C-FABC-9D44-839A-3E6874682E02}">
      <dsp:nvSpPr>
        <dsp:cNvPr id="0" name=""/>
        <dsp:cNvSpPr/>
      </dsp:nvSpPr>
      <dsp:spPr>
        <a:xfrm>
          <a:off x="0" y="5492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b="1" kern="1200" noProof="0" dirty="0">
              <a:solidFill>
                <a:schemeClr val="tx1"/>
              </a:solidFill>
            </a:rPr>
            <a:t>Boca Arriba al Dormir</a:t>
          </a:r>
        </a:p>
      </dsp:txBody>
      <dsp:txXfrm>
        <a:off x="22246" y="77172"/>
        <a:ext cx="4603708" cy="411223"/>
      </dsp:txXfrm>
    </dsp:sp>
    <dsp:sp modelId="{7BF5544E-85DB-0445-84A7-57E47F2280CB}">
      <dsp:nvSpPr>
        <dsp:cNvPr id="0" name=""/>
        <dsp:cNvSpPr/>
      </dsp:nvSpPr>
      <dsp:spPr>
        <a:xfrm>
          <a:off x="0" y="56536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b="1" kern="1200" noProof="0" dirty="0">
              <a:solidFill>
                <a:schemeClr val="tx1"/>
              </a:solidFill>
            </a:rPr>
            <a:t>Superficie para Dormir</a:t>
          </a:r>
        </a:p>
      </dsp:txBody>
      <dsp:txXfrm>
        <a:off x="22246" y="587607"/>
        <a:ext cx="4603708" cy="411223"/>
      </dsp:txXfrm>
    </dsp:sp>
    <dsp:sp modelId="{2143A8F2-6416-7E40-9D01-8CA8D9E96835}">
      <dsp:nvSpPr>
        <dsp:cNvPr id="0" name=""/>
        <dsp:cNvSpPr/>
      </dsp:nvSpPr>
      <dsp:spPr>
        <a:xfrm>
          <a:off x="0" y="107579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b="1" kern="1200" noProof="0" dirty="0">
              <a:solidFill>
                <a:schemeClr val="tx1"/>
              </a:solidFill>
            </a:rPr>
            <a:t>Lactancia </a:t>
          </a:r>
        </a:p>
      </dsp:txBody>
      <dsp:txXfrm>
        <a:off x="22246" y="1098042"/>
        <a:ext cx="4603708" cy="411223"/>
      </dsp:txXfrm>
    </dsp:sp>
    <dsp:sp modelId="{1D8F99CF-C76E-7246-94D2-A63D18A393B9}">
      <dsp:nvSpPr>
        <dsp:cNvPr id="0" name=""/>
        <dsp:cNvSpPr/>
      </dsp:nvSpPr>
      <dsp:spPr>
        <a:xfrm>
          <a:off x="0" y="158623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b="1" kern="1200" noProof="0" dirty="0">
              <a:solidFill>
                <a:schemeClr val="tx1"/>
              </a:solidFill>
            </a:rPr>
            <a:t>Compartir Habitación</a:t>
          </a:r>
        </a:p>
      </dsp:txBody>
      <dsp:txXfrm>
        <a:off x="22246" y="1608477"/>
        <a:ext cx="4603708" cy="411223"/>
      </dsp:txXfrm>
    </dsp:sp>
    <dsp:sp modelId="{537C1272-107B-0244-BEE5-072D1D676630}">
      <dsp:nvSpPr>
        <dsp:cNvPr id="0" name=""/>
        <dsp:cNvSpPr/>
      </dsp:nvSpPr>
      <dsp:spPr>
        <a:xfrm>
          <a:off x="0" y="209666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b="1" kern="1200" noProof="0" dirty="0">
              <a:solidFill>
                <a:schemeClr val="tx1"/>
              </a:solidFill>
            </a:rPr>
            <a:t>Despejar la Cuna</a:t>
          </a:r>
        </a:p>
      </dsp:txBody>
      <dsp:txXfrm>
        <a:off x="22246" y="2118912"/>
        <a:ext cx="4603708" cy="411223"/>
      </dsp:txXfrm>
    </dsp:sp>
    <dsp:sp modelId="{83AEAE12-7DF7-421F-8962-6EA22187E25A}">
      <dsp:nvSpPr>
        <dsp:cNvPr id="0" name=""/>
        <dsp:cNvSpPr/>
      </dsp:nvSpPr>
      <dsp:spPr>
        <a:xfrm>
          <a:off x="0" y="2607101"/>
          <a:ext cx="4648200" cy="455715"/>
        </a:xfrm>
        <a:prstGeom prst="roundRect">
          <a:avLst/>
        </a:prstGeom>
        <a:solidFill>
          <a:srgbClr val="DDEFFA"/>
        </a:solidFill>
        <a:ln w="12700" cap="flat" cmpd="sng" algn="ctr">
          <a:solidFill>
            <a:srgbClr val="DDEFF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b="1" kern="1200" noProof="0" dirty="0">
              <a:solidFill>
                <a:schemeClr val="tx1"/>
              </a:solidFill>
            </a:rPr>
            <a:t>Chupones</a:t>
          </a:r>
        </a:p>
      </dsp:txBody>
      <dsp:txXfrm>
        <a:off x="22246" y="2629347"/>
        <a:ext cx="4603708" cy="411223"/>
      </dsp:txXfrm>
    </dsp:sp>
    <dsp:sp modelId="{8A5E26F3-39CF-B745-B61D-FB3A0C0C9B55}">
      <dsp:nvSpPr>
        <dsp:cNvPr id="0" name=""/>
        <dsp:cNvSpPr/>
      </dsp:nvSpPr>
      <dsp:spPr>
        <a:xfrm>
          <a:off x="0" y="311753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b="1" kern="1200" noProof="0" dirty="0">
              <a:solidFill>
                <a:schemeClr val="tx1"/>
              </a:solidFill>
            </a:rPr>
            <a:t>Libre de Humo y Vapor </a:t>
          </a:r>
        </a:p>
      </dsp:txBody>
      <dsp:txXfrm>
        <a:off x="22246" y="3139782"/>
        <a:ext cx="4603708" cy="411223"/>
      </dsp:txXfrm>
    </dsp:sp>
    <dsp:sp modelId="{F81F88E5-F773-514F-A2E7-ADB45DD6A0A9}">
      <dsp:nvSpPr>
        <dsp:cNvPr id="0" name=""/>
        <dsp:cNvSpPr/>
      </dsp:nvSpPr>
      <dsp:spPr>
        <a:xfrm>
          <a:off x="0" y="362797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b="1" kern="1200" noProof="0" dirty="0">
              <a:solidFill>
                <a:schemeClr val="tx1"/>
              </a:solidFill>
            </a:rPr>
            <a:t>Evite el Alcohol y las Drogas</a:t>
          </a:r>
        </a:p>
      </dsp:txBody>
      <dsp:txXfrm>
        <a:off x="22246" y="3650217"/>
        <a:ext cx="4603708" cy="4112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B706C-FABC-9D44-839A-3E6874682E02}">
      <dsp:nvSpPr>
        <dsp:cNvPr id="0" name=""/>
        <dsp:cNvSpPr/>
      </dsp:nvSpPr>
      <dsp:spPr>
        <a:xfrm>
          <a:off x="0" y="5492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b="1" kern="1200" noProof="0" dirty="0">
              <a:solidFill>
                <a:schemeClr val="tx1"/>
              </a:solidFill>
            </a:rPr>
            <a:t>Sobrecalentamiento</a:t>
          </a:r>
        </a:p>
      </dsp:txBody>
      <dsp:txXfrm>
        <a:off x="22246" y="77172"/>
        <a:ext cx="4603708" cy="411223"/>
      </dsp:txXfrm>
    </dsp:sp>
    <dsp:sp modelId="{7BF5544E-85DB-0445-84A7-57E47F2280CB}">
      <dsp:nvSpPr>
        <dsp:cNvPr id="0" name=""/>
        <dsp:cNvSpPr/>
      </dsp:nvSpPr>
      <dsp:spPr>
        <a:xfrm>
          <a:off x="0" y="56536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b="1" kern="1200" noProof="0" dirty="0">
              <a:solidFill>
                <a:schemeClr val="tx1"/>
              </a:solidFill>
            </a:rPr>
            <a:t>Cuidado Prenatal</a:t>
          </a:r>
        </a:p>
      </dsp:txBody>
      <dsp:txXfrm>
        <a:off x="22246" y="587607"/>
        <a:ext cx="4603708" cy="411223"/>
      </dsp:txXfrm>
    </dsp:sp>
    <dsp:sp modelId="{2143A8F2-6416-7E40-9D01-8CA8D9E96835}">
      <dsp:nvSpPr>
        <dsp:cNvPr id="0" name=""/>
        <dsp:cNvSpPr/>
      </dsp:nvSpPr>
      <dsp:spPr>
        <a:xfrm>
          <a:off x="0" y="107579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b="1" kern="1200" noProof="0" dirty="0">
              <a:solidFill>
                <a:schemeClr val="tx1"/>
              </a:solidFill>
            </a:rPr>
            <a:t>Revisiones Médicas del Bebé</a:t>
          </a:r>
        </a:p>
      </dsp:txBody>
      <dsp:txXfrm>
        <a:off x="22246" y="1098042"/>
        <a:ext cx="4603708" cy="411223"/>
      </dsp:txXfrm>
    </dsp:sp>
    <dsp:sp modelId="{1D8F99CF-C76E-7246-94D2-A63D18A393B9}">
      <dsp:nvSpPr>
        <dsp:cNvPr id="0" name=""/>
        <dsp:cNvSpPr/>
      </dsp:nvSpPr>
      <dsp:spPr>
        <a:xfrm>
          <a:off x="0" y="158623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b="1" kern="1200" noProof="0" dirty="0">
              <a:solidFill>
                <a:schemeClr val="tx1"/>
              </a:solidFill>
            </a:rPr>
            <a:t>Evite Monitores y Dispositivos</a:t>
          </a:r>
        </a:p>
      </dsp:txBody>
      <dsp:txXfrm>
        <a:off x="22246" y="1608477"/>
        <a:ext cx="4603708" cy="411223"/>
      </dsp:txXfrm>
    </dsp:sp>
    <dsp:sp modelId="{537C1272-107B-0244-BEE5-072D1D676630}">
      <dsp:nvSpPr>
        <dsp:cNvPr id="0" name=""/>
        <dsp:cNvSpPr/>
      </dsp:nvSpPr>
      <dsp:spPr>
        <a:xfrm>
          <a:off x="0" y="209666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b="1" kern="1200" noProof="0" dirty="0">
              <a:solidFill>
                <a:schemeClr val="tx1"/>
              </a:solidFill>
            </a:rPr>
            <a:t>Tiempo Boca Abajo</a:t>
          </a:r>
        </a:p>
      </dsp:txBody>
      <dsp:txXfrm>
        <a:off x="22246" y="2118912"/>
        <a:ext cx="4603708" cy="411223"/>
      </dsp:txXfrm>
    </dsp:sp>
    <dsp:sp modelId="{8A5E26F3-39CF-B745-B61D-FB3A0C0C9B55}">
      <dsp:nvSpPr>
        <dsp:cNvPr id="0" name=""/>
        <dsp:cNvSpPr/>
      </dsp:nvSpPr>
      <dsp:spPr>
        <a:xfrm>
          <a:off x="0" y="260710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b="1" kern="1200" noProof="0" dirty="0">
              <a:solidFill>
                <a:schemeClr val="tx1"/>
              </a:solidFill>
            </a:rPr>
            <a:t>Envolver al Bebé</a:t>
          </a:r>
        </a:p>
      </dsp:txBody>
      <dsp:txXfrm>
        <a:off x="22246" y="2629347"/>
        <a:ext cx="4603708" cy="411223"/>
      </dsp:txXfrm>
    </dsp:sp>
    <dsp:sp modelId="{F81F88E5-F773-514F-A2E7-ADB45DD6A0A9}">
      <dsp:nvSpPr>
        <dsp:cNvPr id="0" name=""/>
        <dsp:cNvSpPr/>
      </dsp:nvSpPr>
      <dsp:spPr>
        <a:xfrm>
          <a:off x="0" y="311753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_tradnl" sz="1900" b="1" kern="1200" noProof="0" dirty="0">
              <a:solidFill>
                <a:schemeClr val="tx1"/>
              </a:solidFill>
            </a:rPr>
            <a:t>Otras Recomendaciones</a:t>
          </a:r>
        </a:p>
      </dsp:txBody>
      <dsp:txXfrm>
        <a:off x="22246" y="3139782"/>
        <a:ext cx="4603708" cy="411223"/>
      </dsp:txXfrm>
    </dsp:sp>
    <dsp:sp modelId="{3E9142AD-37DC-49DD-879C-AE71DD28527F}">
      <dsp:nvSpPr>
        <dsp:cNvPr id="0" name=""/>
        <dsp:cNvSpPr/>
      </dsp:nvSpPr>
      <dsp:spPr>
        <a:xfrm>
          <a:off x="0" y="362797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endParaRPr lang="en-US" sz="1900" kern="1200"/>
        </a:p>
      </dsp:txBody>
      <dsp:txXfrm>
        <a:off x="22246" y="3650217"/>
        <a:ext cx="4603708" cy="4112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88E14-FDE9-455A-8C28-78B41D5494F5}">
      <dsp:nvSpPr>
        <dsp:cNvPr id="0" name=""/>
        <dsp:cNvSpPr/>
      </dsp:nvSpPr>
      <dsp:spPr>
        <a:xfrm>
          <a:off x="0" y="440"/>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2DAE1D-CEAF-40DF-8493-039C07723048}">
      <dsp:nvSpPr>
        <dsp:cNvPr id="0" name=""/>
        <dsp:cNvSpPr/>
      </dsp:nvSpPr>
      <dsp:spPr>
        <a:xfrm>
          <a:off x="311670" y="232261"/>
          <a:ext cx="566673" cy="566673"/>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34FF72-33E5-46B8-AFA2-2B224DAA8279}">
      <dsp:nvSpPr>
        <dsp:cNvPr id="0" name=""/>
        <dsp:cNvSpPr/>
      </dsp:nvSpPr>
      <dsp:spPr>
        <a:xfrm>
          <a:off x="1190014" y="440"/>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rtl="0">
            <a:lnSpc>
              <a:spcPct val="90000"/>
            </a:lnSpc>
            <a:spcBef>
              <a:spcPct val="0"/>
            </a:spcBef>
            <a:spcAft>
              <a:spcPct val="35000"/>
            </a:spcAft>
            <a:buNone/>
          </a:pPr>
          <a:r>
            <a:rPr lang="es-ES_tradnl" sz="2800" b="1" kern="1200" noProof="0" dirty="0">
              <a:solidFill>
                <a:schemeClr val="tx1"/>
              </a:solidFill>
              <a:latin typeface="Calibri"/>
              <a:cs typeface="Calibri"/>
            </a:rPr>
            <a:t>Cuestionario de Mito vs. Realidad</a:t>
          </a:r>
        </a:p>
      </dsp:txBody>
      <dsp:txXfrm>
        <a:off x="1190014" y="440"/>
        <a:ext cx="8577032" cy="1030315"/>
      </dsp:txXfrm>
    </dsp:sp>
    <dsp:sp modelId="{76F221A6-5D44-47FD-BDC2-70019B3119DC}">
      <dsp:nvSpPr>
        <dsp:cNvPr id="0" name=""/>
        <dsp:cNvSpPr/>
      </dsp:nvSpPr>
      <dsp:spPr>
        <a:xfrm>
          <a:off x="0" y="1302512"/>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169620-A4FB-4085-A6D9-6BC8967BD96C}">
      <dsp:nvSpPr>
        <dsp:cNvPr id="0" name=""/>
        <dsp:cNvSpPr/>
      </dsp:nvSpPr>
      <dsp:spPr>
        <a:xfrm>
          <a:off x="311670" y="1520156"/>
          <a:ext cx="566673" cy="566673"/>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C3267E-CB65-4206-B170-4DAA54326925}">
      <dsp:nvSpPr>
        <dsp:cNvPr id="0" name=""/>
        <dsp:cNvSpPr/>
      </dsp:nvSpPr>
      <dsp:spPr>
        <a:xfrm>
          <a:off x="1190014" y="1288335"/>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90000"/>
            </a:lnSpc>
            <a:spcBef>
              <a:spcPct val="0"/>
            </a:spcBef>
            <a:spcAft>
              <a:spcPct val="35000"/>
            </a:spcAft>
            <a:buNone/>
          </a:pPr>
          <a:r>
            <a:rPr lang="es-ES_tradnl" sz="2800" b="1" kern="1200" noProof="0" dirty="0">
              <a:solidFill>
                <a:schemeClr val="tx1"/>
              </a:solidFill>
            </a:rPr>
            <a:t>Compruebe su conocimiento</a:t>
          </a:r>
        </a:p>
      </dsp:txBody>
      <dsp:txXfrm>
        <a:off x="1190014" y="1288335"/>
        <a:ext cx="8577032" cy="1030315"/>
      </dsp:txXfrm>
    </dsp:sp>
    <dsp:sp modelId="{928B4ABC-0706-4BB9-A935-CC8B85C40D38}">
      <dsp:nvSpPr>
        <dsp:cNvPr id="0" name=""/>
        <dsp:cNvSpPr/>
      </dsp:nvSpPr>
      <dsp:spPr>
        <a:xfrm>
          <a:off x="0" y="2576670"/>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7CDD49-5EE5-4C22-AF48-883EF574CA70}">
      <dsp:nvSpPr>
        <dsp:cNvPr id="0" name=""/>
        <dsp:cNvSpPr/>
      </dsp:nvSpPr>
      <dsp:spPr>
        <a:xfrm>
          <a:off x="311670" y="2808050"/>
          <a:ext cx="566673" cy="566673"/>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30AFB9-683F-4C08-BEB4-BB54946C7C70}">
      <dsp:nvSpPr>
        <dsp:cNvPr id="0" name=""/>
        <dsp:cNvSpPr/>
      </dsp:nvSpPr>
      <dsp:spPr>
        <a:xfrm>
          <a:off x="1190014" y="2576229"/>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90000"/>
            </a:lnSpc>
            <a:spcBef>
              <a:spcPct val="0"/>
            </a:spcBef>
            <a:spcAft>
              <a:spcPct val="35000"/>
            </a:spcAft>
            <a:buNone/>
          </a:pPr>
          <a:r>
            <a:rPr lang="es-ES_tradnl" sz="2800" b="1" kern="1200" noProof="0" dirty="0">
              <a:solidFill>
                <a:schemeClr val="tx1"/>
              </a:solidFill>
            </a:rPr>
            <a:t>Descubra lo que no sabemos</a:t>
          </a:r>
        </a:p>
      </dsp:txBody>
      <dsp:txXfrm>
        <a:off x="1190014" y="2576229"/>
        <a:ext cx="8577032" cy="10303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0.12234</cdr:x>
      <cdr:y>0.54888</cdr:y>
    </cdr:from>
    <cdr:to>
      <cdr:x>0.35895</cdr:x>
      <cdr:y>0.76197</cdr:y>
    </cdr:to>
    <cdr:sp macro="" textlink="">
      <cdr:nvSpPr>
        <cdr:cNvPr id="6" name="Arrow: Bent 5">
          <a:extLst xmlns:a="http://schemas.openxmlformats.org/drawingml/2006/main">
            <a:ext uri="{FF2B5EF4-FFF2-40B4-BE49-F238E27FC236}">
              <a16:creationId xmlns:a16="http://schemas.microsoft.com/office/drawing/2014/main" id="{C77C9DAF-13D3-774E-4F3F-8490678165AC}"/>
            </a:ext>
          </a:extLst>
        </cdr:cNvPr>
        <cdr:cNvSpPr/>
      </cdr:nvSpPr>
      <cdr:spPr>
        <a:xfrm xmlns:a="http://schemas.openxmlformats.org/drawingml/2006/main">
          <a:off x="1286435" y="2634120"/>
          <a:ext cx="2488093" cy="1022633"/>
        </a:xfrm>
        <a:prstGeom xmlns:a="http://schemas.openxmlformats.org/drawingml/2006/main" prst="bentArrow">
          <a:avLst/>
        </a:prstGeom>
        <a:solidFill xmlns:a="http://schemas.openxmlformats.org/drawingml/2006/main">
          <a:schemeClr val="tx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0.10193</cdr:x>
      <cdr:y>0.53588</cdr:y>
    </cdr:from>
    <cdr:to>
      <cdr:x>0.42367</cdr:x>
      <cdr:y>0.53588</cdr:y>
    </cdr:to>
    <cdr:cxnSp macro="">
      <cdr:nvCxnSpPr>
        <cdr:cNvPr id="3" name="Straight Connector 2">
          <a:extLst xmlns:a="http://schemas.openxmlformats.org/drawingml/2006/main">
            <a:ext uri="{FF2B5EF4-FFF2-40B4-BE49-F238E27FC236}">
              <a16:creationId xmlns:a16="http://schemas.microsoft.com/office/drawing/2014/main" id="{7FEE85C2-3625-475F-F68F-6950FAF08394}"/>
            </a:ext>
          </a:extLst>
        </cdr:cNvPr>
        <cdr:cNvCxnSpPr/>
      </cdr:nvCxnSpPr>
      <cdr:spPr>
        <a:xfrm xmlns:a="http://schemas.openxmlformats.org/drawingml/2006/main">
          <a:off x="1071881" y="2121983"/>
          <a:ext cx="3383280" cy="0"/>
        </a:xfrm>
        <a:prstGeom xmlns:a="http://schemas.openxmlformats.org/drawingml/2006/main" prst="line">
          <a:avLst/>
        </a:prstGeom>
        <a:ln xmlns:a="http://schemas.openxmlformats.org/drawingml/2006/main" w="44450">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32F299-CDB0-32B5-853E-6566DEDC8591}"/>
              </a:ext>
            </a:extLst>
          </p:cNvPr>
          <p:cNvSpPr>
            <a:spLocks noGrp="1"/>
          </p:cNvSpPr>
          <p:nvPr>
            <p:ph type="hdr" sz="quarter"/>
          </p:nvPr>
        </p:nvSpPr>
        <p:spPr>
          <a:xfrm>
            <a:off x="1" y="1"/>
            <a:ext cx="3108007" cy="467310"/>
          </a:xfrm>
          <a:prstGeom prst="rect">
            <a:avLst/>
          </a:prstGeom>
        </p:spPr>
        <p:txBody>
          <a:bodyPr vert="horz" lIns="94194" tIns="47098" rIns="94194" bIns="47098" rtlCol="0"/>
          <a:lstStyle>
            <a:lvl1pPr algn="l">
              <a:defRPr sz="1300"/>
            </a:lvl1pPr>
          </a:lstStyle>
          <a:p>
            <a:endParaRPr lang="es-ES_tradnl"/>
          </a:p>
        </p:txBody>
      </p:sp>
      <p:sp>
        <p:nvSpPr>
          <p:cNvPr id="3" name="Date Placeholder 2">
            <a:extLst>
              <a:ext uri="{FF2B5EF4-FFF2-40B4-BE49-F238E27FC236}">
                <a16:creationId xmlns:a16="http://schemas.microsoft.com/office/drawing/2014/main" id="{479127F1-4EB3-B21F-B146-94D22396E2AF}"/>
              </a:ext>
            </a:extLst>
          </p:cNvPr>
          <p:cNvSpPr>
            <a:spLocks noGrp="1"/>
          </p:cNvSpPr>
          <p:nvPr>
            <p:ph type="dt" sz="quarter" idx="1"/>
          </p:nvPr>
        </p:nvSpPr>
        <p:spPr>
          <a:xfrm>
            <a:off x="4062658" y="1"/>
            <a:ext cx="3108007" cy="467310"/>
          </a:xfrm>
          <a:prstGeom prst="rect">
            <a:avLst/>
          </a:prstGeom>
        </p:spPr>
        <p:txBody>
          <a:bodyPr vert="horz" lIns="94194" tIns="47098" rIns="94194" bIns="47098" rtlCol="0"/>
          <a:lstStyle>
            <a:lvl1pPr algn="r">
              <a:defRPr sz="1300"/>
            </a:lvl1pPr>
          </a:lstStyle>
          <a:p>
            <a:r>
              <a:rPr lang="en-US"/>
              <a:t>Let's Talk - Community Training</a:t>
            </a:r>
            <a:endParaRPr lang="es-ES_tradnl"/>
          </a:p>
        </p:txBody>
      </p:sp>
      <p:sp>
        <p:nvSpPr>
          <p:cNvPr id="4" name="Footer Placeholder 3">
            <a:extLst>
              <a:ext uri="{FF2B5EF4-FFF2-40B4-BE49-F238E27FC236}">
                <a16:creationId xmlns:a16="http://schemas.microsoft.com/office/drawing/2014/main" id="{DEC67B59-72D5-46EA-CA0E-EA25473D0E7E}"/>
              </a:ext>
            </a:extLst>
          </p:cNvPr>
          <p:cNvSpPr>
            <a:spLocks noGrp="1"/>
          </p:cNvSpPr>
          <p:nvPr>
            <p:ph type="ftr" sz="quarter" idx="2"/>
          </p:nvPr>
        </p:nvSpPr>
        <p:spPr>
          <a:xfrm>
            <a:off x="1" y="8846554"/>
            <a:ext cx="3108007" cy="467309"/>
          </a:xfrm>
          <a:prstGeom prst="rect">
            <a:avLst/>
          </a:prstGeom>
        </p:spPr>
        <p:txBody>
          <a:bodyPr vert="horz" lIns="94194" tIns="47098" rIns="94194" bIns="47098" rtlCol="0" anchor="b"/>
          <a:lstStyle>
            <a:lvl1pPr algn="l">
              <a:defRPr sz="1300"/>
            </a:lvl1pPr>
          </a:lstStyle>
          <a:p>
            <a:endParaRPr lang="es-ES_tradnl"/>
          </a:p>
        </p:txBody>
      </p:sp>
      <p:sp>
        <p:nvSpPr>
          <p:cNvPr id="5" name="Slide Number Placeholder 4">
            <a:extLst>
              <a:ext uri="{FF2B5EF4-FFF2-40B4-BE49-F238E27FC236}">
                <a16:creationId xmlns:a16="http://schemas.microsoft.com/office/drawing/2014/main" id="{54AB0150-474E-D9EB-0770-1693FAD7381A}"/>
              </a:ext>
            </a:extLst>
          </p:cNvPr>
          <p:cNvSpPr>
            <a:spLocks noGrp="1"/>
          </p:cNvSpPr>
          <p:nvPr>
            <p:ph type="sldNum" sz="quarter" idx="3"/>
          </p:nvPr>
        </p:nvSpPr>
        <p:spPr>
          <a:xfrm>
            <a:off x="4062658" y="8846554"/>
            <a:ext cx="3108007" cy="467309"/>
          </a:xfrm>
          <a:prstGeom prst="rect">
            <a:avLst/>
          </a:prstGeom>
        </p:spPr>
        <p:txBody>
          <a:bodyPr vert="horz" lIns="94194" tIns="47098" rIns="94194" bIns="47098" rtlCol="0" anchor="b"/>
          <a:lstStyle>
            <a:lvl1pPr algn="r">
              <a:defRPr sz="1300"/>
            </a:lvl1pPr>
          </a:lstStyle>
          <a:p>
            <a:fld id="{53EF1F3A-CB4E-4342-B79C-3A18B97BF14F}" type="slidenum">
              <a:rPr lang="es-ES_tradnl" smtClean="0"/>
              <a:t>‹#›</a:t>
            </a:fld>
            <a:endParaRPr lang="es-ES_tradnl"/>
          </a:p>
        </p:txBody>
      </p:sp>
    </p:spTree>
    <p:extLst>
      <p:ext uri="{BB962C8B-B14F-4D97-AF65-F5344CB8AC3E}">
        <p14:creationId xmlns:p14="http://schemas.microsoft.com/office/powerpoint/2010/main" val="30657225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08007" cy="467310"/>
          </a:xfrm>
          <a:prstGeom prst="rect">
            <a:avLst/>
          </a:prstGeom>
        </p:spPr>
        <p:txBody>
          <a:bodyPr vert="horz" lIns="94194" tIns="47098" rIns="94194" bIns="47098" rtlCol="0"/>
          <a:lstStyle>
            <a:lvl1pPr algn="l">
              <a:defRPr sz="1300"/>
            </a:lvl1pPr>
          </a:lstStyle>
          <a:p>
            <a:endParaRPr lang="en-US"/>
          </a:p>
        </p:txBody>
      </p:sp>
      <p:sp>
        <p:nvSpPr>
          <p:cNvPr id="3" name="Date Placeholder 2"/>
          <p:cNvSpPr>
            <a:spLocks noGrp="1"/>
          </p:cNvSpPr>
          <p:nvPr>
            <p:ph type="dt" idx="1"/>
          </p:nvPr>
        </p:nvSpPr>
        <p:spPr>
          <a:xfrm>
            <a:off x="4062658" y="1"/>
            <a:ext cx="3108007" cy="467310"/>
          </a:xfrm>
          <a:prstGeom prst="rect">
            <a:avLst/>
          </a:prstGeom>
        </p:spPr>
        <p:txBody>
          <a:bodyPr vert="horz" lIns="94194" tIns="47098" rIns="94194" bIns="47098" rtlCol="0"/>
          <a:lstStyle>
            <a:lvl1pPr algn="r">
              <a:defRPr sz="1300"/>
            </a:lvl1pPr>
          </a:lstStyle>
          <a:p>
            <a:r>
              <a:rPr lang="en-US"/>
              <a:t>Let's Talk - Community Training</a:t>
            </a:r>
          </a:p>
        </p:txBody>
      </p:sp>
      <p:sp>
        <p:nvSpPr>
          <p:cNvPr id="4" name="Slide Image Placeholder 3"/>
          <p:cNvSpPr>
            <a:spLocks noGrp="1" noRot="1" noChangeAspect="1"/>
          </p:cNvSpPr>
          <p:nvPr>
            <p:ph type="sldImg" idx="2"/>
          </p:nvPr>
        </p:nvSpPr>
        <p:spPr>
          <a:xfrm>
            <a:off x="792163" y="1163638"/>
            <a:ext cx="5588000" cy="3143250"/>
          </a:xfrm>
          <a:prstGeom prst="rect">
            <a:avLst/>
          </a:prstGeom>
          <a:noFill/>
          <a:ln w="12700">
            <a:solidFill>
              <a:prstClr val="black"/>
            </a:solidFill>
          </a:ln>
        </p:spPr>
        <p:txBody>
          <a:bodyPr vert="horz" lIns="94194" tIns="47098" rIns="94194" bIns="47098" rtlCol="0" anchor="ctr"/>
          <a:lstStyle/>
          <a:p>
            <a:endParaRPr lang="en-US"/>
          </a:p>
        </p:txBody>
      </p:sp>
      <p:sp>
        <p:nvSpPr>
          <p:cNvPr id="5" name="Notes Placeholder 4"/>
          <p:cNvSpPr>
            <a:spLocks noGrp="1"/>
          </p:cNvSpPr>
          <p:nvPr>
            <p:ph type="body" sz="quarter" idx="3"/>
          </p:nvPr>
        </p:nvSpPr>
        <p:spPr>
          <a:xfrm>
            <a:off x="717233" y="4482297"/>
            <a:ext cx="5737860" cy="3667334"/>
          </a:xfrm>
          <a:prstGeom prst="rect">
            <a:avLst/>
          </a:prstGeom>
        </p:spPr>
        <p:txBody>
          <a:bodyPr vert="horz" lIns="94194" tIns="47098" rIns="94194" bIns="470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6554"/>
            <a:ext cx="3108007" cy="467309"/>
          </a:xfrm>
          <a:prstGeom prst="rect">
            <a:avLst/>
          </a:prstGeom>
        </p:spPr>
        <p:txBody>
          <a:bodyPr vert="horz" lIns="94194" tIns="47098" rIns="94194" bIns="47098" rtlCol="0" anchor="b"/>
          <a:lstStyle>
            <a:lvl1pPr algn="l">
              <a:defRPr sz="1300"/>
            </a:lvl1pPr>
          </a:lstStyle>
          <a:p>
            <a:endParaRPr lang="en-US"/>
          </a:p>
        </p:txBody>
      </p:sp>
      <p:sp>
        <p:nvSpPr>
          <p:cNvPr id="7" name="Slide Number Placeholder 6"/>
          <p:cNvSpPr>
            <a:spLocks noGrp="1"/>
          </p:cNvSpPr>
          <p:nvPr>
            <p:ph type="sldNum" sz="quarter" idx="5"/>
          </p:nvPr>
        </p:nvSpPr>
        <p:spPr>
          <a:xfrm>
            <a:off x="4062658" y="8846554"/>
            <a:ext cx="3108007" cy="467309"/>
          </a:xfrm>
          <a:prstGeom prst="rect">
            <a:avLst/>
          </a:prstGeom>
        </p:spPr>
        <p:txBody>
          <a:bodyPr vert="horz" lIns="94194" tIns="47098" rIns="94194" bIns="47098" rtlCol="0" anchor="b"/>
          <a:lstStyle>
            <a:lvl1pPr algn="r">
              <a:defRPr sz="1300"/>
            </a:lvl1pPr>
          </a:lstStyle>
          <a:p>
            <a:fld id="{23ED2790-A10B-DF4E-8039-531061320ECA}" type="slidenum">
              <a:rPr lang="en-US" smtClean="0"/>
              <a:t>‹#›</a:t>
            </a:fld>
            <a:endParaRPr lang="en-US"/>
          </a:p>
        </p:txBody>
      </p:sp>
    </p:spTree>
    <p:extLst>
      <p:ext uri="{BB962C8B-B14F-4D97-AF65-F5344CB8AC3E}">
        <p14:creationId xmlns:p14="http://schemas.microsoft.com/office/powerpoint/2010/main" val="307067010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onder.cdc.gov/"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cemch.org/learning/building/approach/1-2-why.php"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Las notas en esta presentación están pensadas como lenguaje sugerido para el facilitador y contienen recursos adicionales para apoyar al facilitador y a la audiencia que asiste a la capacitación comunitaria </a:t>
            </a:r>
            <a:r>
              <a:rPr lang="es-ES_tradnl" sz="1800" i="0" noProof="0" dirty="0">
                <a:solidFill>
                  <a:schemeClr val="tx1"/>
                </a:solidFill>
              </a:rPr>
              <a:t>Hablemos</a:t>
            </a:r>
            <a:r>
              <a:rPr lang="es-ES_tradnl" sz="1800" i="1" noProof="0" dirty="0">
                <a:solidFill>
                  <a:schemeClr val="tx1"/>
                </a:solidFill>
              </a:rPr>
              <a:t> -</a:t>
            </a:r>
            <a:r>
              <a:rPr lang="es-ES_tradnl" sz="1200" i="1" noProof="0" dirty="0">
                <a:solidFill>
                  <a:schemeClr val="tx1"/>
                </a:solidFill>
              </a:rPr>
              <a:t> Sueño Infantil Seguro</a:t>
            </a:r>
          </a:p>
          <a:p>
            <a:endParaRPr lang="es-ES_tradnl" sz="1200" noProof="0" dirty="0">
              <a:solidFill>
                <a:schemeClr val="tx1"/>
              </a:solidFill>
            </a:endParaRPr>
          </a:p>
          <a:p>
            <a:r>
              <a:rPr lang="es-ES_tradnl" noProof="0" dirty="0"/>
              <a:t>Créditos de la imagen: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1</a:t>
            </a:fld>
            <a:endParaRPr lang="en-US"/>
          </a:p>
        </p:txBody>
      </p:sp>
      <p:sp>
        <p:nvSpPr>
          <p:cNvPr id="5" name="Date Placeholder 4">
            <a:extLst>
              <a:ext uri="{FF2B5EF4-FFF2-40B4-BE49-F238E27FC236}">
                <a16:creationId xmlns:a16="http://schemas.microsoft.com/office/drawing/2014/main" id="{579D45A7-35CE-1137-92CA-0290EA2611F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205249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noProof="0" dirty="0"/>
              <a:t>Vamos a ver qué tan bien lo hicimos...</a:t>
            </a:r>
          </a:p>
          <a:p>
            <a:endParaRPr lang="es-ES_tradnl" b="0" i="0" noProof="0" dirty="0"/>
          </a:p>
          <a:p>
            <a:pPr>
              <a:lnSpc>
                <a:spcPct val="115000"/>
              </a:lnSpc>
              <a:spcBef>
                <a:spcPts val="825"/>
              </a:spcBef>
              <a:spcAft>
                <a:spcPts val="825"/>
              </a:spcAft>
            </a:pPr>
            <a:r>
              <a:rPr lang="es-ES_tradnl" sz="1300" noProof="0" dirty="0">
                <a:solidFill>
                  <a:srgbClr val="000000"/>
                </a:solidFill>
                <a:latin typeface="Arial"/>
                <a:ea typeface="Verdana"/>
                <a:cs typeface="Arial"/>
              </a:rPr>
              <a:t>Se sienten valorados y respetados por las experiencias y perspectivas que traen a la capacitación. </a:t>
            </a:r>
            <a:r>
              <a:rPr lang="es-ES_tradnl" sz="1300" noProof="0" dirty="0">
                <a:latin typeface="Arial"/>
                <a:ea typeface="Verdana"/>
                <a:cs typeface="Arial"/>
              </a:rPr>
              <a:t>Por lo tanto, desean hablar, participar y contribuir a la capacitación. No les gustan las conferencias largas y la comunicación unidireccional. Evite el uso de lenguaje técnico o jerga: mantenga una conversación adecuada para los participantes.</a:t>
            </a:r>
          </a:p>
          <a:p>
            <a:pPr>
              <a:lnSpc>
                <a:spcPct val="115000"/>
              </a:lnSpc>
              <a:spcBef>
                <a:spcPts val="825"/>
              </a:spcBef>
              <a:spcAft>
                <a:spcPts val="825"/>
              </a:spcAft>
            </a:pPr>
            <a:endParaRPr lang="es-ES_tradnl" sz="1300" noProof="0" dirty="0">
              <a:latin typeface="Arial" panose="020B0604020202020204" pitchFamily="34" charset="0"/>
              <a:ea typeface="Verdana" panose="020B0604030504040204" pitchFamily="34" charset="0"/>
            </a:endParaRPr>
          </a:p>
          <a:p>
            <a:pPr>
              <a:lnSpc>
                <a:spcPct val="115000"/>
              </a:lnSpc>
              <a:spcBef>
                <a:spcPts val="825"/>
              </a:spcBef>
              <a:spcAft>
                <a:spcPts val="825"/>
              </a:spcAft>
            </a:pPr>
            <a:r>
              <a:rPr lang="es-ES_tradnl" sz="1300" noProof="0" dirty="0">
                <a:solidFill>
                  <a:srgbClr val="000000"/>
                </a:solidFill>
                <a:latin typeface="Arial"/>
                <a:ea typeface="Verdana"/>
                <a:cs typeface="Arial"/>
              </a:rPr>
              <a:t>La experiencia de aprendizaje es activa y no pasiva. ¿Cuál es un ejemplo que aprendiste hoy?</a:t>
            </a:r>
          </a:p>
          <a:p>
            <a:pPr>
              <a:lnSpc>
                <a:spcPct val="115000"/>
              </a:lnSpc>
              <a:spcBef>
                <a:spcPts val="825"/>
              </a:spcBef>
              <a:spcAft>
                <a:spcPts val="825"/>
              </a:spcAft>
            </a:pPr>
            <a:r>
              <a:rPr lang="es-ES_tradnl" sz="1300" noProof="0" dirty="0">
                <a:solidFill>
                  <a:srgbClr val="000000"/>
                </a:solidFill>
                <a:latin typeface="Arial"/>
                <a:ea typeface="Verdana"/>
                <a:cs typeface="Arial"/>
              </a:rPr>
              <a:t>Los adultos están acostumbrados a estar activos. Siempre que sea posible, se les debe dar la oportunidad de participar activamente.</a:t>
            </a:r>
          </a:p>
          <a:p>
            <a:pPr>
              <a:lnSpc>
                <a:spcPct val="115000"/>
              </a:lnSpc>
              <a:spcBef>
                <a:spcPts val="825"/>
              </a:spcBef>
              <a:spcAft>
                <a:spcPts val="825"/>
              </a:spcAft>
            </a:pPr>
            <a:r>
              <a:rPr lang="es-ES_tradnl" sz="1300" noProof="0" dirty="0">
                <a:solidFill>
                  <a:srgbClr val="000000"/>
                </a:solidFill>
                <a:latin typeface="Arial"/>
                <a:ea typeface="Verdana"/>
                <a:cs typeface="Arial"/>
              </a:rPr>
              <a:t>Se refuerza el aprendizaje.</a:t>
            </a:r>
          </a:p>
          <a:p>
            <a:pPr>
              <a:lnSpc>
                <a:spcPct val="115000"/>
              </a:lnSpc>
              <a:spcBef>
                <a:spcPts val="825"/>
              </a:spcBef>
              <a:spcAft>
                <a:spcPts val="825"/>
              </a:spcAft>
            </a:pPr>
            <a:r>
              <a:rPr lang="es-ES_tradnl" sz="1300" noProof="0" dirty="0">
                <a:latin typeface="Arial"/>
                <a:ea typeface="Verdana"/>
                <a:cs typeface="Arial"/>
              </a:rPr>
              <a:t>Los adultos quieren un refuerzo positivo del comportamiento deseado, y retroalimentación sobre los errores en el momento en que ocurren. Hoy vamos a practicar esto modelando conversaciones con un compañero.</a:t>
            </a:r>
          </a:p>
          <a:p>
            <a:endParaRPr lang="es-ES_tradnl" sz="1300" noProof="0" dirty="0">
              <a:latin typeface="Arial" panose="020B0604020202020204" pitchFamily="34" charset="0"/>
              <a:ea typeface="Verdana" panose="020B0604030504040204" pitchFamily="34" charset="0"/>
            </a:endParaRPr>
          </a:p>
          <a:p>
            <a:pPr>
              <a:lnSpc>
                <a:spcPct val="115000"/>
              </a:lnSpc>
              <a:spcBef>
                <a:spcPts val="825"/>
              </a:spcBef>
              <a:spcAft>
                <a:spcPts val="825"/>
              </a:spcAft>
            </a:pPr>
            <a:r>
              <a:rPr lang="es-ES_tradnl" sz="1300" noProof="0" dirty="0">
                <a:solidFill>
                  <a:srgbClr val="000000"/>
                </a:solidFill>
                <a:latin typeface="Arial"/>
                <a:ea typeface="Verdana"/>
                <a:cs typeface="Arial"/>
              </a:rPr>
              <a:t>La experiencia de aprendizaje debe satisfacer sus necesidades inmediatas.</a:t>
            </a:r>
          </a:p>
          <a:p>
            <a:r>
              <a:rPr lang="es-ES_tradnl" sz="1300" noProof="0" dirty="0">
                <a:latin typeface="Arial"/>
                <a:ea typeface="Verdana"/>
                <a:cs typeface="Arial"/>
              </a:rPr>
              <a:t>Los adultos aprenden mejor cuando el contenido se conecta clara y directamente con las tareas a las que se enfrenta en el trabajo o en la vida. Esto es importante a la hora de planificar e invitar a los participantes a su capacitación.</a:t>
            </a:r>
            <a:endParaRPr lang="es-ES_tradnl" sz="1300" noProof="0" dirty="0">
              <a:latin typeface="Arial" panose="020B0604020202020204" pitchFamily="34" charset="0"/>
              <a:ea typeface="Verdana" panose="020B0604030504040204" pitchFamily="34" charset="0"/>
            </a:endParaRPr>
          </a:p>
          <a:p>
            <a:pPr>
              <a:lnSpc>
                <a:spcPct val="115000"/>
              </a:lnSpc>
              <a:spcBef>
                <a:spcPts val="825"/>
              </a:spcBef>
              <a:spcAft>
                <a:spcPts val="825"/>
              </a:spcAft>
            </a:pPr>
            <a:r>
              <a:rPr lang="es-ES_tradnl" sz="1300" noProof="0" dirty="0">
                <a:solidFill>
                  <a:srgbClr val="000000"/>
                </a:solidFill>
                <a:latin typeface="Arial"/>
                <a:ea typeface="Verdana"/>
                <a:cs typeface="Arial"/>
              </a:rPr>
              <a:t>El nuevo material está relacionado con lo que los participantes ya saben.</a:t>
            </a:r>
          </a:p>
          <a:p>
            <a:r>
              <a:rPr lang="es-ES_tradnl" sz="1300" noProof="0" dirty="0">
                <a:latin typeface="Arial"/>
                <a:ea typeface="Verdana"/>
                <a:cs typeface="Arial"/>
              </a:rPr>
              <a:t>Los adultos quieren cursos que se centren en problemas y tareas de la vida real en lugar de material académico. Se desea un fuerte enfoque de cómo hacerlo. Los </a:t>
            </a:r>
            <a:r>
              <a:rPr lang="es-ES_tradnl" sz="1300" noProof="0" dirty="0" err="1">
                <a:latin typeface="Arial"/>
                <a:ea typeface="Verdana"/>
                <a:cs typeface="Arial"/>
              </a:rPr>
              <a:t>aduktos</a:t>
            </a:r>
            <a:r>
              <a:rPr lang="es-ES_tradnl" sz="1300" noProof="0" dirty="0">
                <a:latin typeface="Arial"/>
                <a:ea typeface="Verdana"/>
                <a:cs typeface="Arial"/>
              </a:rPr>
              <a:t> se inquietan si creen que están perdiendo el tiempo. A todos nos disgusta esto, ¿verdad? Conecte el contenido a través de la escucha activa y facilitando la discusión con los participantes para que puedan compartir sus aprendizajes y experiencias.</a:t>
            </a:r>
          </a:p>
          <a:p>
            <a:endParaRPr lang="es-ES_tradnl" sz="1300" noProof="0" dirty="0">
              <a:latin typeface="Arial" panose="020B0604020202020204" pitchFamily="34" charset="0"/>
              <a:ea typeface="Verdana" panose="020B0604030504040204" pitchFamily="34" charset="0"/>
            </a:endParaRPr>
          </a:p>
          <a:p>
            <a:pPr>
              <a:lnSpc>
                <a:spcPct val="115000"/>
              </a:lnSpc>
              <a:spcBef>
                <a:spcPts val="825"/>
              </a:spcBef>
              <a:spcAft>
                <a:spcPts val="825"/>
              </a:spcAft>
            </a:pPr>
            <a:r>
              <a:rPr lang="es-ES_tradnl" sz="1300" noProof="0" dirty="0">
                <a:solidFill>
                  <a:srgbClr val="000000"/>
                </a:solidFill>
                <a:latin typeface="Arial"/>
                <a:ea typeface="Verdana"/>
                <a:cs typeface="Arial"/>
              </a:rPr>
              <a:t>El entorno es propicio para el aprendizaje. Los adultos aprenden mejor en entornos cómodos.</a:t>
            </a:r>
          </a:p>
          <a:p>
            <a:pPr>
              <a:lnSpc>
                <a:spcPct val="115000"/>
              </a:lnSpc>
              <a:spcBef>
                <a:spcPts val="825"/>
              </a:spcBef>
              <a:spcAft>
                <a:spcPts val="825"/>
              </a:spcAft>
            </a:pPr>
            <a:r>
              <a:rPr lang="es-ES_tradnl" sz="1300" noProof="0" dirty="0">
                <a:solidFill>
                  <a:srgbClr val="000000"/>
                </a:solidFill>
                <a:latin typeface="Arial"/>
                <a:ea typeface="Verdana"/>
                <a:cs typeface="Arial"/>
              </a:rPr>
              <a:t>Por lo tanto, el malestar físico distraerá o generará sentimientos negativos. Planifique un espacio que sea adecuado, con descansos y comodidades que apoyen a sus participantes.</a:t>
            </a:r>
          </a:p>
          <a:p>
            <a:pPr>
              <a:lnSpc>
                <a:spcPct val="115000"/>
              </a:lnSpc>
              <a:spcBef>
                <a:spcPts val="825"/>
              </a:spcBef>
              <a:spcAft>
                <a:spcPts val="825"/>
              </a:spcAft>
            </a:pPr>
            <a:r>
              <a:rPr lang="es-ES_tradnl" sz="1300" noProof="0" dirty="0">
                <a:solidFill>
                  <a:srgbClr val="000000"/>
                </a:solidFill>
                <a:latin typeface="Arial"/>
                <a:ea typeface="Verdana"/>
                <a:cs typeface="Arial"/>
              </a:rPr>
              <a:t> </a:t>
            </a:r>
          </a:p>
          <a:p>
            <a:r>
              <a:rPr lang="es-ES_tradnl" sz="1300" noProof="0" dirty="0">
                <a:latin typeface="Arial"/>
                <a:ea typeface="Verdana"/>
                <a:cs typeface="Arial"/>
              </a:rPr>
              <a:t>El aprendizaje se produce en grupos pequeños. Esto puede ser especialmente útil en las nuevas estrategias que compartiremos hoy. Verá que esto se utiliza a lo largo de la capacitación.</a:t>
            </a:r>
            <a:endParaRPr lang="es-ES_tradnl" sz="1300" noProof="0" dirty="0">
              <a:latin typeface="Arial" panose="020B0604020202020204" pitchFamily="34" charset="0"/>
              <a:ea typeface="Verdana" panose="020B0604030504040204" pitchFamily="34" charset="0"/>
            </a:endParaRPr>
          </a:p>
          <a:p>
            <a:r>
              <a:rPr lang="es-ES_tradnl" sz="1300" noProof="0" dirty="0">
                <a:latin typeface="Arial"/>
                <a:ea typeface="Verdana"/>
                <a:cs typeface="Arial"/>
              </a:rPr>
              <a:t>El capacitador valora sus contribuciones como participante y como profesor. Los adultos aprenden cuando se honran los errores, así como cuando se celebran sus aciertos. La gente aprende de los errores. Proporcionar una formación en la que todos los participantes se sientan bienvenidos, respetados y valorados es un elemento fundamental para los estudiantes adultos.</a:t>
            </a:r>
            <a:endParaRPr lang="es-ES_tradnl" b="0" i="0" noProof="0" dirty="0">
              <a:latin typeface="Arial"/>
              <a:ea typeface="Verdana"/>
              <a:cs typeface="Arial"/>
            </a:endParaRPr>
          </a:p>
          <a:p>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11</a:t>
            </a:fld>
            <a:endParaRPr lang="en-US"/>
          </a:p>
        </p:txBody>
      </p:sp>
      <p:sp>
        <p:nvSpPr>
          <p:cNvPr id="5" name="Date Placeholder 4">
            <a:extLst>
              <a:ext uri="{FF2B5EF4-FFF2-40B4-BE49-F238E27FC236}">
                <a16:creationId xmlns:a16="http://schemas.microsoft.com/office/drawing/2014/main" id="{D3736E14-B4CA-35FA-5EC4-F6CC934EE69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130800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Crédito</a:t>
            </a:r>
            <a:r>
              <a:rPr lang="en-US" dirty="0"/>
              <a:t> de la imagen: DSHS de Texas</a:t>
            </a:r>
          </a:p>
        </p:txBody>
      </p:sp>
      <p:sp>
        <p:nvSpPr>
          <p:cNvPr id="4" name="Slide Number Placeholder 3"/>
          <p:cNvSpPr>
            <a:spLocks noGrp="1"/>
          </p:cNvSpPr>
          <p:nvPr>
            <p:ph type="sldNum" sz="quarter" idx="5"/>
          </p:nvPr>
        </p:nvSpPr>
        <p:spPr/>
        <p:txBody>
          <a:bodyPr/>
          <a:lstStyle/>
          <a:p>
            <a:fld id="{23ED2790-A10B-DF4E-8039-531061320ECA}" type="slidenum">
              <a:rPr lang="en-US" smtClean="0"/>
              <a:t>12</a:t>
            </a:fld>
            <a:endParaRPr lang="en-US"/>
          </a:p>
        </p:txBody>
      </p:sp>
      <p:sp>
        <p:nvSpPr>
          <p:cNvPr id="5" name="Date Placeholder 4">
            <a:extLst>
              <a:ext uri="{FF2B5EF4-FFF2-40B4-BE49-F238E27FC236}">
                <a16:creationId xmlns:a16="http://schemas.microsoft.com/office/drawing/2014/main" id="{D2D91F84-E4BA-DEFA-23E9-725974429D2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586969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2000" noProof="0" dirty="0"/>
              <a:t>Antes de ver el por qué, repasemos los términos comunes que se usan sobre el sueño infantil seguro.</a:t>
            </a:r>
          </a:p>
          <a:p>
            <a:endParaRPr lang="es-ES_tradnl" sz="2000" noProof="0" dirty="0"/>
          </a:p>
          <a:p>
            <a:pPr>
              <a:spcAft>
                <a:spcPts val="618"/>
              </a:spcAft>
            </a:pPr>
            <a:r>
              <a:rPr lang="es-ES_tradnl" sz="2000" noProof="0" dirty="0"/>
              <a:t>Muerte infantil relacionada con el sueño: una muerte infantil repentina e inesperada que ocurre durante un período de sueño observado o no observado, o en un entorno de sueño,</a:t>
            </a:r>
          </a:p>
          <a:p>
            <a:pPr>
              <a:spcAft>
                <a:spcPts val="618"/>
              </a:spcAft>
            </a:pPr>
            <a:endParaRPr lang="es-ES_tradnl" sz="2000" noProof="0" dirty="0">
              <a:cs typeface="Calibri"/>
            </a:endParaRPr>
          </a:p>
          <a:p>
            <a:pPr>
              <a:spcAft>
                <a:spcPts val="618"/>
              </a:spcAft>
            </a:pPr>
            <a:r>
              <a:rPr lang="es-ES_tradnl" sz="2000" noProof="0" dirty="0"/>
              <a:t>Muerte súbita e inesperada del bebé (SUID, en inglés): La muerte súbita e inesperada, ya sea explicada o inexplicable (incluido el síndrome de muerte súbita del bebé (SIDS) and </a:t>
            </a:r>
            <a:r>
              <a:rPr lang="es-ES_tradnl" sz="2000" noProof="0" dirty="0" err="1"/>
              <a:t>ill-defined</a:t>
            </a:r>
            <a:r>
              <a:rPr lang="es-ES_tradnl" sz="2000" noProof="0" dirty="0"/>
              <a:t> </a:t>
            </a:r>
            <a:r>
              <a:rPr lang="es-ES_tradnl" sz="2000" noProof="0" dirty="0" err="1"/>
              <a:t>deaths</a:t>
            </a:r>
            <a:r>
              <a:rPr lang="es-ES_tradnl" sz="2000" noProof="0" dirty="0"/>
              <a:t>), que ocurre durante la infancia.</a:t>
            </a:r>
            <a:endParaRPr lang="es-ES_tradnl" sz="2000" noProof="0" dirty="0">
              <a:cs typeface="Calibri"/>
            </a:endParaRPr>
          </a:p>
          <a:p>
            <a:pPr>
              <a:spcAft>
                <a:spcPts val="618"/>
              </a:spcAft>
            </a:pPr>
            <a:endParaRPr lang="es-ES_tradnl" sz="2000" noProof="0" dirty="0">
              <a:cs typeface="Calibri"/>
            </a:endParaRPr>
          </a:p>
          <a:p>
            <a:pPr>
              <a:lnSpc>
                <a:spcPct val="100000"/>
              </a:lnSpc>
            </a:pPr>
            <a:r>
              <a:rPr lang="es-ES_tradnl" sz="2000" noProof="0" dirty="0"/>
              <a:t>Síndrome de Muerte Súbita del Bebé (SIDS, en inglés): Causa asignada a las muertes infantiles que no se puede explicar después de una investigación exhaustiva del caso, incluida una investigación de la escena, una autopsia y una revisión del historial clínico. </a:t>
            </a:r>
          </a:p>
          <a:p>
            <a:pPr>
              <a:lnSpc>
                <a:spcPct val="100000"/>
              </a:lnSpc>
            </a:pPr>
            <a:endParaRPr lang="es-ES_tradnl" sz="2000" noProof="0" dirty="0"/>
          </a:p>
          <a:p>
            <a:pPr>
              <a:lnSpc>
                <a:spcPct val="100000"/>
              </a:lnSpc>
            </a:pPr>
            <a:r>
              <a:rPr lang="es-ES_tradnl" sz="2000" noProof="0" dirty="0"/>
              <a:t>Estrangulamiento o asfixia accidental (ASSB, en inglés): Una muerte súbita e inesperada del lactante en un entorno donde duerme (cama, cuna, sofá, silla, etc.) en la que la nariz y la boca del bebé están obstruidas o el cuello o el pecho están comprimidos por la ropa de cama suelta o una capa que causa asfixia.</a:t>
            </a:r>
          </a:p>
          <a:p>
            <a:endParaRPr lang="es-ES_tradnl" sz="1300" noProof="0" dirty="0"/>
          </a:p>
          <a:p>
            <a:r>
              <a:rPr lang="es-ES_tradnl" sz="1300" noProof="0" dirty="0"/>
              <a:t>Referencias:</a:t>
            </a:r>
            <a:endParaRPr lang="es-ES_tradnl" sz="1300" noProof="0" dirty="0">
              <a:cs typeface="Calibri"/>
            </a:endParaRPr>
          </a:p>
          <a:p>
            <a:pPr algn="l"/>
            <a:r>
              <a:rPr lang="es-ES_tradnl" sz="1300" noProof="0" dirty="0"/>
              <a:t>Moon RY, Carlin RF, Hand I; AAP </a:t>
            </a:r>
            <a:r>
              <a:rPr lang="es-ES_tradnl" sz="1300" noProof="0" dirty="0" err="1"/>
              <a:t>Task</a:t>
            </a:r>
            <a:r>
              <a:rPr lang="es-ES_tradnl" sz="1300" noProof="0" dirty="0"/>
              <a:t> </a:t>
            </a:r>
            <a:r>
              <a:rPr lang="es-ES_tradnl" sz="1300" noProof="0" dirty="0" err="1"/>
              <a:t>Force</a:t>
            </a:r>
            <a:r>
              <a:rPr lang="es-ES_tradnl" sz="1300" noProof="0" dirty="0"/>
              <a:t> </a:t>
            </a:r>
            <a:r>
              <a:rPr lang="es-ES_tradnl" sz="1300" noProof="0" dirty="0" err="1"/>
              <a:t>on</a:t>
            </a:r>
            <a:r>
              <a:rPr lang="es-ES_tradnl" sz="1300" noProof="0" dirty="0"/>
              <a:t> </a:t>
            </a:r>
            <a:r>
              <a:rPr lang="es-ES_tradnl" sz="1300" noProof="0" dirty="0" err="1"/>
              <a:t>Sudden</a:t>
            </a:r>
            <a:r>
              <a:rPr lang="es-ES_tradnl" sz="1300" noProof="0" dirty="0"/>
              <a:t> </a:t>
            </a:r>
            <a:r>
              <a:rPr lang="es-ES_tradnl" sz="1300" noProof="0" dirty="0" err="1"/>
              <a:t>Infant</a:t>
            </a:r>
            <a:r>
              <a:rPr lang="es-ES_tradnl" sz="1300" noProof="0" dirty="0"/>
              <a:t> </a:t>
            </a:r>
            <a:r>
              <a:rPr lang="es-ES_tradnl" sz="1300" noProof="0" dirty="0" err="1"/>
              <a:t>Death</a:t>
            </a:r>
            <a:r>
              <a:rPr lang="es-ES_tradnl" sz="1300" noProof="0" dirty="0"/>
              <a:t>; AAP Committee </a:t>
            </a:r>
            <a:r>
              <a:rPr lang="es-ES_tradnl" sz="1300" noProof="0" dirty="0" err="1"/>
              <a:t>on</a:t>
            </a:r>
            <a:r>
              <a:rPr lang="es-ES_tradnl" sz="1300" noProof="0" dirty="0"/>
              <a:t> </a:t>
            </a:r>
            <a:r>
              <a:rPr lang="es-ES_tradnl" sz="1300" noProof="0" dirty="0" err="1"/>
              <a:t>Fetus</a:t>
            </a:r>
            <a:r>
              <a:rPr lang="es-ES_tradnl" sz="1300" noProof="0" dirty="0"/>
              <a:t> and </a:t>
            </a:r>
            <a:r>
              <a:rPr lang="es-ES_tradnl" sz="1300" noProof="0" dirty="0" err="1"/>
              <a:t>Newborn</a:t>
            </a:r>
            <a:r>
              <a:rPr lang="es-ES_tradnl" sz="1300" noProof="0" dirty="0"/>
              <a:t>. </a:t>
            </a:r>
            <a:r>
              <a:rPr lang="es-ES_tradnl" sz="1300" noProof="0" dirty="0" err="1"/>
              <a:t>Evidence</a:t>
            </a:r>
            <a:r>
              <a:rPr lang="es-ES_tradnl" sz="1300" noProof="0" dirty="0"/>
              <a:t> Base </a:t>
            </a:r>
            <a:r>
              <a:rPr lang="es-ES_tradnl" sz="1300" noProof="0" dirty="0" err="1"/>
              <a:t>for</a:t>
            </a:r>
            <a:r>
              <a:rPr lang="es-ES_tradnl" sz="1300" noProof="0" dirty="0"/>
              <a:t> 2022 </a:t>
            </a:r>
            <a:r>
              <a:rPr lang="es-ES_tradnl" sz="1300" noProof="0" dirty="0" err="1"/>
              <a:t>Updated</a:t>
            </a:r>
            <a:r>
              <a:rPr lang="es-ES_tradnl" sz="1300" noProof="0" dirty="0"/>
              <a:t> </a:t>
            </a:r>
            <a:r>
              <a:rPr lang="es-ES_tradnl" sz="1300" noProof="0" dirty="0" err="1"/>
              <a:t>Recommendations</a:t>
            </a:r>
            <a:r>
              <a:rPr lang="es-ES_tradnl" sz="1300" noProof="0" dirty="0"/>
              <a:t> </a:t>
            </a:r>
            <a:r>
              <a:rPr lang="es-ES_tradnl" sz="1300" noProof="0" dirty="0" err="1"/>
              <a:t>for</a:t>
            </a:r>
            <a:r>
              <a:rPr lang="es-ES_tradnl" sz="1300" noProof="0" dirty="0"/>
              <a:t> a </a:t>
            </a:r>
            <a:r>
              <a:rPr lang="es-ES_tradnl" sz="1300" noProof="0" dirty="0" err="1"/>
              <a:t>Safe</a:t>
            </a:r>
            <a:r>
              <a:rPr lang="es-ES_tradnl" sz="1300" noProof="0" dirty="0"/>
              <a:t> </a:t>
            </a:r>
            <a:r>
              <a:rPr lang="es-ES_tradnl" sz="1300" noProof="0" dirty="0" err="1"/>
              <a:t>Infant</a:t>
            </a:r>
            <a:r>
              <a:rPr lang="es-ES_tradnl" sz="1300" noProof="0" dirty="0"/>
              <a:t> Sleeping </a:t>
            </a:r>
            <a:r>
              <a:rPr lang="es-ES_tradnl" sz="1300" noProof="0" dirty="0" err="1"/>
              <a:t>Environment</a:t>
            </a:r>
            <a:r>
              <a:rPr lang="es-ES_tradnl" sz="1300" noProof="0" dirty="0"/>
              <a:t> </a:t>
            </a:r>
            <a:r>
              <a:rPr lang="es-ES_tradnl" sz="1300" noProof="0" dirty="0" err="1"/>
              <a:t>to</a:t>
            </a:r>
            <a:r>
              <a:rPr lang="es-ES_tradnl" sz="1300" noProof="0" dirty="0"/>
              <a:t> Reduce </a:t>
            </a:r>
            <a:r>
              <a:rPr lang="es-ES_tradnl" sz="1300" noProof="0" dirty="0" err="1"/>
              <a:t>the</a:t>
            </a:r>
            <a:r>
              <a:rPr lang="es-ES_tradnl" sz="1300" noProof="0" dirty="0"/>
              <a:t> </a:t>
            </a:r>
            <a:r>
              <a:rPr lang="es-ES_tradnl" sz="1300" noProof="0" dirty="0" err="1"/>
              <a:t>Risk</a:t>
            </a:r>
            <a:r>
              <a:rPr lang="es-ES_tradnl" sz="1300" noProof="0" dirty="0"/>
              <a:t> </a:t>
            </a:r>
            <a:r>
              <a:rPr lang="es-ES_tradnl" sz="1300" noProof="0" dirty="0" err="1"/>
              <a:t>of</a:t>
            </a:r>
            <a:r>
              <a:rPr lang="es-ES_tradnl" sz="1300" noProof="0" dirty="0"/>
              <a:t> </a:t>
            </a:r>
            <a:r>
              <a:rPr lang="es-ES_tradnl" sz="1300" noProof="0" dirty="0" err="1"/>
              <a:t>Sleep-Related</a:t>
            </a:r>
            <a:r>
              <a:rPr lang="es-ES_tradnl" sz="1300" noProof="0" dirty="0"/>
              <a:t> </a:t>
            </a:r>
            <a:r>
              <a:rPr lang="es-ES_tradnl" sz="1300" noProof="0" dirty="0" err="1"/>
              <a:t>Infant</a:t>
            </a:r>
            <a:r>
              <a:rPr lang="es-ES_tradnl" sz="1300" noProof="0" dirty="0"/>
              <a:t> </a:t>
            </a:r>
            <a:r>
              <a:rPr lang="es-ES_tradnl" sz="1300" noProof="0" dirty="0" err="1"/>
              <a:t>Deaths</a:t>
            </a:r>
            <a:r>
              <a:rPr lang="es-ES_tradnl" sz="1300" noProof="0" dirty="0"/>
              <a:t>. </a:t>
            </a:r>
            <a:r>
              <a:rPr lang="es-ES_tradnl" sz="1300" noProof="0" dirty="0" err="1"/>
              <a:t>Pediatrics</a:t>
            </a:r>
            <a:r>
              <a:rPr lang="es-ES_tradnl" sz="1300" noProof="0" dirty="0"/>
              <a:t>. 2022;150(1):e2022057991</a:t>
            </a:r>
          </a:p>
          <a:p>
            <a:endParaRPr lang="es-ES_tradnl" sz="1300" noProof="0" dirty="0"/>
          </a:p>
          <a:p>
            <a:r>
              <a:rPr lang="es-ES_tradnl" sz="1300" noProof="0" dirty="0"/>
              <a:t>Fuente: https://</a:t>
            </a:r>
            <a:r>
              <a:rPr lang="es-ES_tradnl" sz="1300" noProof="0" dirty="0" err="1"/>
              <a:t>healthdata.dshs.texas.gov</a:t>
            </a:r>
            <a:r>
              <a:rPr lang="es-ES_tradnl" sz="1300" noProof="0" dirty="0"/>
              <a:t>/</a:t>
            </a:r>
            <a:r>
              <a:rPr lang="es-ES_tradnl" sz="1300" noProof="0" dirty="0" err="1"/>
              <a:t>dashboard</a:t>
            </a:r>
            <a:r>
              <a:rPr lang="es-ES_tradnl" sz="1300" noProof="0" dirty="0"/>
              <a:t>/</a:t>
            </a:r>
            <a:r>
              <a:rPr lang="es-ES_tradnl" sz="1300" noProof="0" dirty="0" err="1"/>
              <a:t>births</a:t>
            </a:r>
            <a:r>
              <a:rPr lang="es-ES_tradnl" sz="1300" noProof="0" dirty="0"/>
              <a:t>-and-</a:t>
            </a:r>
            <a:r>
              <a:rPr lang="es-ES_tradnl" sz="1300" noProof="0" dirty="0" err="1"/>
              <a:t>deaths</a:t>
            </a:r>
            <a:r>
              <a:rPr lang="es-ES_tradnl" sz="1300" noProof="0" dirty="0"/>
              <a:t>/</a:t>
            </a:r>
            <a:r>
              <a:rPr lang="es-ES_tradnl" sz="1300" noProof="0" dirty="0" err="1"/>
              <a:t>infant-deaths</a:t>
            </a:r>
            <a:r>
              <a:rPr lang="es-ES_tradnl" i="0" noProof="0" dirty="0">
                <a:latin typeface="+mn-lt"/>
              </a:rPr>
              <a:t> </a:t>
            </a:r>
            <a:endParaRPr lang="es-ES_tradnl" sz="1300" noProof="0" dirty="0">
              <a:cs typeface="Calibri"/>
            </a:endParaRPr>
          </a:p>
          <a:p>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13</a:t>
            </a:fld>
            <a:endParaRPr lang="en-US"/>
          </a:p>
        </p:txBody>
      </p:sp>
      <p:sp>
        <p:nvSpPr>
          <p:cNvPr id="5" name="Date Placeholder 4">
            <a:extLst>
              <a:ext uri="{FF2B5EF4-FFF2-40B4-BE49-F238E27FC236}">
                <a16:creationId xmlns:a16="http://schemas.microsoft.com/office/drawing/2014/main" id="{B700E9BB-D930-6D55-B4EC-4EF19F088B1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603738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2000" noProof="0" dirty="0"/>
              <a:t>Antes de ver el por qué, repasemos los términos comunes que se usan sobre el sueño infantil seguro.</a:t>
            </a:r>
          </a:p>
          <a:p>
            <a:endParaRPr lang="es-ES_tradnl" sz="2000" noProof="0" dirty="0"/>
          </a:p>
          <a:p>
            <a:pPr>
              <a:spcAft>
                <a:spcPts val="618"/>
              </a:spcAft>
            </a:pPr>
            <a:r>
              <a:rPr lang="es-ES_tradnl" sz="2000" noProof="0" dirty="0"/>
              <a:t>Muerte infantil relacionada con el sueño: una muerte infantil repentina e inesperada que ocurre durante un período de sueño observado o no observado, o en un entorno de sueño,</a:t>
            </a:r>
          </a:p>
          <a:p>
            <a:pPr>
              <a:spcAft>
                <a:spcPts val="618"/>
              </a:spcAft>
            </a:pPr>
            <a:endParaRPr lang="es-ES_tradnl" sz="2000" noProof="0" dirty="0">
              <a:cs typeface="Calibri"/>
            </a:endParaRPr>
          </a:p>
          <a:p>
            <a:pPr>
              <a:spcAft>
                <a:spcPts val="618"/>
              </a:spcAft>
            </a:pPr>
            <a:r>
              <a:rPr lang="es-ES_tradnl" sz="2000" noProof="0" dirty="0"/>
              <a:t>Muerte súbita e inesperada del bebé (SUID, en inglés): La muerte súbita e inesperada, ya sea explicada o inexplicable (incluido el síndrome de muerte súbita del bebé (SIDS) and </a:t>
            </a:r>
            <a:r>
              <a:rPr lang="es-ES_tradnl" sz="2000" noProof="0" dirty="0" err="1"/>
              <a:t>ill-defined</a:t>
            </a:r>
            <a:r>
              <a:rPr lang="es-ES_tradnl" sz="2000" noProof="0" dirty="0"/>
              <a:t> </a:t>
            </a:r>
            <a:r>
              <a:rPr lang="es-ES_tradnl" sz="2000" noProof="0" dirty="0" err="1"/>
              <a:t>deaths</a:t>
            </a:r>
            <a:r>
              <a:rPr lang="es-ES_tradnl" sz="2000" noProof="0" dirty="0"/>
              <a:t>), que ocurre durante la infancia.</a:t>
            </a:r>
            <a:endParaRPr lang="es-ES_tradnl" sz="2000" noProof="0" dirty="0">
              <a:cs typeface="Calibri"/>
            </a:endParaRPr>
          </a:p>
          <a:p>
            <a:pPr>
              <a:spcAft>
                <a:spcPts val="618"/>
              </a:spcAft>
            </a:pPr>
            <a:endParaRPr lang="es-ES_tradnl" sz="2000" noProof="0" dirty="0">
              <a:cs typeface="Calibri"/>
            </a:endParaRPr>
          </a:p>
          <a:p>
            <a:pPr>
              <a:lnSpc>
                <a:spcPct val="100000"/>
              </a:lnSpc>
            </a:pPr>
            <a:r>
              <a:rPr lang="es-ES_tradnl" sz="2000" noProof="0" dirty="0"/>
              <a:t>Síndrome de Muerte Súbita del Bebé (SIDS, en inglés): Causa asignada a las muertes infantiles que no se puede explicar después de una investigación exhaustiva del caso, incluida una investigación de la escena, una autopsia y una revisión del historial clínico. </a:t>
            </a:r>
          </a:p>
          <a:p>
            <a:pPr>
              <a:lnSpc>
                <a:spcPct val="100000"/>
              </a:lnSpc>
            </a:pPr>
            <a:endParaRPr lang="es-ES_tradnl" sz="2000" noProof="0" dirty="0"/>
          </a:p>
          <a:p>
            <a:pPr>
              <a:lnSpc>
                <a:spcPct val="100000"/>
              </a:lnSpc>
            </a:pPr>
            <a:r>
              <a:rPr lang="es-ES_tradnl" sz="2000" noProof="0" dirty="0"/>
              <a:t>Estrangulamiento o asfixia accidental (ASSB, en inglés): Una muerte súbita e inesperada del lactante en un entorno donde duerme (cama, cuna, sofá, silla, etc.) en la que la nariz y la boca del bebé están obstruidas o el cuello o el pecho están comprimidos por la ropa de cama suelta o una capa que causa asfixia.</a:t>
            </a:r>
          </a:p>
          <a:p>
            <a:endParaRPr lang="es-ES_tradnl" sz="1300" noProof="0" dirty="0"/>
          </a:p>
          <a:p>
            <a:r>
              <a:rPr lang="es-ES_tradnl" sz="1300" noProof="0" dirty="0"/>
              <a:t>Referencias:</a:t>
            </a:r>
            <a:endParaRPr lang="es-ES_tradnl" sz="1300" noProof="0" dirty="0">
              <a:cs typeface="Calibri"/>
            </a:endParaRPr>
          </a:p>
          <a:p>
            <a:pPr algn="l"/>
            <a:r>
              <a:rPr lang="es-ES_tradnl" sz="1300" noProof="0" dirty="0"/>
              <a:t>Moon RY, Carlin RF, Hand I; AAP </a:t>
            </a:r>
            <a:r>
              <a:rPr lang="es-ES_tradnl" sz="1300" noProof="0" dirty="0" err="1"/>
              <a:t>Task</a:t>
            </a:r>
            <a:r>
              <a:rPr lang="es-ES_tradnl" sz="1300" noProof="0" dirty="0"/>
              <a:t> </a:t>
            </a:r>
            <a:r>
              <a:rPr lang="es-ES_tradnl" sz="1300" noProof="0" dirty="0" err="1"/>
              <a:t>Force</a:t>
            </a:r>
            <a:r>
              <a:rPr lang="es-ES_tradnl" sz="1300" noProof="0" dirty="0"/>
              <a:t> </a:t>
            </a:r>
            <a:r>
              <a:rPr lang="es-ES_tradnl" sz="1300" noProof="0" dirty="0" err="1"/>
              <a:t>on</a:t>
            </a:r>
            <a:r>
              <a:rPr lang="es-ES_tradnl" sz="1300" noProof="0" dirty="0"/>
              <a:t> </a:t>
            </a:r>
            <a:r>
              <a:rPr lang="es-ES_tradnl" sz="1300" noProof="0" dirty="0" err="1"/>
              <a:t>Sudden</a:t>
            </a:r>
            <a:r>
              <a:rPr lang="es-ES_tradnl" sz="1300" noProof="0" dirty="0"/>
              <a:t> </a:t>
            </a:r>
            <a:r>
              <a:rPr lang="es-ES_tradnl" sz="1300" noProof="0" dirty="0" err="1"/>
              <a:t>Infant</a:t>
            </a:r>
            <a:r>
              <a:rPr lang="es-ES_tradnl" sz="1300" noProof="0" dirty="0"/>
              <a:t> </a:t>
            </a:r>
            <a:r>
              <a:rPr lang="es-ES_tradnl" sz="1300" noProof="0" dirty="0" err="1"/>
              <a:t>Death</a:t>
            </a:r>
            <a:r>
              <a:rPr lang="es-ES_tradnl" sz="1300" noProof="0" dirty="0"/>
              <a:t>; AAP </a:t>
            </a:r>
            <a:r>
              <a:rPr lang="es-ES_tradnl" sz="1300" noProof="0" dirty="0" err="1"/>
              <a:t>Committee</a:t>
            </a:r>
            <a:r>
              <a:rPr lang="es-ES_tradnl" sz="1300" noProof="0" dirty="0"/>
              <a:t> </a:t>
            </a:r>
            <a:r>
              <a:rPr lang="es-ES_tradnl" sz="1300" noProof="0" dirty="0" err="1"/>
              <a:t>on</a:t>
            </a:r>
            <a:r>
              <a:rPr lang="es-ES_tradnl" sz="1300" noProof="0" dirty="0"/>
              <a:t> </a:t>
            </a:r>
            <a:r>
              <a:rPr lang="es-ES_tradnl" sz="1300" noProof="0" dirty="0" err="1"/>
              <a:t>Fetus</a:t>
            </a:r>
            <a:r>
              <a:rPr lang="es-ES_tradnl" sz="1300" noProof="0" dirty="0"/>
              <a:t> and </a:t>
            </a:r>
            <a:r>
              <a:rPr lang="es-ES_tradnl" sz="1300" noProof="0" dirty="0" err="1"/>
              <a:t>Newborn</a:t>
            </a:r>
            <a:r>
              <a:rPr lang="es-ES_tradnl" sz="1300" noProof="0" dirty="0"/>
              <a:t>. </a:t>
            </a:r>
            <a:r>
              <a:rPr lang="es-ES_tradnl" sz="1300" noProof="0" dirty="0" err="1"/>
              <a:t>Evidence</a:t>
            </a:r>
            <a:r>
              <a:rPr lang="es-ES_tradnl" sz="1300" noProof="0" dirty="0"/>
              <a:t> Base </a:t>
            </a:r>
            <a:r>
              <a:rPr lang="es-ES_tradnl" sz="1300" noProof="0" dirty="0" err="1"/>
              <a:t>for</a:t>
            </a:r>
            <a:r>
              <a:rPr lang="es-ES_tradnl" sz="1300" noProof="0" dirty="0"/>
              <a:t> 2022 </a:t>
            </a:r>
            <a:r>
              <a:rPr lang="es-ES_tradnl" sz="1300" noProof="0" dirty="0" err="1"/>
              <a:t>Updated</a:t>
            </a:r>
            <a:r>
              <a:rPr lang="es-ES_tradnl" sz="1300" noProof="0" dirty="0"/>
              <a:t> </a:t>
            </a:r>
            <a:r>
              <a:rPr lang="es-ES_tradnl" sz="1300" noProof="0" dirty="0" err="1"/>
              <a:t>Recommendations</a:t>
            </a:r>
            <a:r>
              <a:rPr lang="es-ES_tradnl" sz="1300" noProof="0" dirty="0"/>
              <a:t> </a:t>
            </a:r>
            <a:r>
              <a:rPr lang="es-ES_tradnl" sz="1300" noProof="0" dirty="0" err="1"/>
              <a:t>for</a:t>
            </a:r>
            <a:r>
              <a:rPr lang="es-ES_tradnl" sz="1300" noProof="0" dirty="0"/>
              <a:t> a </a:t>
            </a:r>
            <a:r>
              <a:rPr lang="es-ES_tradnl" sz="1300" noProof="0" dirty="0" err="1"/>
              <a:t>Safe</a:t>
            </a:r>
            <a:r>
              <a:rPr lang="es-ES_tradnl" sz="1300" noProof="0" dirty="0"/>
              <a:t> </a:t>
            </a:r>
            <a:r>
              <a:rPr lang="es-ES_tradnl" sz="1300" noProof="0" dirty="0" err="1"/>
              <a:t>Infant</a:t>
            </a:r>
            <a:r>
              <a:rPr lang="es-ES_tradnl" sz="1300" noProof="0" dirty="0"/>
              <a:t> Sleeping </a:t>
            </a:r>
            <a:r>
              <a:rPr lang="es-ES_tradnl" sz="1300" noProof="0" dirty="0" err="1"/>
              <a:t>Environment</a:t>
            </a:r>
            <a:r>
              <a:rPr lang="es-ES_tradnl" sz="1300" noProof="0" dirty="0"/>
              <a:t> </a:t>
            </a:r>
            <a:r>
              <a:rPr lang="es-ES_tradnl" sz="1300" noProof="0" dirty="0" err="1"/>
              <a:t>to</a:t>
            </a:r>
            <a:r>
              <a:rPr lang="es-ES_tradnl" sz="1300" noProof="0" dirty="0"/>
              <a:t> Reduce </a:t>
            </a:r>
            <a:r>
              <a:rPr lang="es-ES_tradnl" sz="1300" noProof="0" dirty="0" err="1"/>
              <a:t>the</a:t>
            </a:r>
            <a:r>
              <a:rPr lang="es-ES_tradnl" sz="1300" noProof="0" dirty="0"/>
              <a:t> </a:t>
            </a:r>
            <a:r>
              <a:rPr lang="es-ES_tradnl" sz="1300" noProof="0" dirty="0" err="1"/>
              <a:t>Risk</a:t>
            </a:r>
            <a:r>
              <a:rPr lang="es-ES_tradnl" sz="1300" noProof="0" dirty="0"/>
              <a:t> </a:t>
            </a:r>
            <a:r>
              <a:rPr lang="es-ES_tradnl" sz="1300" noProof="0" dirty="0" err="1"/>
              <a:t>of</a:t>
            </a:r>
            <a:r>
              <a:rPr lang="es-ES_tradnl" sz="1300" noProof="0" dirty="0"/>
              <a:t> </a:t>
            </a:r>
            <a:r>
              <a:rPr lang="es-ES_tradnl" sz="1300" noProof="0" dirty="0" err="1"/>
              <a:t>Sleep-Related</a:t>
            </a:r>
            <a:r>
              <a:rPr lang="es-ES_tradnl" sz="1300" noProof="0" dirty="0"/>
              <a:t> </a:t>
            </a:r>
            <a:r>
              <a:rPr lang="es-ES_tradnl" sz="1300" noProof="0" dirty="0" err="1"/>
              <a:t>Infant</a:t>
            </a:r>
            <a:r>
              <a:rPr lang="es-ES_tradnl" sz="1300" noProof="0" dirty="0"/>
              <a:t> </a:t>
            </a:r>
            <a:r>
              <a:rPr lang="es-ES_tradnl" sz="1300" noProof="0" dirty="0" err="1"/>
              <a:t>Deaths</a:t>
            </a:r>
            <a:r>
              <a:rPr lang="es-ES_tradnl" sz="1300" noProof="0" dirty="0"/>
              <a:t>. </a:t>
            </a:r>
            <a:r>
              <a:rPr lang="es-ES_tradnl" sz="1300" noProof="0" dirty="0" err="1"/>
              <a:t>Pediatrics</a:t>
            </a:r>
            <a:r>
              <a:rPr lang="es-ES_tradnl" sz="1300" noProof="0" dirty="0"/>
              <a:t>. 2022;150(1):e2022057991</a:t>
            </a:r>
          </a:p>
          <a:p>
            <a:endParaRPr lang="es-ES_tradnl" sz="1300" noProof="0" dirty="0"/>
          </a:p>
          <a:p>
            <a:r>
              <a:rPr lang="es-ES_tradnl" sz="1300" noProof="0" dirty="0"/>
              <a:t>Fuente: https://</a:t>
            </a:r>
            <a:r>
              <a:rPr lang="es-ES_tradnl" sz="1300" noProof="0" dirty="0" err="1"/>
              <a:t>healthdata.dshs.texas.gov</a:t>
            </a:r>
            <a:r>
              <a:rPr lang="es-ES_tradnl" sz="1300" noProof="0" dirty="0"/>
              <a:t>/</a:t>
            </a:r>
            <a:r>
              <a:rPr lang="es-ES_tradnl" sz="1300" noProof="0" dirty="0" err="1"/>
              <a:t>dashboard</a:t>
            </a:r>
            <a:r>
              <a:rPr lang="es-ES_tradnl" sz="1300" noProof="0" dirty="0"/>
              <a:t>/</a:t>
            </a:r>
            <a:r>
              <a:rPr lang="es-ES_tradnl" sz="1300" noProof="0" dirty="0" err="1"/>
              <a:t>births</a:t>
            </a:r>
            <a:r>
              <a:rPr lang="es-ES_tradnl" sz="1300" noProof="0" dirty="0"/>
              <a:t>-and-</a:t>
            </a:r>
            <a:r>
              <a:rPr lang="es-ES_tradnl" sz="1300" noProof="0" dirty="0" err="1"/>
              <a:t>deaths</a:t>
            </a:r>
            <a:r>
              <a:rPr lang="es-ES_tradnl" sz="1300" noProof="0" dirty="0"/>
              <a:t>/</a:t>
            </a:r>
            <a:r>
              <a:rPr lang="es-ES_tradnl" sz="1300" noProof="0" dirty="0" err="1"/>
              <a:t>infant-deaths</a:t>
            </a:r>
            <a:r>
              <a:rPr lang="es-ES_tradnl" sz="1400" i="0" noProof="0" dirty="0">
                <a:latin typeface="+mn-lt"/>
              </a:rPr>
              <a:t> </a:t>
            </a:r>
            <a:endParaRPr lang="es-ES_tradnl" sz="1300" noProof="0" dirty="0">
              <a:cs typeface="Calibri"/>
            </a:endParaRP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14</a:t>
            </a:fld>
            <a:endParaRPr lang="en-US"/>
          </a:p>
        </p:txBody>
      </p:sp>
      <p:sp>
        <p:nvSpPr>
          <p:cNvPr id="5" name="Date Placeholder 4">
            <a:extLst>
              <a:ext uri="{FF2B5EF4-FFF2-40B4-BE49-F238E27FC236}">
                <a16:creationId xmlns:a16="http://schemas.microsoft.com/office/drawing/2014/main" id="{3294C7FF-64B0-2B8B-75DE-660906BC6B1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500780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s-ES_tradnl" sz="1200" b="1" noProof="0" dirty="0"/>
              <a:t>Compartir Habitación</a:t>
            </a:r>
            <a:r>
              <a:rPr lang="es-ES_tradnl" sz="1200" noProof="0" dirty="0"/>
              <a:t>: Cuando su bebé duerme en su habitación o en la misma habitación que otros cuidadores adultos en una superficie de sueño separada (cuna, moisés o tapete de juegos). Compartir habitación puede reducir el riesgo de SIDS en su bebé y apoyar la lactancia materna.</a:t>
            </a:r>
            <a:endParaRPr lang="es-ES_tradnl" sz="1200" b="1" noProof="0" dirty="0"/>
          </a:p>
          <a:p>
            <a:pPr>
              <a:lnSpc>
                <a:spcPct val="100000"/>
              </a:lnSpc>
              <a:defRPr/>
            </a:pPr>
            <a:r>
              <a:rPr lang="es-ES_tradnl" sz="1200" b="1" noProof="0" dirty="0"/>
              <a:t>Compartir Cama</a:t>
            </a:r>
            <a:r>
              <a:rPr lang="es-ES_tradnl" sz="1200" noProof="0" dirty="0"/>
              <a:t>: </a:t>
            </a:r>
            <a:r>
              <a:rPr lang="es-ES_tradnl" sz="1100" noProof="0" dirty="0"/>
              <a:t>Cuando su bebé comparte una superficie para dormir (cama de adulto, sofá, sillón reclinable u otra superficie utilizada para dormir) con un padre, otro niño y/o otro cuidador adulto.</a:t>
            </a:r>
          </a:p>
          <a:p>
            <a:r>
              <a:rPr lang="es-ES_tradnl" b="1" noProof="0" dirty="0">
                <a:latin typeface="+mn-lt"/>
              </a:rPr>
              <a:t>Tiempo boca abajo</a:t>
            </a:r>
            <a:r>
              <a:rPr lang="es-ES_tradnl" b="0" noProof="0" dirty="0">
                <a:latin typeface="+mn-lt"/>
              </a:rPr>
              <a:t>: Colocar a su bebé boca abajo en el suelo mientras está despierto. Nunca se debe dejar a un bebé desatendido, especialmente durante el tiempo boca abajo.</a:t>
            </a:r>
          </a:p>
          <a:p>
            <a:endParaRPr lang="es-ES_tradnl" b="0" noProof="0" dirty="0">
              <a:latin typeface="+mn-lt"/>
            </a:endParaRPr>
          </a:p>
          <a:p>
            <a:r>
              <a:rPr lang="es-ES_tradnl" sz="1800" noProof="0" dirty="0"/>
              <a:t>¿Esta formación abordará el colecho/dormir con el bebé?
No en este momento. El término colecho puede ser utilizado en otras publicaciones o entrenamientos, pero la definición no siempre se usa de manera consistente, por lo que carece de claridad. Se puede usar de manera variable para describir dormir muy cerca (por ejemplo, compartir la habitación) y/o compartir la superficie/espacio para dormir (por ejemplo, compartir la cama). Esta capacitación sigue las recomendaciones de sueño infantil seguro de la AAP de 2022, que se enfoca en que los bebés tengan su propia superficie y espacio para dormir.</a:t>
            </a:r>
          </a:p>
          <a:p>
            <a:endParaRPr lang="es-ES_tradnl" noProof="0" dirty="0"/>
          </a:p>
          <a:p>
            <a:pPr defTabSz="941939">
              <a:defRPr/>
            </a:pPr>
            <a:r>
              <a:rPr lang="es-ES_tradnl" sz="1300" noProof="0" dirty="0"/>
              <a:t>Referencia: </a:t>
            </a:r>
            <a:r>
              <a:rPr lang="es-ES_tradnl" b="0" i="0" noProof="0" dirty="0">
                <a:solidFill>
                  <a:srgbClr val="1A1A1A"/>
                </a:solidFill>
                <a:effectLst/>
                <a:latin typeface="Open Sans" panose="020B0606030504020204" pitchFamily="34" charset="0"/>
              </a:rPr>
              <a:t>Rachel Y. Moon, Rebecca F. Carlin, </a:t>
            </a:r>
            <a:r>
              <a:rPr lang="es-ES_tradnl" b="0" i="0" noProof="0" dirty="0" err="1">
                <a:solidFill>
                  <a:srgbClr val="1A1A1A"/>
                </a:solidFill>
                <a:effectLst/>
                <a:latin typeface="Open Sans" panose="020B0606030504020204" pitchFamily="34" charset="0"/>
              </a:rPr>
              <a:t>Ivan</a:t>
            </a:r>
            <a:r>
              <a:rPr lang="es-ES_tradnl" b="0" i="0" noProof="0" dirty="0">
                <a:solidFill>
                  <a:srgbClr val="1A1A1A"/>
                </a:solidFill>
                <a:effectLst/>
                <a:latin typeface="Open Sans" panose="020B0606030504020204" pitchFamily="34" charset="0"/>
              </a:rPr>
              <a:t> Hand, THE TASK FORCE ON SUDDEN INFANT DEATH SYNDROME and THE COMMITTEE ON FETUS AND NEWBORN; </a:t>
            </a:r>
            <a:r>
              <a:rPr lang="es-ES_tradnl" b="0" i="0" noProof="0" dirty="0" err="1">
                <a:solidFill>
                  <a:srgbClr val="1A1A1A"/>
                </a:solidFill>
                <a:effectLst/>
                <a:latin typeface="Open Sans" panose="020B0606030504020204" pitchFamily="34" charset="0"/>
              </a:rPr>
              <a:t>Evidence</a:t>
            </a:r>
            <a:r>
              <a:rPr lang="es-ES_tradnl" b="0" i="0" noProof="0" dirty="0">
                <a:solidFill>
                  <a:srgbClr val="1A1A1A"/>
                </a:solidFill>
                <a:effectLst/>
                <a:latin typeface="Open Sans" panose="020B0606030504020204" pitchFamily="34" charset="0"/>
              </a:rPr>
              <a:t> Base </a:t>
            </a:r>
            <a:r>
              <a:rPr lang="es-ES_tradnl" b="0" i="0" noProof="0" dirty="0" err="1">
                <a:solidFill>
                  <a:srgbClr val="1A1A1A"/>
                </a:solidFill>
                <a:effectLst/>
                <a:latin typeface="Open Sans" panose="020B0606030504020204" pitchFamily="34" charset="0"/>
              </a:rPr>
              <a:t>for</a:t>
            </a:r>
            <a:r>
              <a:rPr lang="es-ES_tradnl" b="0" i="0" noProof="0" dirty="0">
                <a:solidFill>
                  <a:srgbClr val="1A1A1A"/>
                </a:solidFill>
                <a:effectLst/>
                <a:latin typeface="Open Sans" panose="020B0606030504020204" pitchFamily="34" charset="0"/>
              </a:rPr>
              <a:t> 2022 </a:t>
            </a:r>
            <a:r>
              <a:rPr lang="es-ES_tradnl" b="0" i="0" noProof="0" dirty="0" err="1">
                <a:solidFill>
                  <a:srgbClr val="1A1A1A"/>
                </a:solidFill>
                <a:effectLst/>
                <a:latin typeface="Open Sans" panose="020B0606030504020204" pitchFamily="34" charset="0"/>
              </a:rPr>
              <a:t>Updated</a:t>
            </a:r>
            <a:r>
              <a:rPr lang="es-ES_tradnl" b="0" i="0" noProof="0" dirty="0">
                <a:solidFill>
                  <a:srgbClr val="1A1A1A"/>
                </a:solidFill>
                <a:effectLst/>
                <a:latin typeface="Open Sans" panose="020B0606030504020204" pitchFamily="34" charset="0"/>
              </a:rPr>
              <a:t> </a:t>
            </a:r>
            <a:r>
              <a:rPr lang="es-ES_tradnl" b="0" i="0" noProof="0" dirty="0" err="1">
                <a:solidFill>
                  <a:srgbClr val="1A1A1A"/>
                </a:solidFill>
                <a:effectLst/>
                <a:latin typeface="Open Sans" panose="020B0606030504020204" pitchFamily="34" charset="0"/>
              </a:rPr>
              <a:t>Recommendations</a:t>
            </a:r>
            <a:r>
              <a:rPr lang="es-ES_tradnl" b="0" i="0" noProof="0" dirty="0">
                <a:solidFill>
                  <a:srgbClr val="1A1A1A"/>
                </a:solidFill>
                <a:effectLst/>
                <a:latin typeface="Open Sans" panose="020B0606030504020204" pitchFamily="34" charset="0"/>
              </a:rPr>
              <a:t> </a:t>
            </a:r>
            <a:r>
              <a:rPr lang="es-ES_tradnl" b="0" i="0" noProof="0" dirty="0" err="1">
                <a:solidFill>
                  <a:srgbClr val="1A1A1A"/>
                </a:solidFill>
                <a:effectLst/>
                <a:latin typeface="Open Sans" panose="020B0606030504020204" pitchFamily="34" charset="0"/>
              </a:rPr>
              <a:t>for</a:t>
            </a:r>
            <a:r>
              <a:rPr lang="es-ES_tradnl" b="0" i="0" noProof="0" dirty="0">
                <a:solidFill>
                  <a:srgbClr val="1A1A1A"/>
                </a:solidFill>
                <a:effectLst/>
                <a:latin typeface="Open Sans" panose="020B0606030504020204" pitchFamily="34" charset="0"/>
              </a:rPr>
              <a:t> a </a:t>
            </a:r>
            <a:r>
              <a:rPr lang="es-ES_tradnl" b="0" i="0" noProof="0" dirty="0" err="1">
                <a:solidFill>
                  <a:srgbClr val="1A1A1A"/>
                </a:solidFill>
                <a:effectLst/>
                <a:latin typeface="Open Sans" panose="020B0606030504020204" pitchFamily="34" charset="0"/>
              </a:rPr>
              <a:t>Safe</a:t>
            </a:r>
            <a:r>
              <a:rPr lang="es-ES_tradnl" b="0" i="0" noProof="0" dirty="0">
                <a:solidFill>
                  <a:srgbClr val="1A1A1A"/>
                </a:solidFill>
                <a:effectLst/>
                <a:latin typeface="Open Sans" panose="020B0606030504020204" pitchFamily="34" charset="0"/>
              </a:rPr>
              <a:t> </a:t>
            </a:r>
            <a:r>
              <a:rPr lang="es-ES_tradnl" b="0" i="0" noProof="0" dirty="0" err="1">
                <a:solidFill>
                  <a:srgbClr val="1A1A1A"/>
                </a:solidFill>
                <a:effectLst/>
                <a:latin typeface="Open Sans" panose="020B0606030504020204" pitchFamily="34" charset="0"/>
              </a:rPr>
              <a:t>Infant</a:t>
            </a:r>
            <a:r>
              <a:rPr lang="es-ES_tradnl" b="0" i="0" noProof="0" dirty="0">
                <a:solidFill>
                  <a:srgbClr val="1A1A1A"/>
                </a:solidFill>
                <a:effectLst/>
                <a:latin typeface="Open Sans" panose="020B0606030504020204" pitchFamily="34" charset="0"/>
              </a:rPr>
              <a:t> Sleeping </a:t>
            </a:r>
            <a:r>
              <a:rPr lang="es-ES_tradnl" b="0" i="0" noProof="0" dirty="0" err="1">
                <a:solidFill>
                  <a:srgbClr val="1A1A1A"/>
                </a:solidFill>
                <a:effectLst/>
                <a:latin typeface="Open Sans" panose="020B0606030504020204" pitchFamily="34" charset="0"/>
              </a:rPr>
              <a:t>Environment</a:t>
            </a:r>
            <a:r>
              <a:rPr lang="es-ES_tradnl" b="0" i="0" noProof="0" dirty="0">
                <a:solidFill>
                  <a:srgbClr val="1A1A1A"/>
                </a:solidFill>
                <a:effectLst/>
                <a:latin typeface="Open Sans" panose="020B0606030504020204" pitchFamily="34" charset="0"/>
              </a:rPr>
              <a:t> </a:t>
            </a:r>
            <a:r>
              <a:rPr lang="es-ES_tradnl" b="0" i="0" noProof="0" dirty="0" err="1">
                <a:solidFill>
                  <a:srgbClr val="1A1A1A"/>
                </a:solidFill>
                <a:effectLst/>
                <a:latin typeface="Open Sans" panose="020B0606030504020204" pitchFamily="34" charset="0"/>
              </a:rPr>
              <a:t>to</a:t>
            </a:r>
            <a:r>
              <a:rPr lang="es-ES_tradnl" b="0" i="0" noProof="0" dirty="0">
                <a:solidFill>
                  <a:srgbClr val="1A1A1A"/>
                </a:solidFill>
                <a:effectLst/>
                <a:latin typeface="Open Sans" panose="020B0606030504020204" pitchFamily="34" charset="0"/>
              </a:rPr>
              <a:t> Reduce </a:t>
            </a:r>
            <a:r>
              <a:rPr lang="es-ES_tradnl" b="0" i="0" noProof="0" dirty="0" err="1">
                <a:solidFill>
                  <a:srgbClr val="1A1A1A"/>
                </a:solidFill>
                <a:effectLst/>
                <a:latin typeface="Open Sans" panose="020B0606030504020204" pitchFamily="34" charset="0"/>
              </a:rPr>
              <a:t>the</a:t>
            </a:r>
            <a:r>
              <a:rPr lang="es-ES_tradnl" b="0" i="0" noProof="0" dirty="0">
                <a:solidFill>
                  <a:srgbClr val="1A1A1A"/>
                </a:solidFill>
                <a:effectLst/>
                <a:latin typeface="Open Sans" panose="020B0606030504020204" pitchFamily="34" charset="0"/>
              </a:rPr>
              <a:t> </a:t>
            </a:r>
            <a:r>
              <a:rPr lang="es-ES_tradnl" b="0" i="0" noProof="0" dirty="0" err="1">
                <a:solidFill>
                  <a:srgbClr val="1A1A1A"/>
                </a:solidFill>
                <a:effectLst/>
                <a:latin typeface="Open Sans" panose="020B0606030504020204" pitchFamily="34" charset="0"/>
              </a:rPr>
              <a:t>Risk</a:t>
            </a:r>
            <a:r>
              <a:rPr lang="es-ES_tradnl" b="0" i="0" noProof="0" dirty="0">
                <a:solidFill>
                  <a:srgbClr val="1A1A1A"/>
                </a:solidFill>
                <a:effectLst/>
                <a:latin typeface="Open Sans" panose="020B0606030504020204" pitchFamily="34" charset="0"/>
              </a:rPr>
              <a:t> </a:t>
            </a:r>
            <a:r>
              <a:rPr lang="es-ES_tradnl" b="0" i="0" noProof="0" dirty="0" err="1">
                <a:solidFill>
                  <a:srgbClr val="1A1A1A"/>
                </a:solidFill>
                <a:effectLst/>
                <a:latin typeface="Open Sans" panose="020B0606030504020204" pitchFamily="34" charset="0"/>
              </a:rPr>
              <a:t>of</a:t>
            </a:r>
            <a:r>
              <a:rPr lang="es-ES_tradnl" b="0" i="0" noProof="0" dirty="0">
                <a:solidFill>
                  <a:srgbClr val="1A1A1A"/>
                </a:solidFill>
                <a:effectLst/>
                <a:latin typeface="Open Sans" panose="020B0606030504020204" pitchFamily="34" charset="0"/>
              </a:rPr>
              <a:t> </a:t>
            </a:r>
            <a:r>
              <a:rPr lang="es-ES_tradnl" b="0" i="0" noProof="0" dirty="0" err="1">
                <a:solidFill>
                  <a:srgbClr val="1A1A1A"/>
                </a:solidFill>
                <a:effectLst/>
                <a:latin typeface="Open Sans" panose="020B0606030504020204" pitchFamily="34" charset="0"/>
              </a:rPr>
              <a:t>Sleep-Related</a:t>
            </a:r>
            <a:r>
              <a:rPr lang="es-ES_tradnl" b="0" i="0" noProof="0" dirty="0">
                <a:solidFill>
                  <a:srgbClr val="1A1A1A"/>
                </a:solidFill>
                <a:effectLst/>
                <a:latin typeface="Open Sans" panose="020B0606030504020204" pitchFamily="34" charset="0"/>
              </a:rPr>
              <a:t> </a:t>
            </a:r>
            <a:r>
              <a:rPr lang="es-ES_tradnl" b="0" i="0" noProof="0" dirty="0" err="1">
                <a:solidFill>
                  <a:srgbClr val="1A1A1A"/>
                </a:solidFill>
                <a:effectLst/>
                <a:latin typeface="Open Sans" panose="020B0606030504020204" pitchFamily="34" charset="0"/>
              </a:rPr>
              <a:t>Infant</a:t>
            </a:r>
            <a:r>
              <a:rPr lang="es-ES_tradnl" b="0" i="0" noProof="0" dirty="0">
                <a:solidFill>
                  <a:srgbClr val="1A1A1A"/>
                </a:solidFill>
                <a:effectLst/>
                <a:latin typeface="Open Sans" panose="020B0606030504020204" pitchFamily="34" charset="0"/>
              </a:rPr>
              <a:t> </a:t>
            </a:r>
            <a:r>
              <a:rPr lang="es-ES_tradnl" b="0" i="0" noProof="0" dirty="0" err="1">
                <a:solidFill>
                  <a:srgbClr val="1A1A1A"/>
                </a:solidFill>
                <a:effectLst/>
                <a:latin typeface="Open Sans" panose="020B0606030504020204" pitchFamily="34" charset="0"/>
              </a:rPr>
              <a:t>Deaths</a:t>
            </a:r>
            <a:r>
              <a:rPr lang="es-ES_tradnl" b="0" i="0" noProof="0" dirty="0">
                <a:solidFill>
                  <a:srgbClr val="1A1A1A"/>
                </a:solidFill>
                <a:effectLst/>
                <a:latin typeface="Open Sans" panose="020B0606030504020204" pitchFamily="34" charset="0"/>
              </a:rPr>
              <a:t>. </a:t>
            </a:r>
            <a:r>
              <a:rPr lang="es-ES_tradnl" b="0" i="1" noProof="0" dirty="0" err="1">
                <a:solidFill>
                  <a:srgbClr val="1A1A1A"/>
                </a:solidFill>
                <a:effectLst/>
                <a:latin typeface="Open Sans" panose="020B0606030504020204" pitchFamily="34" charset="0"/>
              </a:rPr>
              <a:t>Pediatrics</a:t>
            </a:r>
            <a:r>
              <a:rPr lang="es-ES_tradnl" b="0" i="0" noProof="0" dirty="0">
                <a:solidFill>
                  <a:srgbClr val="1A1A1A"/>
                </a:solidFill>
                <a:effectLst/>
                <a:latin typeface="Open Sans" panose="020B0606030504020204" pitchFamily="34" charset="0"/>
              </a:rPr>
              <a:t> </a:t>
            </a:r>
            <a:r>
              <a:rPr lang="es-ES_tradnl" b="0" i="0" noProof="0" dirty="0" err="1">
                <a:solidFill>
                  <a:srgbClr val="1A1A1A"/>
                </a:solidFill>
                <a:effectLst/>
                <a:latin typeface="Open Sans" panose="020B0606030504020204" pitchFamily="34" charset="0"/>
              </a:rPr>
              <a:t>July</a:t>
            </a:r>
            <a:r>
              <a:rPr lang="es-ES_tradnl" b="0" i="0" noProof="0" dirty="0">
                <a:solidFill>
                  <a:srgbClr val="1A1A1A"/>
                </a:solidFill>
                <a:effectLst/>
                <a:latin typeface="Open Sans" panose="020B0606030504020204" pitchFamily="34" charset="0"/>
              </a:rPr>
              <a:t> 2022; 150 (1): e2022057991. 10.1542/peds.2022-057991</a:t>
            </a:r>
            <a:endParaRPr lang="es-ES_tradnl" sz="1300" noProof="0" dirty="0"/>
          </a:p>
          <a:p>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15</a:t>
            </a:fld>
            <a:endParaRPr lang="en-US"/>
          </a:p>
        </p:txBody>
      </p:sp>
      <p:sp>
        <p:nvSpPr>
          <p:cNvPr id="5" name="Date Placeholder 4">
            <a:extLst>
              <a:ext uri="{FF2B5EF4-FFF2-40B4-BE49-F238E27FC236}">
                <a16:creationId xmlns:a16="http://schemas.microsoft.com/office/drawing/2014/main" id="{B68BB6DD-AB38-2E4E-1075-06276E279AEA}"/>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786341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noProof="0" dirty="0"/>
              <a:t>Las investigaciones muestran que las mejoras de los últimos 20 años se han estancado con relación a la reducción del síndrome de muerte súbita del bebé (SIDS, en inglés) y otras muertes infantiles relacionadas con el sueño. Investigaciones recientes señalan que el síndrome, ya sea explicado o inexplicado, y la asfixia y estrangulamiento accidental  en cama son la segunda, tercera y cuarta causas más comunes de muerte infantil en Estados Unidos. Necesitamos especialmente estrategias para llegar a las poblaciones que muestran tasas más altas de mortalidad infantil.</a:t>
            </a:r>
          </a:p>
          <a:p>
            <a:endParaRPr lang="es-ES_tradnl" sz="1300" noProof="0" dirty="0">
              <a:latin typeface="Arial" panose="020B0604020202020204" pitchFamily="34" charset="0"/>
              <a:cs typeface="Arial" panose="020B0604020202020204" pitchFamily="34" charset="0"/>
            </a:endParaRPr>
          </a:p>
          <a:p>
            <a:r>
              <a:rPr lang="es-ES_tradnl" sz="1300" noProof="0" dirty="0">
                <a:latin typeface="Arial" panose="020B0604020202020204" pitchFamily="34" charset="0"/>
                <a:cs typeface="Arial" panose="020B0604020202020204" pitchFamily="34" charset="0"/>
              </a:rPr>
              <a:t>Referencia:</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300" noProof="0" dirty="0"/>
              <a:t>Moon RY, Carlin RF, Hand I; AAP </a:t>
            </a:r>
            <a:r>
              <a:rPr lang="es-ES_tradnl" sz="1300" noProof="0" dirty="0" err="1"/>
              <a:t>Task</a:t>
            </a:r>
            <a:r>
              <a:rPr lang="es-ES_tradnl" sz="1300" noProof="0" dirty="0"/>
              <a:t> </a:t>
            </a:r>
            <a:r>
              <a:rPr lang="es-ES_tradnl" sz="1300" noProof="0" dirty="0" err="1"/>
              <a:t>Force</a:t>
            </a:r>
            <a:r>
              <a:rPr lang="es-ES_tradnl" sz="1300" noProof="0" dirty="0"/>
              <a:t> </a:t>
            </a:r>
            <a:r>
              <a:rPr lang="es-ES_tradnl" sz="1300" noProof="0" dirty="0" err="1"/>
              <a:t>on</a:t>
            </a:r>
            <a:r>
              <a:rPr lang="es-ES_tradnl" sz="1300" noProof="0" dirty="0"/>
              <a:t> </a:t>
            </a:r>
            <a:r>
              <a:rPr lang="es-ES_tradnl" sz="1300" noProof="0" dirty="0" err="1"/>
              <a:t>Sudden</a:t>
            </a:r>
            <a:r>
              <a:rPr lang="es-ES_tradnl" sz="1300" noProof="0" dirty="0"/>
              <a:t> </a:t>
            </a:r>
            <a:r>
              <a:rPr lang="es-ES_tradnl" sz="1300" noProof="0" dirty="0" err="1"/>
              <a:t>Infant</a:t>
            </a:r>
            <a:r>
              <a:rPr lang="es-ES_tradnl" sz="1300" noProof="0" dirty="0"/>
              <a:t> </a:t>
            </a:r>
            <a:r>
              <a:rPr lang="es-ES_tradnl" sz="1300" noProof="0" dirty="0" err="1"/>
              <a:t>Death</a:t>
            </a:r>
            <a:r>
              <a:rPr lang="es-ES_tradnl" sz="1300" noProof="0" dirty="0"/>
              <a:t>; AAP </a:t>
            </a:r>
            <a:r>
              <a:rPr lang="es-ES_tradnl" sz="1300" noProof="0" dirty="0" err="1"/>
              <a:t>Committee</a:t>
            </a:r>
            <a:r>
              <a:rPr lang="es-ES_tradnl" sz="1300" noProof="0" dirty="0"/>
              <a:t> </a:t>
            </a:r>
            <a:r>
              <a:rPr lang="es-ES_tradnl" sz="1300" noProof="0" dirty="0" err="1"/>
              <a:t>on</a:t>
            </a:r>
            <a:r>
              <a:rPr lang="es-ES_tradnl" sz="1300" noProof="0" dirty="0"/>
              <a:t> </a:t>
            </a:r>
            <a:r>
              <a:rPr lang="es-ES_tradnl" sz="1300" noProof="0" dirty="0" err="1"/>
              <a:t>Fetus</a:t>
            </a:r>
            <a:r>
              <a:rPr lang="es-ES_tradnl" sz="1300" noProof="0" dirty="0"/>
              <a:t> and </a:t>
            </a:r>
            <a:r>
              <a:rPr lang="es-ES_tradnl" sz="1300" noProof="0" dirty="0" err="1"/>
              <a:t>Newborn</a:t>
            </a:r>
            <a:r>
              <a:rPr lang="es-ES_tradnl" sz="1300" noProof="0" dirty="0"/>
              <a:t>. </a:t>
            </a:r>
            <a:r>
              <a:rPr lang="es-ES_tradnl" sz="1300" noProof="0" dirty="0" err="1"/>
              <a:t>Evidence</a:t>
            </a:r>
            <a:r>
              <a:rPr lang="es-ES_tradnl" sz="1300" noProof="0" dirty="0"/>
              <a:t> Base </a:t>
            </a:r>
            <a:r>
              <a:rPr lang="es-ES_tradnl" sz="1300" noProof="0" dirty="0" err="1"/>
              <a:t>for</a:t>
            </a:r>
            <a:r>
              <a:rPr lang="es-ES_tradnl" sz="1300" noProof="0" dirty="0"/>
              <a:t> 2022 </a:t>
            </a:r>
            <a:r>
              <a:rPr lang="es-ES_tradnl" sz="1300" noProof="0" dirty="0" err="1"/>
              <a:t>Updated</a:t>
            </a:r>
            <a:r>
              <a:rPr lang="es-ES_tradnl" sz="1300" noProof="0" dirty="0"/>
              <a:t> </a:t>
            </a:r>
            <a:r>
              <a:rPr lang="es-ES_tradnl" sz="1300" noProof="0" dirty="0" err="1"/>
              <a:t>Recommendations</a:t>
            </a:r>
            <a:r>
              <a:rPr lang="es-ES_tradnl" sz="1300" noProof="0" dirty="0"/>
              <a:t> </a:t>
            </a:r>
            <a:r>
              <a:rPr lang="es-ES_tradnl" sz="1300" noProof="0" dirty="0" err="1"/>
              <a:t>for</a:t>
            </a:r>
            <a:r>
              <a:rPr lang="es-ES_tradnl" sz="1300" noProof="0" dirty="0"/>
              <a:t> a </a:t>
            </a:r>
            <a:r>
              <a:rPr lang="es-ES_tradnl" sz="1300" noProof="0" dirty="0" err="1"/>
              <a:t>Safe</a:t>
            </a:r>
            <a:r>
              <a:rPr lang="es-ES_tradnl" sz="1300" noProof="0" dirty="0"/>
              <a:t> </a:t>
            </a:r>
            <a:r>
              <a:rPr lang="es-ES_tradnl" sz="1300" noProof="0" dirty="0" err="1"/>
              <a:t>Infant</a:t>
            </a:r>
            <a:r>
              <a:rPr lang="es-ES_tradnl" sz="1300" noProof="0" dirty="0"/>
              <a:t> Sleeping </a:t>
            </a:r>
            <a:r>
              <a:rPr lang="es-ES_tradnl" sz="1300" noProof="0" dirty="0" err="1"/>
              <a:t>Environment</a:t>
            </a:r>
            <a:r>
              <a:rPr lang="es-ES_tradnl" sz="1300" noProof="0" dirty="0"/>
              <a:t> </a:t>
            </a:r>
            <a:r>
              <a:rPr lang="es-ES_tradnl" sz="1300" noProof="0" dirty="0" err="1"/>
              <a:t>to</a:t>
            </a:r>
            <a:r>
              <a:rPr lang="es-ES_tradnl" sz="1300" noProof="0" dirty="0"/>
              <a:t> Reduce </a:t>
            </a:r>
            <a:r>
              <a:rPr lang="es-ES_tradnl" sz="1300" noProof="0" dirty="0" err="1"/>
              <a:t>the</a:t>
            </a:r>
            <a:r>
              <a:rPr lang="es-ES_tradnl" sz="1300" noProof="0" dirty="0"/>
              <a:t> </a:t>
            </a:r>
            <a:r>
              <a:rPr lang="es-ES_tradnl" sz="1300" noProof="0" dirty="0" err="1"/>
              <a:t>Risk</a:t>
            </a:r>
            <a:r>
              <a:rPr lang="es-ES_tradnl" sz="1300" noProof="0" dirty="0"/>
              <a:t> </a:t>
            </a:r>
            <a:r>
              <a:rPr lang="es-ES_tradnl" sz="1300" noProof="0" dirty="0" err="1"/>
              <a:t>of</a:t>
            </a:r>
            <a:r>
              <a:rPr lang="es-ES_tradnl" sz="1300" noProof="0" dirty="0"/>
              <a:t> </a:t>
            </a:r>
            <a:r>
              <a:rPr lang="es-ES_tradnl" sz="1300" noProof="0" dirty="0" err="1"/>
              <a:t>Sleep-Related</a:t>
            </a:r>
            <a:r>
              <a:rPr lang="es-ES_tradnl" sz="1300" noProof="0" dirty="0"/>
              <a:t> </a:t>
            </a:r>
            <a:r>
              <a:rPr lang="es-ES_tradnl" sz="1300" noProof="0" dirty="0" err="1"/>
              <a:t>Infant</a:t>
            </a:r>
            <a:r>
              <a:rPr lang="es-ES_tradnl" sz="1300" noProof="0" dirty="0"/>
              <a:t> </a:t>
            </a:r>
            <a:r>
              <a:rPr lang="es-ES_tradnl" sz="1300" noProof="0" dirty="0" err="1"/>
              <a:t>Deaths</a:t>
            </a:r>
            <a:r>
              <a:rPr lang="es-ES_tradnl" sz="1300" noProof="0" dirty="0"/>
              <a:t>. </a:t>
            </a:r>
            <a:r>
              <a:rPr lang="es-ES_tradnl" sz="1300" noProof="0" dirty="0" err="1"/>
              <a:t>Pediatrics</a:t>
            </a:r>
            <a:r>
              <a:rPr lang="es-ES_tradnl" sz="1300" noProof="0" dirty="0"/>
              <a:t>. 2022;150(1):e2022057991</a:t>
            </a:r>
          </a:p>
          <a:p>
            <a:endParaRPr lang="es-ES_tradnl" sz="1300" noProof="0" dirty="0"/>
          </a:p>
          <a:p>
            <a:r>
              <a:rPr lang="es-ES_tradnl" sz="1300" noProof="0" dirty="0"/>
              <a:t>Fuentes:</a:t>
            </a:r>
          </a:p>
          <a:p>
            <a:r>
              <a:rPr lang="es-ES_tradnl" sz="1300" noProof="0" dirty="0"/>
              <a:t>https://</a:t>
            </a:r>
            <a:r>
              <a:rPr lang="es-ES_tradnl" sz="1300" noProof="0" dirty="0" err="1"/>
              <a:t>www.dshs.texas.gov</a:t>
            </a:r>
            <a:r>
              <a:rPr lang="es-ES_tradnl" sz="1300" noProof="0" dirty="0"/>
              <a:t>/sites/default/files/</a:t>
            </a:r>
            <a:r>
              <a:rPr lang="es-ES_tradnl" sz="1300" noProof="0" dirty="0" err="1"/>
              <a:t>healthytexasbabies</a:t>
            </a:r>
            <a:r>
              <a:rPr lang="es-ES_tradnl" sz="1300" noProof="0" dirty="0"/>
              <a:t>/</a:t>
            </a:r>
            <a:r>
              <a:rPr lang="es-ES_tradnl" sz="1300" noProof="0" dirty="0" err="1"/>
              <a:t>Documents</a:t>
            </a:r>
            <a:r>
              <a:rPr lang="es-ES_tradnl" sz="1300" noProof="0" dirty="0"/>
              <a:t>/2022%20-%202023%20Healthy%20Texas%20Mothers%20and%20Babies%20Data%20Book.pdf</a:t>
            </a:r>
          </a:p>
          <a:p>
            <a:r>
              <a:rPr lang="es-ES_tradnl" sz="1300" noProof="0" dirty="0"/>
              <a:t>https://</a:t>
            </a:r>
            <a:r>
              <a:rPr lang="es-ES_tradnl" sz="1300" noProof="0" dirty="0" err="1"/>
              <a:t>healthdata.dshs.texas.gov</a:t>
            </a:r>
            <a:r>
              <a:rPr lang="es-ES_tradnl" sz="1300" noProof="0" dirty="0"/>
              <a:t>/</a:t>
            </a:r>
            <a:r>
              <a:rPr lang="es-ES_tradnl" sz="1300" noProof="0" dirty="0" err="1"/>
              <a:t>dashboard</a:t>
            </a:r>
            <a:r>
              <a:rPr lang="es-ES_tradnl" sz="1300" noProof="0" dirty="0"/>
              <a:t>/</a:t>
            </a:r>
            <a:r>
              <a:rPr lang="es-ES_tradnl" sz="1300" noProof="0" dirty="0" err="1"/>
              <a:t>births</a:t>
            </a:r>
            <a:r>
              <a:rPr lang="es-ES_tradnl" sz="1300" noProof="0" dirty="0"/>
              <a:t>-and-</a:t>
            </a:r>
            <a:r>
              <a:rPr lang="es-ES_tradnl" sz="1300" noProof="0" dirty="0" err="1"/>
              <a:t>deaths</a:t>
            </a:r>
            <a:r>
              <a:rPr lang="es-ES_tradnl" sz="1300" noProof="0" dirty="0"/>
              <a:t>/</a:t>
            </a:r>
            <a:r>
              <a:rPr lang="es-ES_tradnl" sz="1300" noProof="0" dirty="0" err="1"/>
              <a:t>infant-deaths</a:t>
            </a:r>
            <a:r>
              <a:rPr lang="es-ES_tradnl" i="0" noProof="0" dirty="0"/>
              <a:t> </a:t>
            </a:r>
            <a:endParaRPr lang="es-ES_tradnl" sz="1300" noProof="0" dirty="0">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16</a:t>
            </a:fld>
            <a:endParaRPr lang="en-US"/>
          </a:p>
        </p:txBody>
      </p:sp>
      <p:sp>
        <p:nvSpPr>
          <p:cNvPr id="5" name="Date Placeholder 4">
            <a:extLst>
              <a:ext uri="{FF2B5EF4-FFF2-40B4-BE49-F238E27FC236}">
                <a16:creationId xmlns:a16="http://schemas.microsoft.com/office/drawing/2014/main" id="{34B480EF-3839-C123-1AA3-1D18FD44270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33794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_tradnl" b="0" i="0" noProof="0" dirty="0">
                <a:solidFill>
                  <a:srgbClr val="000000"/>
                </a:solidFill>
                <a:effectLst/>
                <a:latin typeface="+mn-lt"/>
              </a:rPr>
              <a:t>En 2020, hubo alrededor de 1,389 muertes por SIDS, alrededor de 1,062 muertes por causas desconocidas y alrededor de 905 muertes por asfixia accidental y estrangulamiento en la cama.</a:t>
            </a:r>
          </a:p>
          <a:p>
            <a:pPr algn="l"/>
            <a:endParaRPr lang="es-ES_tradnl" b="0" i="0" noProof="0" dirty="0">
              <a:solidFill>
                <a:srgbClr val="000000"/>
              </a:solidFill>
              <a:effectLst/>
              <a:latin typeface="+mn-lt"/>
            </a:endParaRPr>
          </a:p>
          <a:p>
            <a:pPr algn="l"/>
            <a:r>
              <a:rPr lang="es-ES_tradnl" b="0" i="0" noProof="0" dirty="0">
                <a:solidFill>
                  <a:srgbClr val="000000"/>
                </a:solidFill>
                <a:effectLst/>
                <a:latin typeface="+mn-lt"/>
              </a:rPr>
              <a:t>Referencia: https://</a:t>
            </a:r>
            <a:r>
              <a:rPr lang="es-ES_tradnl" b="0" i="0" noProof="0" dirty="0" err="1">
                <a:solidFill>
                  <a:srgbClr val="000000"/>
                </a:solidFill>
                <a:effectLst/>
                <a:latin typeface="+mn-lt"/>
              </a:rPr>
              <a:t>www.cdc.gov</a:t>
            </a:r>
            <a:r>
              <a:rPr lang="es-ES_tradnl" b="0" i="0" noProof="0" dirty="0">
                <a:solidFill>
                  <a:srgbClr val="000000"/>
                </a:solidFill>
                <a:effectLst/>
                <a:latin typeface="+mn-lt"/>
              </a:rPr>
              <a:t>/</a:t>
            </a:r>
            <a:r>
              <a:rPr lang="es-ES_tradnl" b="0" i="0" noProof="0" dirty="0" err="1">
                <a:solidFill>
                  <a:srgbClr val="000000"/>
                </a:solidFill>
                <a:effectLst/>
                <a:latin typeface="+mn-lt"/>
              </a:rPr>
              <a:t>sids</a:t>
            </a:r>
            <a:r>
              <a:rPr lang="es-ES_tradnl" b="0" i="0" noProof="0" dirty="0">
                <a:solidFill>
                  <a:srgbClr val="000000"/>
                </a:solidFill>
                <a:effectLst/>
                <a:latin typeface="+mn-lt"/>
              </a:rPr>
              <a:t>/</a:t>
            </a:r>
            <a:r>
              <a:rPr lang="es-ES_tradnl" b="0" i="0" noProof="0" dirty="0" err="1">
                <a:solidFill>
                  <a:srgbClr val="000000"/>
                </a:solidFill>
                <a:effectLst/>
                <a:latin typeface="+mn-lt"/>
              </a:rPr>
              <a:t>data.htm</a:t>
            </a:r>
            <a:r>
              <a:rPr lang="es-ES_tradnl" b="0" i="0" noProof="0" dirty="0">
                <a:solidFill>
                  <a:srgbClr val="000000"/>
                </a:solidFill>
                <a:effectLst/>
                <a:latin typeface="+mn-lt"/>
              </a:rPr>
              <a:t> </a:t>
            </a:r>
          </a:p>
          <a:p>
            <a:pPr algn="l"/>
            <a:endParaRPr lang="es-ES_tradnl" b="0" i="0" noProof="0" dirty="0">
              <a:solidFill>
                <a:srgbClr val="000000"/>
              </a:solidFill>
              <a:effectLst/>
              <a:latin typeface="+mn-lt"/>
            </a:endParaRPr>
          </a:p>
          <a:p>
            <a:pPr algn="l"/>
            <a:r>
              <a:rPr lang="es-ES_tradnl" b="0" i="0" noProof="0" dirty="0">
                <a:solidFill>
                  <a:srgbClr val="000000"/>
                </a:solidFill>
                <a:effectLst/>
                <a:latin typeface="+mn-lt"/>
              </a:rPr>
              <a:t>FUENTE: CDC/NCHS, Sistema Nacional de Estadísticas Vitales, Archivos de Mortalidad. Las tarifas calculadas a través de </a:t>
            </a:r>
            <a:r>
              <a:rPr lang="es-ES_tradnl" b="0" i="0" u="sng" noProof="0" dirty="0">
                <a:solidFill>
                  <a:srgbClr val="075290"/>
                </a:solidFill>
                <a:effectLst/>
                <a:latin typeface="+mn-lt"/>
                <a:hlinkClick r:id="rId3"/>
              </a:rPr>
              <a:t>CDC WONDER.</a:t>
            </a:r>
            <a:endParaRPr lang="es-ES_tradnl" b="0" i="0" u="sng" noProof="0" dirty="0">
              <a:solidFill>
                <a:srgbClr val="075290"/>
              </a:solidFill>
              <a:effectLst/>
              <a:latin typeface="+mn-lt"/>
            </a:endParaRPr>
          </a:p>
          <a:p>
            <a:pPr algn="l"/>
            <a:endParaRPr lang="es-ES_tradnl" b="0" i="0" noProof="0" dirty="0">
              <a:solidFill>
                <a:srgbClr val="000000"/>
              </a:solidFill>
              <a:effectLst/>
              <a:latin typeface="+mn-lt"/>
            </a:endParaRPr>
          </a:p>
          <a:p>
            <a:pPr algn="l"/>
            <a:r>
              <a:rPr lang="es-ES_tradnl" b="0" i="0" noProof="0" dirty="0">
                <a:solidFill>
                  <a:srgbClr val="000000"/>
                </a:solidFill>
                <a:effectLst/>
                <a:latin typeface="+mn-lt"/>
              </a:rPr>
              <a:t>Este gráfico muestra el desglose de las muertes súbitas e inesperadas del bebé (SUID, por sus siglas en inglés) por causa en 2020.</a:t>
            </a:r>
          </a:p>
          <a:p>
            <a:pPr algn="l"/>
            <a:r>
              <a:rPr lang="es-ES_tradnl" b="0" i="0" noProof="0" dirty="0">
                <a:solidFill>
                  <a:srgbClr val="000000"/>
                </a:solidFill>
                <a:effectLst/>
                <a:latin typeface="+mn-lt"/>
              </a:rPr>
              <a:t>*Los casos de SUID se notificaron como se muestra a continuación:</a:t>
            </a:r>
          </a:p>
          <a:p>
            <a:pPr marL="628650" lvl="1" indent="-171450" algn="l">
              <a:buFont typeface="Arial" panose="020B0604020202020204" pitchFamily="34" charset="0"/>
              <a:buChar char="•"/>
            </a:pPr>
            <a:r>
              <a:rPr lang="es-ES_tradnl" b="0" i="0" noProof="0" dirty="0">
                <a:solidFill>
                  <a:srgbClr val="000000"/>
                </a:solidFill>
                <a:effectLst/>
                <a:latin typeface="+mn-lt"/>
              </a:rPr>
              <a:t>Síndrome de muerte súbita del bebé (41%)</a:t>
            </a:r>
          </a:p>
          <a:p>
            <a:pPr lvl="1" algn="l">
              <a:buFont typeface="Arial" panose="020B0604020202020204" pitchFamily="34" charset="0"/>
              <a:buChar char="•"/>
            </a:pPr>
            <a:r>
              <a:rPr lang="es-ES_tradnl" b="0" i="0" noProof="0" dirty="0">
                <a:solidFill>
                  <a:srgbClr val="000000"/>
                </a:solidFill>
                <a:effectLst/>
                <a:latin typeface="+mn-lt"/>
              </a:rPr>
              <a:t> Causa desconocida (32%)</a:t>
            </a:r>
          </a:p>
          <a:p>
            <a:pPr lvl="1" algn="l">
              <a:buFont typeface="Arial" panose="020B0604020202020204" pitchFamily="34" charset="0"/>
              <a:buChar char="•"/>
            </a:pPr>
            <a:r>
              <a:rPr lang="es-ES_tradnl" b="0" i="0" noProof="0" dirty="0">
                <a:solidFill>
                  <a:srgbClr val="000000"/>
                </a:solidFill>
                <a:effectLst/>
                <a:latin typeface="+mn-lt"/>
              </a:rPr>
              <a:t> Asfixia y estrangulamiento accidental en la cama (27%)</a:t>
            </a:r>
          </a:p>
          <a:p>
            <a:pPr algn="l"/>
            <a:r>
              <a:rPr lang="es-ES_tradnl" b="0" i="0" noProof="0" dirty="0">
                <a:solidFill>
                  <a:srgbClr val="000000"/>
                </a:solidFill>
                <a:effectLst/>
                <a:latin typeface="+mn-lt"/>
              </a:rPr>
              <a:t>*Los valores exactos son los siguientes:</a:t>
            </a:r>
          </a:p>
          <a:p>
            <a:pPr lvl="1" algn="l">
              <a:buFont typeface="Arial" panose="020B0604020202020204" pitchFamily="34" charset="0"/>
              <a:buChar char="•"/>
            </a:pPr>
            <a:r>
              <a:rPr lang="es-ES_tradnl" b="0" i="0" noProof="0" dirty="0">
                <a:solidFill>
                  <a:srgbClr val="000000"/>
                </a:solidFill>
                <a:effectLst/>
                <a:latin typeface="+mn-lt"/>
              </a:rPr>
              <a:t> Síndrome de muerte súbita del bebé: 1389</a:t>
            </a:r>
          </a:p>
          <a:p>
            <a:pPr lvl="1" algn="l">
              <a:buFont typeface="Arial" panose="020B0604020202020204" pitchFamily="34" charset="0"/>
              <a:buChar char="•"/>
            </a:pPr>
            <a:r>
              <a:rPr lang="es-ES_tradnl" b="0" i="0" noProof="0" dirty="0">
                <a:solidFill>
                  <a:srgbClr val="000000"/>
                </a:solidFill>
                <a:effectLst/>
                <a:latin typeface="+mn-lt"/>
              </a:rPr>
              <a:t> Desconocido: 1062</a:t>
            </a:r>
          </a:p>
          <a:p>
            <a:pPr lvl="1" algn="l">
              <a:buFont typeface="Arial" panose="020B0604020202020204" pitchFamily="34" charset="0"/>
              <a:buChar char="•"/>
            </a:pPr>
            <a:r>
              <a:rPr lang="es-ES_tradnl" b="0" i="0" noProof="0" dirty="0">
                <a:solidFill>
                  <a:srgbClr val="000000"/>
                </a:solidFill>
                <a:effectLst/>
                <a:latin typeface="+mn-lt"/>
              </a:rPr>
              <a:t> Asfixia y estrangulamiento accidental en la cama: 905</a:t>
            </a:r>
          </a:p>
          <a:p>
            <a:endParaRPr lang="es-ES_tradnl" sz="2000" noProof="0" dirty="0"/>
          </a:p>
          <a:p>
            <a:endParaRPr lang="es-ES_tradnl" sz="1300" noProof="0" dirty="0"/>
          </a:p>
          <a:p>
            <a:pPr algn="l"/>
            <a:r>
              <a:rPr lang="es-ES_tradnl" b="0" i="0" noProof="0" dirty="0">
                <a:solidFill>
                  <a:srgbClr val="000000"/>
                </a:solidFill>
                <a:effectLst/>
                <a:latin typeface="+mn-lt"/>
              </a:rPr>
              <a:t>Referencia: https://</a:t>
            </a:r>
            <a:r>
              <a:rPr lang="es-ES_tradnl" b="0" i="0" noProof="0" dirty="0" err="1">
                <a:solidFill>
                  <a:srgbClr val="000000"/>
                </a:solidFill>
                <a:effectLst/>
                <a:latin typeface="+mn-lt"/>
              </a:rPr>
              <a:t>www.cdc.gov</a:t>
            </a:r>
            <a:r>
              <a:rPr lang="es-ES_tradnl" b="0" i="0" noProof="0" dirty="0">
                <a:solidFill>
                  <a:srgbClr val="000000"/>
                </a:solidFill>
                <a:effectLst/>
                <a:latin typeface="+mn-lt"/>
              </a:rPr>
              <a:t>/</a:t>
            </a:r>
            <a:r>
              <a:rPr lang="es-ES_tradnl" b="0" i="0" noProof="0" dirty="0" err="1">
                <a:solidFill>
                  <a:srgbClr val="000000"/>
                </a:solidFill>
                <a:effectLst/>
                <a:latin typeface="+mn-lt"/>
              </a:rPr>
              <a:t>sids</a:t>
            </a:r>
            <a:r>
              <a:rPr lang="es-ES_tradnl" b="0" i="0" noProof="0" dirty="0">
                <a:solidFill>
                  <a:srgbClr val="000000"/>
                </a:solidFill>
                <a:effectLst/>
                <a:latin typeface="+mn-lt"/>
              </a:rPr>
              <a:t>/</a:t>
            </a:r>
            <a:r>
              <a:rPr lang="es-ES_tradnl" b="0" i="0" noProof="0" dirty="0" err="1">
                <a:solidFill>
                  <a:srgbClr val="000000"/>
                </a:solidFill>
                <a:effectLst/>
                <a:latin typeface="+mn-lt"/>
              </a:rPr>
              <a:t>data.htm</a:t>
            </a:r>
            <a:r>
              <a:rPr lang="es-ES_tradnl" b="0" i="0" noProof="0" dirty="0">
                <a:solidFill>
                  <a:srgbClr val="000000"/>
                </a:solidFill>
                <a:effectLst/>
                <a:latin typeface="+mn-lt"/>
              </a:rPr>
              <a:t> </a:t>
            </a:r>
          </a:p>
          <a:p>
            <a:pPr algn="l"/>
            <a:endParaRPr lang="es-ES_tradnl" b="0" i="0" noProof="0" dirty="0">
              <a:solidFill>
                <a:srgbClr val="000000"/>
              </a:solidFill>
              <a:effectLst/>
              <a:latin typeface="+mn-lt"/>
            </a:endParaRPr>
          </a:p>
          <a:p>
            <a:pPr algn="l"/>
            <a:r>
              <a:rPr lang="es-ES_tradnl" b="0" i="0" noProof="0" dirty="0">
                <a:solidFill>
                  <a:srgbClr val="000000"/>
                </a:solidFill>
                <a:effectLst/>
                <a:latin typeface="+mn-lt"/>
              </a:rPr>
              <a:t>FUENTE: CDC/NCHS, Sistema Nacional de Estadísticas Vitales, Archivos de Mortalidad. Las tarifas calculadas a través de </a:t>
            </a:r>
            <a:r>
              <a:rPr lang="es-ES_tradnl" b="0" i="0" u="sng" noProof="0" dirty="0">
                <a:solidFill>
                  <a:srgbClr val="075290"/>
                </a:solidFill>
                <a:effectLst/>
                <a:latin typeface="+mn-lt"/>
                <a:hlinkClick r:id="rId3"/>
              </a:rPr>
              <a:t>CDC WONDER.</a:t>
            </a:r>
            <a:endParaRPr lang="es-ES_tradnl" b="0" i="0" noProof="0" dirty="0">
              <a:solidFill>
                <a:srgbClr val="000000"/>
              </a:solidFill>
              <a:effectLst/>
              <a:latin typeface="+mn-lt"/>
            </a:endParaRPr>
          </a:p>
          <a:p>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17</a:t>
            </a:fld>
            <a:endParaRPr lang="en-US"/>
          </a:p>
        </p:txBody>
      </p:sp>
      <p:sp>
        <p:nvSpPr>
          <p:cNvPr id="5" name="Date Placeholder 4">
            <a:extLst>
              <a:ext uri="{FF2B5EF4-FFF2-40B4-BE49-F238E27FC236}">
                <a16:creationId xmlns:a16="http://schemas.microsoft.com/office/drawing/2014/main" id="{B81E7444-A4C3-4E3B-0193-06D756CB907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442327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dirty="0"/>
              <a:t>Analizando los datos de síndrome de muerte súbita del bebé (SIDS, en inglés)  (en amarillo) Podemos ver la principal causa de muerte por raza y etnicidad en 2021</a:t>
            </a:r>
            <a:r>
              <a:rPr lang="es-ES_tradnl" dirty="0"/>
              <a:t>. Los gráficos muestran las muertes infantiles por cada 10.000 nacidos vivos. La tasa de mortalidad de los bebés negros no hispanos es la más alta y muestra una disparidad con otras poblaciones. La flecha azul indica la diferencia en las tasas de mortalidad infantil relacionada con el sueño. Es nuestra área de oportunidad para mover la aguja y reducir la mortalidad infantil.</a:t>
            </a:r>
            <a:endParaRPr lang="es-ES_tradnl" b="0" i="0" dirty="0"/>
          </a:p>
          <a:p>
            <a:endParaRPr lang="es-ES_tradnl" b="0" i="0" dirty="0"/>
          </a:p>
          <a:p>
            <a:r>
              <a:rPr lang="es-ES_tradnl" b="0" i="0" dirty="0"/>
              <a:t>Esta estadística puede ser difícil de escuchar para las familias en poblaciones de alto riesgo. Compartir información y usar el enfoque de </a:t>
            </a:r>
            <a:r>
              <a:rPr lang="es-ES_tradnl" b="0" i="1" dirty="0"/>
              <a:t>Hablemos</a:t>
            </a:r>
            <a:r>
              <a:rPr lang="es-ES_tradnl" b="0" i="0" dirty="0"/>
              <a:t> puede posicionarlo como un solucionador de problemas en conjunto con la familia o el cuidador. Esto puede ayudar a mover la aguja y reducir las disparidades entre las poblaciones.</a:t>
            </a:r>
            <a:endParaRPr lang="es-ES_tradnl" dirty="0"/>
          </a:p>
          <a:p>
            <a:endParaRPr lang="es-ES_tradnl" dirty="0"/>
          </a:p>
          <a:p>
            <a:r>
              <a:rPr lang="es-ES_tradnl" noProof="0" dirty="0"/>
              <a:t>Reference: </a:t>
            </a:r>
            <a:r>
              <a:rPr lang="es-ES_tradnl" noProof="0" dirty="0" err="1"/>
              <a:t>Healthy</a:t>
            </a:r>
            <a:r>
              <a:rPr lang="es-ES_tradnl" noProof="0" dirty="0"/>
              <a:t> Texas </a:t>
            </a:r>
            <a:r>
              <a:rPr lang="es-ES_tradnl" noProof="0" dirty="0" err="1"/>
              <a:t>Mothers</a:t>
            </a:r>
            <a:r>
              <a:rPr lang="es-ES_tradnl" noProof="0" dirty="0"/>
              <a:t> and </a:t>
            </a:r>
            <a:r>
              <a:rPr lang="es-ES_tradnl" noProof="0" dirty="0" err="1"/>
              <a:t>Babies</a:t>
            </a:r>
            <a:r>
              <a:rPr lang="es-ES_tradnl" noProof="0" dirty="0"/>
              <a:t> Data Book, 2023</a:t>
            </a:r>
            <a:endParaRPr lang="es-ES_tradnl" noProof="0" dirty="0">
              <a:cs typeface="Calibri"/>
            </a:endParaRPr>
          </a:p>
          <a:p>
            <a:r>
              <a:rPr lang="es-ES_tradnl" dirty="0"/>
              <a:t>https://</a:t>
            </a:r>
            <a:r>
              <a:rPr lang="es-ES_tradnl" dirty="0" err="1"/>
              <a:t>www.dshs.texas.gov</a:t>
            </a:r>
            <a:r>
              <a:rPr lang="es-ES_tradnl" dirty="0"/>
              <a:t>/sites/default/files/</a:t>
            </a:r>
            <a:r>
              <a:rPr lang="es-ES_tradnl" dirty="0" err="1"/>
              <a:t>healthytexasbabies</a:t>
            </a:r>
            <a:r>
              <a:rPr lang="es-ES_tradnl" dirty="0"/>
              <a:t>/</a:t>
            </a:r>
            <a:r>
              <a:rPr lang="es-ES_tradnl" dirty="0" err="1"/>
              <a:t>Documents</a:t>
            </a:r>
            <a:r>
              <a:rPr lang="es-ES_tradnl" dirty="0"/>
              <a:t>/2022%20-%202023%20Healthy%20Texas%20Mothers%20and%20Babies%20Data%20Book.pdf </a:t>
            </a:r>
          </a:p>
        </p:txBody>
      </p:sp>
      <p:sp>
        <p:nvSpPr>
          <p:cNvPr id="4" name="Slide Number Placeholder 3"/>
          <p:cNvSpPr>
            <a:spLocks noGrp="1"/>
          </p:cNvSpPr>
          <p:nvPr>
            <p:ph type="sldNum" sz="quarter" idx="5"/>
          </p:nvPr>
        </p:nvSpPr>
        <p:spPr/>
        <p:txBody>
          <a:bodyPr/>
          <a:lstStyle/>
          <a:p>
            <a:fld id="{23ED2790-A10B-DF4E-8039-531061320ECA}" type="slidenum">
              <a:rPr lang="en-US" smtClean="0"/>
              <a:t>18</a:t>
            </a:fld>
            <a:endParaRPr lang="en-US"/>
          </a:p>
        </p:txBody>
      </p:sp>
      <p:sp>
        <p:nvSpPr>
          <p:cNvPr id="5" name="Date Placeholder 4">
            <a:extLst>
              <a:ext uri="{FF2B5EF4-FFF2-40B4-BE49-F238E27FC236}">
                <a16:creationId xmlns:a16="http://schemas.microsoft.com/office/drawing/2014/main" id="{1477516E-452C-9310-2306-340A5C3AB4C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79340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noProof="0" dirty="0"/>
              <a:t>Dos prácticas comunes que se monitorean a través del Sistema de Monitoreo de Evaluación de Riesgos en el Embarazo (PRAMS)  son:</a:t>
            </a:r>
          </a:p>
          <a:p>
            <a:endParaRPr lang="es-ES_tradnl" b="0" noProof="0" dirty="0"/>
          </a:p>
          <a:p>
            <a:r>
              <a:rPr lang="es-ES_tradnl" b="0" noProof="0" dirty="0"/>
              <a:t>Madres que informaron haber colocado a sus bebés en una superficie aprobada para dormir y Poner al bebé a dormir sin ropa de cama suelta u objetos blandos.</a:t>
            </a:r>
          </a:p>
          <a:p>
            <a:endParaRPr lang="es-ES_tradnl" b="0" noProof="0" dirty="0"/>
          </a:p>
          <a:p>
            <a:r>
              <a:rPr lang="es-ES_tradnl" b="0" noProof="0" dirty="0"/>
              <a:t>Una vez más, esta información nos muestra que las madres negras no hispanas son menos propensas a reportar que colocan a sus bebés a dormir en una superficie aprobada para dormir.</a:t>
            </a:r>
          </a:p>
          <a:p>
            <a:r>
              <a:rPr lang="es-ES_tradnl" b="0" i="1" noProof="0" dirty="0"/>
              <a:t>¿Qué podemos hacer?  ¿Cómo podemos cerrar esta brecha?</a:t>
            </a:r>
          </a:p>
          <a:p>
            <a:endParaRPr lang="en-US" dirty="0"/>
          </a:p>
          <a:p>
            <a:r>
              <a:rPr lang="en-US" dirty="0"/>
              <a:t>Referencia: Healthy Texas Mothers and Babies Data Book, 2023</a:t>
            </a:r>
            <a:endParaRPr lang="en-US" dirty="0">
              <a:cs typeface="Calibri"/>
            </a:endParaRPr>
          </a:p>
          <a:p>
            <a:r>
              <a:rPr lang="en-US" dirty="0"/>
              <a:t>https://www.dshs.texas.gov/sites/default/files/healthytexasbabies/Documents/2022%20-%202023%20Healthy%20Texas%20Mothers%20and%20Babies%20Data%20Book.pdf  </a:t>
            </a: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19</a:t>
            </a:fld>
            <a:endParaRPr lang="en-US"/>
          </a:p>
        </p:txBody>
      </p:sp>
      <p:sp>
        <p:nvSpPr>
          <p:cNvPr id="5" name="Date Placeholder 4">
            <a:extLst>
              <a:ext uri="{FF2B5EF4-FFF2-40B4-BE49-F238E27FC236}">
                <a16:creationId xmlns:a16="http://schemas.microsoft.com/office/drawing/2014/main" id="{20E041E6-4375-82D9-A531-377F2422150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09355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noProof="0" dirty="0"/>
              <a:t>¿Necesitamos una nueva estrategia?
¡SÍ!</a:t>
            </a:r>
          </a:p>
          <a:p>
            <a:r>
              <a:rPr lang="es-ES_tradnl" b="0" i="0" noProof="0" dirty="0"/>
              <a:t>¿Por qué necesitamos una nueva estrategia?</a:t>
            </a:r>
            <a:br>
              <a:rPr lang="es-ES_tradnl" b="0" i="0" noProof="0" dirty="0"/>
            </a:br>
            <a:r>
              <a:rPr lang="es-ES_tradnl" b="0" i="0" noProof="0" dirty="0"/>
              <a:t>La investigación nos muestra que, si bien hemos logrado mejoras generales en los últimos 20 años, nos hemos estancado en nuestros esfuerzos por reducir y prevenir este tipo de muertes infantiles. Necesitamos estrategias especiales para llegar a las poblaciones que muestran tasas más altas de mortalidad. ¿Cómo podemos llegar a más personas y reducir los riesgos?</a:t>
            </a:r>
          </a:p>
          <a:p>
            <a:endParaRPr lang="es-ES_tradnl" b="0" i="0" noProof="0" dirty="0"/>
          </a:p>
          <a:p>
            <a:pPr marL="171450" indent="-171450">
              <a:lnSpc>
                <a:spcPct val="100000"/>
              </a:lnSpc>
              <a:spcBef>
                <a:spcPts val="600"/>
              </a:spcBef>
              <a:spcAft>
                <a:spcPts val="600"/>
              </a:spcAft>
              <a:buFont typeface="Arial" panose="020B0604020202020204" pitchFamily="34" charset="0"/>
              <a:buChar char="•"/>
            </a:pPr>
            <a:r>
              <a:rPr lang="es-ES_tradnl" sz="1200" noProof="0" dirty="0"/>
              <a:t>Reconocer las </a:t>
            </a:r>
            <a:r>
              <a:rPr lang="es-ES_tradnl" sz="1200" b="1" noProof="0" dirty="0"/>
              <a:t>necesidades</a:t>
            </a:r>
            <a:r>
              <a:rPr lang="es-ES_tradnl" sz="1200" noProof="0" dirty="0"/>
              <a:t>, </a:t>
            </a:r>
            <a:r>
              <a:rPr lang="es-ES_tradnl" sz="1200" b="1" noProof="0" dirty="0"/>
              <a:t>creencias</a:t>
            </a:r>
            <a:r>
              <a:rPr lang="es-ES_tradnl" sz="1200" noProof="0" dirty="0"/>
              <a:t> y </a:t>
            </a:r>
            <a:r>
              <a:rPr lang="es-ES_tradnl" sz="1200" b="1" noProof="0" dirty="0"/>
              <a:t>contexto</a:t>
            </a:r>
            <a:r>
              <a:rPr lang="es-ES_tradnl" sz="1200" noProof="0" dirty="0"/>
              <a:t> de cada familia dentro de sus vidas (Impulsores sociales de la salud, </a:t>
            </a:r>
            <a:r>
              <a:rPr lang="es-ES_tradnl" sz="1200" noProof="0" dirty="0" err="1"/>
              <a:t>or</a:t>
            </a:r>
            <a:r>
              <a:rPr lang="es-ES_tradnl" sz="1200" noProof="0" dirty="0"/>
              <a:t> SDOH por sus siglas en inglés).</a:t>
            </a:r>
            <a:endParaRPr lang="es-ES_tradnl" sz="1200" noProof="0" dirty="0">
              <a:cs typeface="Calibri"/>
            </a:endParaRPr>
          </a:p>
          <a:p>
            <a:pPr marL="171450" indent="-171450">
              <a:lnSpc>
                <a:spcPct val="100000"/>
              </a:lnSpc>
              <a:spcBef>
                <a:spcPts val="600"/>
              </a:spcBef>
              <a:spcAft>
                <a:spcPts val="600"/>
              </a:spcAft>
              <a:buFont typeface="Arial" panose="020B0604020202020204" pitchFamily="34" charset="0"/>
              <a:buChar char="•"/>
            </a:pPr>
            <a:r>
              <a:rPr lang="es-ES_tradnl" sz="1200" noProof="0" dirty="0"/>
              <a:t>Elija un </a:t>
            </a:r>
            <a:r>
              <a:rPr lang="es-ES_tradnl" sz="1200" b="1" noProof="0" dirty="0"/>
              <a:t>enfoque personalizado </a:t>
            </a:r>
            <a:r>
              <a:rPr lang="es-ES_tradnl" sz="1200" noProof="0" dirty="0"/>
              <a:t>para promover un sueño seguro para aumentar la probabilidad de modificar comportamientos.</a:t>
            </a:r>
            <a:endParaRPr lang="es-ES_tradnl" sz="1200" b="0" noProof="0" dirty="0">
              <a:cs typeface="Calibri"/>
            </a:endParaRPr>
          </a:p>
          <a:p>
            <a:pPr marL="171450" indent="-171450">
              <a:lnSpc>
                <a:spcPct val="100000"/>
              </a:lnSpc>
              <a:spcBef>
                <a:spcPts val="600"/>
              </a:spcBef>
              <a:spcAft>
                <a:spcPts val="600"/>
              </a:spcAft>
              <a:buFont typeface="Arial" panose="020B0604020202020204" pitchFamily="34" charset="0"/>
              <a:buChar char="•"/>
            </a:pPr>
            <a:r>
              <a:rPr lang="es-ES_tradnl" sz="1200" b="1" noProof="0" dirty="0"/>
              <a:t>Integrar la lactancia materna y el sueño infantil seguro, </a:t>
            </a:r>
            <a:r>
              <a:rPr lang="es-ES_tradnl" sz="1200" noProof="0" dirty="0"/>
              <a:t>los cuales se afectan mutuamente.</a:t>
            </a:r>
          </a:p>
          <a:p>
            <a:pPr marL="171450" indent="-171450">
              <a:lnSpc>
                <a:spcPct val="100000"/>
              </a:lnSpc>
              <a:spcBef>
                <a:spcPts val="600"/>
              </a:spcBef>
              <a:spcAft>
                <a:spcPts val="600"/>
              </a:spcAft>
              <a:buFont typeface="Arial" panose="020B0604020202020204" pitchFamily="34" charset="0"/>
              <a:buChar char="•"/>
            </a:pPr>
            <a:r>
              <a:rPr lang="es-ES_tradnl" sz="1200" noProof="0" dirty="0"/>
              <a:t>Conversar con los cuidadores y las familias para </a:t>
            </a:r>
            <a:r>
              <a:rPr lang="es-ES_tradnl" sz="1200" b="1" noProof="0" dirty="0"/>
              <a:t>cambiar la visión de su papel de "experto" a "solucionador de problemas"</a:t>
            </a:r>
            <a:r>
              <a:rPr lang="es-ES_tradnl" sz="1200" noProof="0" dirty="0"/>
              <a:t> mediante la toma de decisiones en conjunto.</a:t>
            </a:r>
            <a:endParaRPr lang="es-ES_tradnl" sz="1200" noProof="0" dirty="0">
              <a:cs typeface="Calibri"/>
            </a:endParaRPr>
          </a:p>
          <a:p>
            <a:pPr marL="171450" indent="-171450">
              <a:lnSpc>
                <a:spcPct val="100000"/>
              </a:lnSpc>
              <a:spcBef>
                <a:spcPts val="600"/>
              </a:spcBef>
              <a:spcAft>
                <a:spcPts val="600"/>
              </a:spcAft>
              <a:buFont typeface="Arial" panose="020B0604020202020204" pitchFamily="34" charset="0"/>
              <a:buChar char="•"/>
            </a:pPr>
            <a:r>
              <a:rPr lang="es-ES_tradnl" sz="1200" noProof="0" dirty="0"/>
              <a:t>Desarrolle un círculo de apoyo dentro de su comunidad que proporcione mensajes consistentes de múltiples fuentes, varias veces.</a:t>
            </a:r>
          </a:p>
          <a:p>
            <a:pPr marL="171450" indent="-171450">
              <a:lnSpc>
                <a:spcPct val="100000"/>
              </a:lnSpc>
              <a:spcBef>
                <a:spcPts val="600"/>
              </a:spcBef>
              <a:spcAft>
                <a:spcPts val="600"/>
              </a:spcAft>
              <a:buFont typeface="Arial" panose="020B0604020202020204" pitchFamily="34" charset="0"/>
              <a:buChar char="•"/>
            </a:pPr>
            <a:r>
              <a:rPr lang="es-ES_tradnl" sz="1200" noProof="0" dirty="0">
                <a:ea typeface="+mn-lt"/>
                <a:cs typeface="+mn-lt"/>
              </a:rPr>
              <a:t>Normalizar los </a:t>
            </a:r>
            <a:r>
              <a:rPr lang="es-ES_tradnl" sz="1200" b="1" noProof="0" dirty="0">
                <a:ea typeface="+mn-lt"/>
                <a:cs typeface="+mn-lt"/>
              </a:rPr>
              <a:t>comportamientos de los bebés </a:t>
            </a:r>
            <a:r>
              <a:rPr lang="es-ES_tradnl" sz="1200" noProof="0" dirty="0">
                <a:ea typeface="+mn-lt"/>
                <a:cs typeface="+mn-lt"/>
              </a:rPr>
              <a:t>para que los padres estén mejor posicionados para manejar los </a:t>
            </a:r>
            <a:r>
              <a:rPr lang="es-ES_tradnl" sz="1200" b="1" noProof="0" dirty="0">
                <a:ea typeface="+mn-lt"/>
                <a:cs typeface="+mn-lt"/>
              </a:rPr>
              <a:t>patrones de alimentación, llanto y sueño del bebé</a:t>
            </a:r>
            <a:r>
              <a:rPr lang="es-ES_tradnl" sz="1200" noProof="0" dirty="0">
                <a:ea typeface="+mn-lt"/>
                <a:cs typeface="+mn-lt"/>
              </a:rPr>
              <a:t>.  </a:t>
            </a:r>
            <a:endParaRPr lang="es-ES_tradnl" sz="1200" noProof="0" dirty="0">
              <a:cs typeface="Calibri"/>
            </a:endParaRPr>
          </a:p>
          <a:p>
            <a:endParaRPr lang="es-ES_tradnl" b="0" i="0" noProof="0" dirty="0">
              <a:latin typeface="Calibri" panose="020F0502020204030204"/>
              <a:cs typeface="Calibri" panose="020F0502020204030204"/>
            </a:endParaRPr>
          </a:p>
          <a:p>
            <a:r>
              <a:rPr lang="es-ES_tradnl" sz="1800" noProof="0" dirty="0">
                <a:latin typeface="Segoe UI"/>
                <a:cs typeface="Segoe UI"/>
              </a:rPr>
              <a:t>“Las investigaciones muestran que es más probable que los padres cambien sus comportamientos y prácticas cuando escuchan mensajes de múltiples fuentes dentro de sus comunidades, subrayando la importancia de la capacitación sobre SIDS y lactancia a través de distintas fuentes”</a:t>
            </a:r>
          </a:p>
          <a:p>
            <a:endParaRPr lang="es-ES_tradnl" b="0" i="0" noProof="0" dirty="0">
              <a:latin typeface="Segoe UI"/>
              <a:cs typeface="Segoe UI"/>
            </a:endParaRPr>
          </a:p>
          <a:p>
            <a:pPr>
              <a:lnSpc>
                <a:spcPct val="115000"/>
              </a:lnSpc>
              <a:defRPr/>
            </a:pPr>
            <a:r>
              <a:rPr lang="es-ES_tradnl" b="0" i="0" noProof="0" dirty="0"/>
              <a:t>Antes de profundizar en esta nueva estrategia, asegurémonos de que todos estemos actualizados con información precisa basada en evidencia.</a:t>
            </a:r>
            <a:br>
              <a:rPr lang="es-ES_tradnl" b="0" i="0" noProof="0" dirty="0">
                <a:cs typeface="+mn-lt"/>
              </a:rPr>
            </a:br>
            <a:br>
              <a:rPr lang="es-ES_tradnl" b="0" i="0" noProof="0" dirty="0">
                <a:cs typeface="+mn-lt"/>
              </a:rPr>
            </a:br>
            <a:r>
              <a:rPr lang="es-ES_tradnl" b="0" i="0" noProof="0" dirty="0">
                <a:cs typeface="+mn-lt"/>
              </a:rPr>
              <a:t>Recurso adicional del NCEMCH: ¿Es esto realmente solo una entrevista motivacional?
Si bien el Enfoque de Conversaciones tiene mucho en común con la entrevista motivacional (y aquellos expertos en la implementación de la entrevista motivacional serán muy efectivos), no es lo mismo. La entrevista motivacional es una intervención clínica específica que requiere un alto nivel de habilidad y capacitación específica para implementarse de manera efectiva. El Enfoque de Conversaciones también requiere habilidad y entrenamiento y refleja la mentalidad de la entrevista motivacional, un diálogo en el que un individuo puede compartir y abordar su renuencia (resistencia) al cambio de comportamiento y trabajar para dar algunos pasos hacia el cambio. Es diferente en el sentido de que el objetivo no es mover al cuidador infantil a un conjunto predeterminado de comportamientos, sino trabajar con ellos para tomar las mejores decisiones para su hijo dentro de sus parámetros y apoyarlos para enfrentar los desafíos para mantener esos comportamientos. La esperanza es que, en el transcurso de las conversaciones, los cuidadores elijan implementar el sueño seguro recomendado y los comportamientos óptimos de lactancia materna en total. Sin embargo, el Enfoque de Conversaciones reconoce la realidad de que las familias toman otras decisiones y las apoya para minimizar el riesgo y maximizar los beneficios dentro de los enfoques elegidos.</a:t>
            </a:r>
            <a:endParaRPr lang="es-ES_tradnl" noProof="0" dirty="0"/>
          </a:p>
          <a:p>
            <a:endParaRPr lang="es-ES_tradnl" noProof="0" dirty="0"/>
          </a:p>
          <a:p>
            <a:r>
              <a:rPr lang="es-ES_tradnl" noProof="0" dirty="0"/>
              <a:t>Referencia:</a:t>
            </a:r>
            <a:endParaRPr lang="es-ES_tradnl" noProof="0" dirty="0">
              <a:cs typeface="Calibri"/>
            </a:endParaRPr>
          </a:p>
          <a:p>
            <a:r>
              <a:rPr lang="es-ES_tradnl" noProof="0" dirty="0">
                <a:hlinkClick r:id="rId3"/>
              </a:rPr>
              <a:t>Module 1: A New Approach - Building on Campaigns with Conversations | NCEMCH</a:t>
            </a:r>
            <a:endParaRPr lang="es-ES_tradnl" noProof="0" dirty="0">
              <a:cs typeface="Calibri"/>
            </a:endParaRPr>
          </a:p>
          <a:p>
            <a:pPr>
              <a:buFont typeface="Arial" panose="020B0604020202020204" pitchFamily="34" charset="0"/>
            </a:pPr>
            <a:endParaRPr lang="es-ES_tradnl" noProof="0" dirty="0">
              <a:cs typeface="Calibri"/>
            </a:endParaRPr>
          </a:p>
          <a:p>
            <a:pPr defTabSz="941939">
              <a:lnSpc>
                <a:spcPct val="115000"/>
              </a:lnSpc>
              <a:defRPr/>
            </a:pPr>
            <a:r>
              <a:rPr lang="es-ES_tradnl" sz="1800" noProof="0" dirty="0">
                <a:solidFill>
                  <a:prstClr val="black"/>
                </a:solidFill>
                <a:latin typeface="Segoe UI"/>
                <a:cs typeface="Segoe UI"/>
              </a:rPr>
              <a:t>https://</a:t>
            </a:r>
            <a:r>
              <a:rPr lang="es-ES_tradnl" sz="1800" noProof="0" dirty="0" err="1">
                <a:solidFill>
                  <a:prstClr val="black"/>
                </a:solidFill>
                <a:latin typeface="Segoe UI"/>
                <a:cs typeface="Segoe UI"/>
              </a:rPr>
              <a:t>bmcpublichealth.biomedcentral.com</a:t>
            </a:r>
            <a:r>
              <a:rPr lang="es-ES_tradnl" sz="1800" noProof="0" dirty="0">
                <a:solidFill>
                  <a:prstClr val="black"/>
                </a:solidFill>
                <a:latin typeface="Segoe UI"/>
                <a:cs typeface="Segoe UI"/>
              </a:rPr>
              <a:t>/</a:t>
            </a:r>
            <a:r>
              <a:rPr lang="es-ES_tradnl" sz="1800" noProof="0" dirty="0" err="1">
                <a:solidFill>
                  <a:prstClr val="black"/>
                </a:solidFill>
                <a:latin typeface="Segoe UI"/>
                <a:cs typeface="Segoe UI"/>
              </a:rPr>
              <a:t>articles</a:t>
            </a:r>
            <a:r>
              <a:rPr lang="es-ES_tradnl" sz="1800" noProof="0" dirty="0">
                <a:solidFill>
                  <a:prstClr val="black"/>
                </a:solidFill>
                <a:latin typeface="Segoe UI"/>
                <a:cs typeface="Segoe UI"/>
              </a:rPr>
              <a:t>/10.1186/s12889-023-15227-4 </a:t>
            </a:r>
            <a:endParaRPr lang="es-ES_tradnl" sz="1800" noProof="0" dirty="0">
              <a:solidFill>
                <a:prstClr val="black"/>
              </a:solidFill>
              <a:latin typeface="Arial" panose="020B0604020202020204" pitchFamily="34" charset="0"/>
            </a:endParaRPr>
          </a:p>
          <a:p>
            <a:endParaRPr lang="es-ES_tradnl" noProof="0" dirty="0">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20</a:t>
            </a:fld>
            <a:endParaRPr lang="en-US"/>
          </a:p>
        </p:txBody>
      </p:sp>
      <p:sp>
        <p:nvSpPr>
          <p:cNvPr id="5" name="Date Placeholder 4">
            <a:extLst>
              <a:ext uri="{FF2B5EF4-FFF2-40B4-BE49-F238E27FC236}">
                <a16:creationId xmlns:a16="http://schemas.microsoft.com/office/drawing/2014/main" id="{A05EBF37-662A-9107-3832-AE2D7C05794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011977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Crédito de la imagen: DSHS de Texas</a:t>
            </a:r>
          </a:p>
        </p:txBody>
      </p:sp>
      <p:sp>
        <p:nvSpPr>
          <p:cNvPr id="4" name="Slide Number Placeholder 3"/>
          <p:cNvSpPr>
            <a:spLocks noGrp="1"/>
          </p:cNvSpPr>
          <p:nvPr>
            <p:ph type="sldNum" sz="quarter" idx="5"/>
          </p:nvPr>
        </p:nvSpPr>
        <p:spPr/>
        <p:txBody>
          <a:bodyPr/>
          <a:lstStyle/>
          <a:p>
            <a:fld id="{23ED2790-A10B-DF4E-8039-531061320ECA}" type="slidenum">
              <a:rPr lang="en-US" smtClean="0"/>
              <a:t>2</a:t>
            </a:fld>
            <a:endParaRPr lang="en-US"/>
          </a:p>
        </p:txBody>
      </p:sp>
      <p:sp>
        <p:nvSpPr>
          <p:cNvPr id="5" name="Date Placeholder 4">
            <a:extLst>
              <a:ext uri="{FF2B5EF4-FFF2-40B4-BE49-F238E27FC236}">
                <a16:creationId xmlns:a16="http://schemas.microsoft.com/office/drawing/2014/main" id="{101427B1-AA55-64CC-CC84-DF8BFDB11E4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350612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s-ES_tradnl" b="0" i="0" noProof="0" dirty="0"/>
              <a:t>(Este diapositiva se puede usar para detenerse y tomar un descanso para estirarse.)</a:t>
            </a:r>
          </a:p>
          <a:p>
            <a:endParaRPr lang="es-ES_tradnl" b="0" i="0" noProof="0" dirty="0"/>
          </a:p>
          <a:p>
            <a:r>
              <a:rPr lang="es-ES_tradnl" b="0" i="0" noProof="0" dirty="0"/>
              <a:t>Pida a los participantes que busquen el volante </a:t>
            </a:r>
            <a:r>
              <a:rPr lang="es-ES_tradnl" b="1" i="1" noProof="0" dirty="0"/>
              <a:t>Hablemos - Círculo de Apoyo</a:t>
            </a:r>
            <a:r>
              <a:rPr lang="es-ES_tradnl" b="0" i="0" noProof="0" dirty="0"/>
              <a:t> que se muestra en la diapositiva.</a:t>
            </a:r>
          </a:p>
          <a:p>
            <a:endParaRPr lang="es-ES_tradnl" b="0" i="0" noProof="0" dirty="0"/>
          </a:p>
          <a:p>
            <a:r>
              <a:rPr lang="es-ES_tradnl" b="0" i="0" noProof="0" dirty="0"/>
              <a:t>Actividad:
Pida a los participantes que se pongan de pie y trabajen juntos formando un círculo que incluya cada uno de los puntos de contacto que se muestran dentro del círculo de apoyo:</a:t>
            </a:r>
          </a:p>
          <a:p>
            <a:pPr marL="176614" indent="-176614">
              <a:buFont typeface="Arial" panose="020B0604020202020204" pitchFamily="34" charset="0"/>
              <a:buChar char="•"/>
            </a:pPr>
            <a:r>
              <a:rPr lang="es-ES_tradnl" b="0" i="0" noProof="0" dirty="0"/>
              <a:t>Antes del bebé
Alrededor del nacimiento
Después del nacimiento
Más allá del nacimiento</a:t>
            </a:r>
          </a:p>
          <a:p>
            <a:r>
              <a:rPr lang="es-ES_tradnl" b="0" i="0" noProof="0" dirty="0"/>
              <a:t>Una vez que el grupo forme un círculo, pídales que compartan dónde trabajan y qué punto de contacto impactan</a:t>
            </a:r>
            <a:r>
              <a:rPr lang="es-ES_tradnl" b="1" i="1" noProof="0" dirty="0"/>
              <a:t>.</a:t>
            </a:r>
          </a:p>
        </p:txBody>
      </p:sp>
      <p:sp>
        <p:nvSpPr>
          <p:cNvPr id="4" name="Slide Number Placeholder 3"/>
          <p:cNvSpPr>
            <a:spLocks noGrp="1"/>
          </p:cNvSpPr>
          <p:nvPr>
            <p:ph type="sldNum" sz="quarter" idx="5"/>
          </p:nvPr>
        </p:nvSpPr>
        <p:spPr/>
        <p:txBody>
          <a:bodyPr/>
          <a:lstStyle/>
          <a:p>
            <a:fld id="{23ED2790-A10B-DF4E-8039-531061320ECA}" type="slidenum">
              <a:rPr lang="en-US" smtClean="0"/>
              <a:t>21</a:t>
            </a:fld>
            <a:endParaRPr lang="en-US"/>
          </a:p>
        </p:txBody>
      </p:sp>
      <p:sp>
        <p:nvSpPr>
          <p:cNvPr id="5" name="Date Placeholder 4">
            <a:extLst>
              <a:ext uri="{FF2B5EF4-FFF2-40B4-BE49-F238E27FC236}">
                <a16:creationId xmlns:a16="http://schemas.microsoft.com/office/drawing/2014/main" id="{161B42A4-3740-8067-52B2-04D5F3734B8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251462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Let's Talk - Community Training</a:t>
            </a:r>
          </a:p>
        </p:txBody>
      </p:sp>
      <p:sp>
        <p:nvSpPr>
          <p:cNvPr id="5" name="Slide Number Placeholder 4"/>
          <p:cNvSpPr>
            <a:spLocks noGrp="1"/>
          </p:cNvSpPr>
          <p:nvPr>
            <p:ph type="sldNum" sz="quarter" idx="5"/>
          </p:nvPr>
        </p:nvSpPr>
        <p:spPr/>
        <p:txBody>
          <a:bodyPr/>
          <a:lstStyle/>
          <a:p>
            <a:fld id="{23ED2790-A10B-DF4E-8039-531061320ECA}" type="slidenum">
              <a:rPr lang="en-US" smtClean="0"/>
              <a:t>22</a:t>
            </a:fld>
            <a:endParaRPr lang="en-US"/>
          </a:p>
        </p:txBody>
      </p:sp>
    </p:spTree>
    <p:extLst>
      <p:ext uri="{BB962C8B-B14F-4D97-AF65-F5344CB8AC3E}">
        <p14:creationId xmlns:p14="http://schemas.microsoft.com/office/powerpoint/2010/main" val="3892467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fontAlgn="base">
              <a:defRPr/>
            </a:pPr>
            <a:r>
              <a:rPr lang="es-ES_tradnl" b="0" i="1" u="none" strike="noStrike" noProof="0" dirty="0">
                <a:solidFill>
                  <a:srgbClr val="000000"/>
                </a:solidFill>
                <a:effectLst/>
                <a:latin typeface="+mn-lt"/>
                <a:cs typeface="Calibri"/>
              </a:rPr>
              <a:t>Antes de pasar a la siguiente sección, busque las Guías de Discusión incluidas en su kit de herramientas como referencia. Las Guías incluyen un lado dirigido a los padres (lado azul) que ayuda a explicar el "por qué" detrás de las recomendaciones de la AAP 2022, así como un lado para el facilitador que incluye respuestas a las barreras comunes experimentadas por los padres (lado verde</a:t>
            </a:r>
            <a:r>
              <a:rPr lang="es-ES_tradnl" b="0" i="1" u="none" strike="noStrike" noProof="0" dirty="0">
                <a:solidFill>
                  <a:srgbClr val="1A1A1A"/>
                </a:solidFill>
                <a:effectLst/>
                <a:latin typeface="Calibri"/>
                <a:cs typeface="Calibri"/>
              </a:rPr>
              <a:t>).</a:t>
            </a:r>
            <a:r>
              <a:rPr lang="es-ES_tradnl" i="1" noProof="0" dirty="0">
                <a:solidFill>
                  <a:srgbClr val="1A1A1A"/>
                </a:solidFill>
                <a:latin typeface="Calibri"/>
                <a:cs typeface="Calibri"/>
              </a:rPr>
              <a:t> </a:t>
            </a:r>
            <a:endParaRPr lang="es-ES_tradnl" b="0" i="0" noProof="0" dirty="0">
              <a:solidFill>
                <a:srgbClr val="444444"/>
              </a:solidFill>
              <a:effectLst/>
              <a:latin typeface="Calibri"/>
              <a:cs typeface="Calibri"/>
            </a:endParaRPr>
          </a:p>
          <a:p>
            <a:pPr marL="171450" indent="-171450" algn="l" rtl="0" fontAlgn="base">
              <a:buFont typeface="Arial" panose="020B0604020202020204" pitchFamily="34" charset="0"/>
              <a:buChar char="•"/>
            </a:pPr>
            <a:endParaRPr lang="es-ES_tradnl" b="0" i="1" u="none" strike="noStrike" noProof="0" dirty="0">
              <a:solidFill>
                <a:srgbClr val="000000"/>
              </a:solidFill>
              <a:effectLst/>
              <a:latin typeface="Calibri" panose="020F0502020204030204" pitchFamily="34" charset="0"/>
              <a:cs typeface="+mn-cs"/>
            </a:endParaRPr>
          </a:p>
          <a:p>
            <a:pPr marL="171450" indent="-171450" algn="l" rtl="0" fontAlgn="base">
              <a:buFont typeface="Arial" panose="020B0604020202020204" pitchFamily="34" charset="0"/>
              <a:buChar char="•"/>
            </a:pPr>
            <a:r>
              <a:rPr lang="es-ES_tradnl" b="0" i="1" u="none" strike="noStrike" noProof="0" dirty="0">
                <a:solidFill>
                  <a:srgbClr val="000000"/>
                </a:solidFill>
                <a:effectLst/>
                <a:latin typeface="+mn-lt"/>
                <a:cs typeface="Calibri"/>
              </a:rPr>
              <a:t>Ahora que todos están listos, en esta sección cubriremos:
 Introducción de los comportamientos normales del bebé;
Una discusión sobre el "por qué" detrás de las recomendaciones de sueño seguro para los bebés; y
 Compartir información sobre temas especiales que pueden afectar las prácticas de sueño seguro</a:t>
            </a:r>
            <a:r>
              <a:rPr lang="es-ES_tradnl" sz="1800" i="1" noProof="0" dirty="0">
                <a:solidFill>
                  <a:srgbClr val="444444"/>
                </a:solidFill>
                <a:latin typeface="Arial"/>
                <a:cs typeface="Arial"/>
              </a:rPr>
              <a:t>.</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err="1">
                <a:solidFill>
                  <a:srgbClr val="000000"/>
                </a:solidFill>
                <a:effectLst/>
                <a:latin typeface="Calibri" panose="020F0502020204030204" pitchFamily="34" charset="0"/>
              </a:rPr>
              <a:t>Crédito</a:t>
            </a:r>
            <a:r>
              <a:rPr lang="en-US" b="0" i="0" u="none" strike="noStrike" dirty="0">
                <a:solidFill>
                  <a:srgbClr val="000000"/>
                </a:solidFill>
                <a:effectLst/>
                <a:latin typeface="Calibri" panose="020F0502020204030204" pitchFamily="34" charset="0"/>
              </a:rPr>
              <a:t> de la imagen: DSHS de Texas</a:t>
            </a:r>
            <a:endParaRPr lang="en-US" b="0" i="0" dirty="0">
              <a:solidFill>
                <a:srgbClr val="444444"/>
              </a:solidFill>
              <a:effectLst/>
              <a:latin typeface="Calibri"/>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23</a:t>
            </a:fld>
            <a:endParaRPr lang="en-US"/>
          </a:p>
        </p:txBody>
      </p:sp>
      <p:sp>
        <p:nvSpPr>
          <p:cNvPr id="5" name="Date Placeholder 4">
            <a:extLst>
              <a:ext uri="{FF2B5EF4-FFF2-40B4-BE49-F238E27FC236}">
                <a16:creationId xmlns:a16="http://schemas.microsoft.com/office/drawing/2014/main" id="{4CD0DBBB-0804-FBC7-B798-CF0723B2B9B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38480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b="0" i="1" noProof="0" dirty="0">
                <a:solidFill>
                  <a:srgbClr val="333333"/>
                </a:solidFill>
                <a:effectLst/>
                <a:latin typeface="Segoe UI" panose="020B0502040204020203" pitchFamily="34" charset="0"/>
              </a:rPr>
              <a:t>¿Cuáles son algunas de las preocupaciones que surgen con frecuencia cuando trabajan con familias? (Ejemplos: Llorar, Dormir, ¿Alimentarse?)</a:t>
            </a:r>
            <a:endParaRPr lang="es-ES_tradnl" b="0" i="1" u="none" strike="noStrike" noProof="0" dirty="0">
              <a:solidFill>
                <a:srgbClr val="000000"/>
              </a:solidFill>
              <a:effectLst/>
              <a:latin typeface="Calibri" panose="020F0502020204030204" pitchFamily="34" charset="0"/>
            </a:endParaRPr>
          </a:p>
          <a:p>
            <a:pPr algn="l" rtl="0" fontAlgn="base"/>
            <a:endParaRPr lang="es-ES_tradnl" b="0" i="1" u="none" strike="noStrike" noProof="0" dirty="0">
              <a:solidFill>
                <a:srgbClr val="000000"/>
              </a:solidFill>
              <a:effectLst/>
              <a:latin typeface="Calibri" panose="020F0502020204030204" pitchFamily="34" charset="0"/>
            </a:endParaRPr>
          </a:p>
          <a:p>
            <a:pPr algn="l" rtl="0" fontAlgn="base"/>
            <a:r>
              <a:rPr lang="es-ES_tradnl" b="0" i="1" u="none" strike="noStrike" noProof="0" dirty="0">
                <a:solidFill>
                  <a:srgbClr val="000000"/>
                </a:solidFill>
                <a:effectLst/>
                <a:latin typeface="Calibri" panose="020F0502020204030204" pitchFamily="34" charset="0"/>
              </a:rPr>
              <a:t>Estas preocupaciones </a:t>
            </a:r>
            <a:r>
              <a:rPr lang="es-ES_tradnl" b="0" i="1" u="none" strike="noStrike" noProof="0" dirty="0" err="1">
                <a:solidFill>
                  <a:srgbClr val="000000"/>
                </a:solidFill>
                <a:effectLst/>
                <a:latin typeface="Calibri" panose="020F0502020204030204" pitchFamily="34" charset="0"/>
              </a:rPr>
              <a:t>communes</a:t>
            </a:r>
            <a:r>
              <a:rPr lang="es-ES_tradnl" b="0" i="1" u="none" strike="noStrike" noProof="0" dirty="0">
                <a:solidFill>
                  <a:srgbClr val="000000"/>
                </a:solidFill>
                <a:effectLst/>
                <a:latin typeface="Calibri" panose="020F0502020204030204" pitchFamily="34" charset="0"/>
              </a:rPr>
              <a:t> pueden tener un impacto en las prácticas de sueño seguro por parte de los padres o cuidadores. Por eso, incluimos estos temas en las </a:t>
            </a:r>
            <a:r>
              <a:rPr lang="es-ES_tradnl" b="1" i="1" u="none" strike="noStrike" noProof="0" dirty="0">
                <a:solidFill>
                  <a:srgbClr val="000000"/>
                </a:solidFill>
                <a:effectLst/>
                <a:latin typeface="Calibri" panose="020F0502020204030204" pitchFamily="34" charset="0"/>
              </a:rPr>
              <a:t>Guías de discusión para ayudar a los padres</a:t>
            </a:r>
            <a:r>
              <a:rPr lang="es-ES_tradnl" b="0" i="1" u="none" strike="noStrike" noProof="0" dirty="0">
                <a:solidFill>
                  <a:srgbClr val="000000"/>
                </a:solidFill>
                <a:effectLst/>
                <a:latin typeface="Calibri" panose="020F0502020204030204" pitchFamily="34" charset="0"/>
              </a:rPr>
              <a:t> a prepararse para estas preocupaciones, a las cuales llamamos “comportamientos del bebé”</a:t>
            </a:r>
          </a:p>
          <a:p>
            <a:pPr algn="l" rtl="0" fontAlgn="base"/>
            <a:endParaRPr lang="es-ES_tradnl" b="0" i="1" u="none" strike="noStrike" noProof="0" dirty="0">
              <a:solidFill>
                <a:srgbClr val="000000"/>
              </a:solidFill>
              <a:effectLst/>
              <a:latin typeface="Calibri" panose="020F0502020204030204" pitchFamily="34" charset="0"/>
            </a:endParaRPr>
          </a:p>
          <a:p>
            <a:pPr algn="l" rtl="0" fontAlgn="base"/>
            <a:r>
              <a:rPr lang="es-ES_tradnl" b="0" i="1" u="none" strike="noStrike" noProof="0" dirty="0">
                <a:solidFill>
                  <a:srgbClr val="000000"/>
                </a:solidFill>
                <a:effectLst/>
                <a:latin typeface="Calibri" panose="020F0502020204030204" pitchFamily="34" charset="0"/>
              </a:rPr>
              <a:t>Cuando los padres entienden lo que su bebé necesita, o cómo su bebé puede estar tratando de comunicar sus necesidades, están más preparados para manejar estos problemas al desarrollar un plan con anticipación para que se sientan menos estresados por encontrar una solución. </a:t>
            </a:r>
            <a:r>
              <a:rPr lang="es-ES_tradnl" b="0" i="0" noProof="0" dirty="0">
                <a:solidFill>
                  <a:srgbClr val="000000"/>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0" noProof="0" dirty="0">
                <a:solidFill>
                  <a:srgbClr val="000000"/>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1" u="none" strike="noStrike" noProof="0" dirty="0">
                <a:solidFill>
                  <a:srgbClr val="000000"/>
                </a:solidFill>
                <a:effectLst/>
                <a:latin typeface="Calibri" panose="020F0502020204030204" pitchFamily="34" charset="0"/>
              </a:rPr>
              <a:t>Como vemos con las recomendaciones de sueño seguro, cuando no saben el "por qué" detrás del comportamiento, podemos llegar a soluciones que incluyen prácticas de sueño inseguras.</a:t>
            </a:r>
            <a:r>
              <a:rPr lang="es-ES_tradnl" b="0" i="0" noProof="0" dirty="0">
                <a:solidFill>
                  <a:srgbClr val="000000"/>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0" noProof="0" dirty="0">
                <a:solidFill>
                  <a:srgbClr val="000000"/>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1" u="none" strike="noStrike" noProof="0" dirty="0">
                <a:solidFill>
                  <a:srgbClr val="000000"/>
                </a:solidFill>
                <a:effectLst/>
                <a:latin typeface="Calibri" panose="020F0502020204030204" pitchFamily="34" charset="0"/>
              </a:rPr>
              <a:t>La capacitación de hoy se centra en:
Llanto
Alimentación
Patrones de sueño del bebé</a:t>
            </a:r>
            <a:r>
              <a:rPr lang="es-ES_tradnl" b="0" i="0" noProof="0" dirty="0">
                <a:solidFill>
                  <a:srgbClr val="000000"/>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0" noProof="0" dirty="0">
                <a:solidFill>
                  <a:srgbClr val="000000"/>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endParaRPr lang="es-ES_tradnl" b="0" i="0" noProof="0" dirty="0">
              <a:solidFill>
                <a:srgbClr val="000000"/>
              </a:solidFill>
              <a:effectLst/>
              <a:latin typeface="Calibri" panose="020F0502020204030204" pitchFamily="34" charset="0"/>
            </a:endParaRPr>
          </a:p>
          <a:p>
            <a:pPr algn="l" rtl="0" fontAlgn="base"/>
            <a:endParaRPr lang="es-ES_tradnl" b="0" i="0" noProof="0" dirty="0">
              <a:solidFill>
                <a:srgbClr val="000000"/>
              </a:solidFill>
              <a:effectLst/>
              <a:latin typeface="Calibri" panose="020F0502020204030204" pitchFamily="34" charset="0"/>
            </a:endParaRPr>
          </a:p>
          <a:p>
            <a:pPr algn="l" rtl="0" fontAlgn="base"/>
            <a:r>
              <a:rPr lang="es-ES_tradnl" b="0" i="0" noProof="0" dirty="0">
                <a:solidFill>
                  <a:srgbClr val="000000"/>
                </a:solidFill>
                <a:effectLst/>
                <a:latin typeface="Calibri" panose="020F0502020204030204" pitchFamily="34" charset="0"/>
              </a:rPr>
              <a:t>​​</a:t>
            </a:r>
            <a:r>
              <a:rPr lang="es-ES_tradnl" b="0" i="0" u="none" strike="noStrike" noProof="0" dirty="0">
                <a:solidFill>
                  <a:srgbClr val="000000"/>
                </a:solidFill>
                <a:effectLst/>
                <a:latin typeface="Calibri" panose="020F0502020204030204" pitchFamily="34" charset="0"/>
              </a:rPr>
              <a:t>Fuente de información: Texas WIC (</a:t>
            </a:r>
            <a:r>
              <a:rPr lang="es-ES_tradnl" b="0" i="0" u="none" strike="noStrike" noProof="0" dirty="0" err="1">
                <a:solidFill>
                  <a:srgbClr val="000000"/>
                </a:solidFill>
                <a:effectLst/>
                <a:latin typeface="Calibri" panose="020F0502020204030204" pitchFamily="34" charset="0"/>
              </a:rPr>
              <a:t>breastmilkcounts.com</a:t>
            </a:r>
            <a:r>
              <a:rPr lang="es-ES_tradnl" b="0" i="0" u="none" strike="noStrike" noProof="0" dirty="0">
                <a:solidFill>
                  <a:srgbClr val="000000"/>
                </a:solidFill>
                <a:effectLst/>
                <a:latin typeface="Calibri" panose="020F0502020204030204" pitchFamily="34" charset="0"/>
              </a:rPr>
              <a:t>) and Dr. Jane </a:t>
            </a:r>
            <a:r>
              <a:rPr lang="es-ES_tradnl" b="0" i="0" u="none" strike="noStrike" noProof="0" dirty="0" err="1">
                <a:solidFill>
                  <a:srgbClr val="000000"/>
                </a:solidFill>
                <a:effectLst/>
                <a:latin typeface="Calibri" panose="020F0502020204030204" pitchFamily="34" charset="0"/>
              </a:rPr>
              <a:t>Heinig</a:t>
            </a:r>
            <a:r>
              <a:rPr lang="es-ES_tradnl" b="0" i="0" u="none" strike="noStrike" noProof="0" dirty="0">
                <a:solidFill>
                  <a:srgbClr val="000000"/>
                </a:solidFill>
                <a:effectLst/>
                <a:latin typeface="Calibri" panose="020F0502020204030204" pitchFamily="34" charset="0"/>
              </a:rPr>
              <a:t>, UC Davis California</a:t>
            </a:r>
            <a:r>
              <a:rPr lang="es-ES_tradnl" b="0" i="0" noProof="0" dirty="0">
                <a:solidFill>
                  <a:srgbClr val="000000"/>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0" noProof="0" dirty="0">
                <a:solidFill>
                  <a:srgbClr val="000000"/>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0" u="none" strike="noStrike" noProof="0" dirty="0">
                <a:solidFill>
                  <a:srgbClr val="000000"/>
                </a:solidFill>
                <a:effectLst/>
                <a:latin typeface="Calibri" panose="020F0502020204030204" pitchFamily="34" charset="0"/>
              </a:rPr>
              <a:t>Crédito de la imagen: Texas DSHS</a:t>
            </a:r>
            <a:endParaRPr lang="es-ES_tradnl" b="0" i="0" noProof="0" dirty="0">
              <a:solidFill>
                <a:srgbClr val="444444"/>
              </a:solidFill>
              <a:effectLst/>
              <a:latin typeface="Calibri" panose="020F0502020204030204" pitchFamily="34" charset="0"/>
            </a:endParaRPr>
          </a:p>
          <a:p>
            <a:endParaRPr lang="es-ES_tradnl" noProof="0"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24</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14A012A6-349B-615E-BE4B-FDA58AD9C13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066995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b="1" i="1" u="none" strike="noStrike" noProof="0" dirty="0">
                <a:solidFill>
                  <a:srgbClr val="000000"/>
                </a:solidFill>
                <a:effectLst/>
                <a:latin typeface="Calibri" panose="020F0502020204030204" pitchFamily="34" charset="0"/>
              </a:rPr>
              <a:t>Comportamiento del bebé- Llanto- El llanto permite a los padres y cuidadores saber que el bebé necesita atención rápida y ayuda a mover a los adultos a la acción.</a:t>
            </a:r>
          </a:p>
          <a:p>
            <a:pPr algn="l" rtl="0" fontAlgn="base"/>
            <a:endParaRPr lang="es-ES_tradnl" b="0" i="0" noProof="0" dirty="0">
              <a:solidFill>
                <a:srgbClr val="444444"/>
              </a:solidFill>
              <a:effectLst/>
              <a:latin typeface="Calibri" panose="020F0502020204030204" pitchFamily="34" charset="0"/>
            </a:endParaRPr>
          </a:p>
          <a:p>
            <a:pPr algn="l" rtl="0" fontAlgn="base"/>
            <a:r>
              <a:rPr lang="es-ES_tradnl" b="0" i="1" u="none" strike="noStrike" noProof="0" dirty="0">
                <a:solidFill>
                  <a:srgbClr val="000000"/>
                </a:solidFill>
                <a:effectLst/>
                <a:latin typeface="Calibri" panose="020F0502020204030204" pitchFamily="34" charset="0"/>
              </a:rPr>
              <a:t>Los bebés pueden usar señales o dar señas para que sus padres sepan lo que necesitan antes de que comiencen a llorar. Pero esas señales pueden ser difíciles de entender cuando están aprendiendo a cuidar a su bebé o pueden pasarse por alto fácilmente cuando los padres están cansados. </a:t>
            </a:r>
          </a:p>
          <a:p>
            <a:pPr algn="l" rtl="0" fontAlgn="base"/>
            <a:r>
              <a:rPr lang="es-ES_tradnl" b="0" i="1" u="none" strike="noStrike" noProof="0" dirty="0">
                <a:solidFill>
                  <a:srgbClr val="000000"/>
                </a:solidFill>
                <a:effectLst/>
                <a:latin typeface="Calibri" panose="020F0502020204030204" pitchFamily="34" charset="0"/>
              </a:rPr>
              <a:t>Promueva a los padres a buscar la causa de la angustia del bebé: podría ser que tenga demasiado calor o frío, que tenga gas atrapado y necesite eructar, que lo carguen o que le cambien el pañal, que esté </a:t>
            </a:r>
            <a:r>
              <a:rPr lang="es-ES_tradnl" b="0" i="1" u="none" strike="noStrike" noProof="0" dirty="0" err="1">
                <a:solidFill>
                  <a:srgbClr val="000000"/>
                </a:solidFill>
                <a:effectLst/>
                <a:latin typeface="Calibri" panose="020F0502020204030204" pitchFamily="34" charset="0"/>
              </a:rPr>
              <a:t>sobreestimulado</a:t>
            </a:r>
            <a:r>
              <a:rPr lang="es-ES_tradnl" b="0" i="1" u="none" strike="noStrike" noProof="0" dirty="0">
                <a:solidFill>
                  <a:srgbClr val="000000"/>
                </a:solidFill>
                <a:effectLst/>
                <a:latin typeface="Calibri" panose="020F0502020204030204" pitchFamily="34" charset="0"/>
              </a:rPr>
              <a:t>, que sienta dolor o que tenga hambre. A menudo, los padres y otros cuidadores creen que llorar equivale a hambre, lo que puede hacer que intenten alimentar al bebé cada vez. A medida que los padres conocen a su bebé con el paso del tiempo, es más fácil determinar el "por qué" detrás de su llanto. </a:t>
            </a:r>
            <a:r>
              <a:rPr lang="es-ES_tradnl" b="0" i="0" noProof="0" dirty="0">
                <a:solidFill>
                  <a:srgbClr val="000000"/>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1" u="none" strike="noStrike" noProof="0" dirty="0">
                <a:solidFill>
                  <a:srgbClr val="000000"/>
                </a:solidFill>
                <a:effectLst/>
                <a:latin typeface="Calibri" panose="020F0502020204030204" pitchFamily="34" charset="0"/>
              </a:rPr>
              <a:t>​</a:t>
            </a:r>
            <a:r>
              <a:rPr lang="es-ES_tradnl" b="0" i="0" noProof="0" dirty="0">
                <a:solidFill>
                  <a:srgbClr val="000000"/>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1" u="none" strike="noStrike" noProof="0" dirty="0">
                <a:solidFill>
                  <a:srgbClr val="000000"/>
                </a:solidFill>
                <a:effectLst/>
                <a:latin typeface="Calibri" panose="020F0502020204030204" pitchFamily="34" charset="0"/>
              </a:rPr>
              <a:t>Los padres pueden tratar de calmar a su bebé de las siguientes maneras: </a:t>
            </a:r>
            <a:endParaRPr lang="es-ES_tradnl" b="0" i="0" noProof="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s-ES_tradnl" sz="1800" i="1" noProof="0" dirty="0">
                <a:solidFill>
                  <a:srgbClr val="000000"/>
                </a:solidFill>
                <a:latin typeface="Calibri" panose="020F0502020204030204" pitchFamily="34" charset="0"/>
              </a:rPr>
              <a:t>sosteniendo al bebé piel con piel,
hablar o cantar en voz baja mientras arrullan al bebé
Masajes suaves
Llevarlos a pasear en un portabebés, cochecito o </a:t>
            </a:r>
            <a:r>
              <a:rPr lang="es-ES_tradnl" sz="1800" i="1" noProof="0" dirty="0" err="1">
                <a:solidFill>
                  <a:srgbClr val="000000"/>
                </a:solidFill>
                <a:latin typeface="Calibri" panose="020F0502020204030204" pitchFamily="34" charset="0"/>
              </a:rPr>
              <a:t>carreola</a:t>
            </a:r>
            <a:r>
              <a:rPr lang="es-ES_tradnl" sz="1800" i="1" noProof="0" dirty="0">
                <a:solidFill>
                  <a:srgbClr val="000000"/>
                </a:solidFill>
                <a:latin typeface="Calibri" panose="020F0502020204030204" pitchFamily="34" charset="0"/>
              </a:rPr>
              <a:t> </a:t>
            </a:r>
            <a:r>
              <a:rPr lang="es-ES_tradnl" sz="1800" noProof="0" dirty="0">
                <a:solidFill>
                  <a:srgbClr val="000000"/>
                </a:solidFill>
                <a:latin typeface="Calibri" panose="020F0502020204030204" pitchFamily="34" charset="0"/>
              </a:rPr>
              <a:t>​</a:t>
            </a:r>
            <a:endParaRPr lang="es-ES_tradnl" sz="1800" noProof="0" dirty="0">
              <a:solidFill>
                <a:srgbClr val="444444"/>
              </a:solidFill>
              <a:latin typeface="Arial" panose="020B0604020202020204" pitchFamily="34" charset="0"/>
            </a:endParaRPr>
          </a:p>
          <a:p>
            <a:pPr algn="l" rtl="0" fontAlgn="base"/>
            <a:r>
              <a:rPr lang="es-ES_tradnl" b="0" i="0" noProof="0" dirty="0">
                <a:solidFill>
                  <a:srgbClr val="000000"/>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0" noProof="0" dirty="0">
                <a:solidFill>
                  <a:srgbClr val="000000"/>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0" u="none" strike="noStrike" noProof="0" dirty="0">
                <a:solidFill>
                  <a:srgbClr val="000000"/>
                </a:solidFill>
                <a:effectLst/>
                <a:latin typeface="Calibri" panose="020F0502020204030204" pitchFamily="34" charset="0"/>
              </a:rPr>
              <a:t>Fuente de información: Texas WIC (</a:t>
            </a:r>
            <a:r>
              <a:rPr lang="es-ES_tradnl" b="0" i="0" u="none" strike="noStrike" noProof="0" dirty="0" err="1">
                <a:solidFill>
                  <a:srgbClr val="000000"/>
                </a:solidFill>
                <a:effectLst/>
                <a:latin typeface="Calibri" panose="020F0502020204030204" pitchFamily="34" charset="0"/>
              </a:rPr>
              <a:t>breastmilkcounts.com</a:t>
            </a:r>
            <a:r>
              <a:rPr lang="es-ES_tradnl" b="0" i="0" u="none" strike="noStrike" noProof="0" dirty="0">
                <a:solidFill>
                  <a:srgbClr val="000000"/>
                </a:solidFill>
                <a:effectLst/>
                <a:latin typeface="Calibri" panose="020F0502020204030204" pitchFamily="34" charset="0"/>
              </a:rPr>
              <a:t>) and Dr. Jane </a:t>
            </a:r>
            <a:r>
              <a:rPr lang="es-ES_tradnl" b="0" i="0" u="none" strike="noStrike" noProof="0" dirty="0" err="1">
                <a:solidFill>
                  <a:srgbClr val="000000"/>
                </a:solidFill>
                <a:effectLst/>
                <a:latin typeface="Calibri" panose="020F0502020204030204" pitchFamily="34" charset="0"/>
              </a:rPr>
              <a:t>Heinig</a:t>
            </a:r>
            <a:r>
              <a:rPr lang="es-ES_tradnl" b="0" i="0" u="none" strike="noStrike" noProof="0" dirty="0">
                <a:solidFill>
                  <a:srgbClr val="000000"/>
                </a:solidFill>
                <a:effectLst/>
                <a:latin typeface="Calibri" panose="020F0502020204030204" pitchFamily="34" charset="0"/>
              </a:rPr>
              <a:t>, UC Davis California</a:t>
            </a:r>
            <a:endParaRPr lang="es-ES_tradnl" b="0" i="0" noProof="0" dirty="0">
              <a:solidFill>
                <a:srgbClr val="444444"/>
              </a:solidFill>
              <a:effectLst/>
              <a:latin typeface="Calibri" panose="020F0502020204030204" pitchFamily="34" charset="0"/>
            </a:endParaRPr>
          </a:p>
          <a:p>
            <a:pPr algn="l" rtl="0" fontAlgn="base"/>
            <a:r>
              <a:rPr lang="es-ES_tradnl" b="0" i="0" noProof="0" dirty="0">
                <a:solidFill>
                  <a:srgbClr val="000000"/>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0" u="none" strike="noStrike" noProof="0" dirty="0">
                <a:solidFill>
                  <a:srgbClr val="000000"/>
                </a:solidFill>
                <a:effectLst/>
                <a:latin typeface="Calibri" panose="020F0502020204030204" pitchFamily="34" charset="0"/>
              </a:rPr>
              <a:t>Crédito de la imagen: Texas DSHS</a:t>
            </a:r>
            <a:endParaRPr lang="es-ES_tradnl" b="0" i="0" noProof="0" dirty="0">
              <a:solidFill>
                <a:srgbClr val="444444"/>
              </a:solidFill>
              <a:effectLst/>
              <a:latin typeface="Calibri" panose="020F0502020204030204" pitchFamily="34" charset="0"/>
            </a:endParaRPr>
          </a:p>
          <a:p>
            <a:pPr algn="l" rtl="0" fontAlgn="base"/>
            <a:endParaRPr lang="es-ES_tradnl" sz="1300" noProof="0" dirty="0">
              <a:cs typeface="Calibri"/>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25</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D7AE69A-342E-02CE-2346-7D4E7460BB1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71038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sz="2900" b="1" i="1" noProof="0" dirty="0">
                <a:solidFill>
                  <a:srgbClr val="000000"/>
                </a:solidFill>
                <a:latin typeface="Calibri" panose="020F0502020204030204" pitchFamily="34" charset="0"/>
              </a:rPr>
              <a:t>Comportamiento del bebé: señales de alimentación: los bebés usan señales para que los padres y cuidadores sepan cuándo quieren comenzar o dejar de alimentarse.​</a:t>
            </a:r>
            <a:r>
              <a:rPr lang="es-ES_tradnl" sz="2900" noProof="0" dirty="0">
                <a:solidFill>
                  <a:srgbClr val="000000"/>
                </a:solidFill>
                <a:latin typeface="Calibri" panose="020F0502020204030204" pitchFamily="34" charset="0"/>
              </a:rPr>
              <a:t>​</a:t>
            </a:r>
            <a:endParaRPr lang="es-ES_tradnl" sz="2900" noProof="0" dirty="0">
              <a:solidFill>
                <a:srgbClr val="444444"/>
              </a:solidFill>
              <a:latin typeface="Calibri" panose="020F0502020204030204" pitchFamily="34" charset="0"/>
            </a:endParaRPr>
          </a:p>
          <a:p>
            <a:pPr algn="l" rtl="0" fontAlgn="base"/>
            <a:r>
              <a:rPr lang="es-ES_tradnl" sz="2900" i="1" noProof="0" dirty="0">
                <a:solidFill>
                  <a:srgbClr val="000000"/>
                </a:solidFill>
                <a:latin typeface="Calibri" panose="020F0502020204030204" pitchFamily="34" charset="0"/>
              </a:rPr>
              <a:t>[Leer diapositiva]</a:t>
            </a:r>
            <a:r>
              <a:rPr lang="es-ES_tradnl" sz="2900" noProof="0" dirty="0">
                <a:solidFill>
                  <a:srgbClr val="000000"/>
                </a:solidFill>
                <a:latin typeface="Calibri" panose="020F0502020204030204" pitchFamily="34" charset="0"/>
              </a:rPr>
              <a:t>​</a:t>
            </a:r>
            <a:endParaRPr lang="es-ES_tradnl" sz="2900" noProof="0" dirty="0">
              <a:solidFill>
                <a:srgbClr val="444444"/>
              </a:solidFill>
              <a:latin typeface="Calibri" panose="020F0502020204030204" pitchFamily="34" charset="0"/>
            </a:endParaRPr>
          </a:p>
          <a:p>
            <a:pPr algn="l" rtl="0" fontAlgn="base"/>
            <a:r>
              <a:rPr lang="es-ES_tradnl" sz="2900" noProof="0" dirty="0">
                <a:solidFill>
                  <a:srgbClr val="000000"/>
                </a:solidFill>
                <a:latin typeface="Calibri" panose="020F0502020204030204" pitchFamily="34" charset="0"/>
              </a:rPr>
              <a:t>​</a:t>
            </a:r>
            <a:endParaRPr lang="es-ES_tradnl" sz="2900" noProof="0" dirty="0">
              <a:solidFill>
                <a:srgbClr val="444444"/>
              </a:solidFill>
              <a:latin typeface="Calibri" panose="020F0502020204030204" pitchFamily="34" charset="0"/>
            </a:endParaRPr>
          </a:p>
          <a:p>
            <a:pPr algn="l" rtl="0" fontAlgn="base"/>
            <a:r>
              <a:rPr lang="es-ES_tradnl" sz="2900" i="1" noProof="0" dirty="0">
                <a:solidFill>
                  <a:srgbClr val="000000"/>
                </a:solidFill>
                <a:latin typeface="Calibri" panose="020F0502020204030204" pitchFamily="34" charset="0"/>
              </a:rPr>
              <a:t>Todos los bebés dan estas señales, sin importar cómo se alimenten, por lo que enseñar a los padres estas señales puede ayudarlos a responder mejor a las necesidades de su bebé. Si los padres o cuidadores no saben identificar cuándo su bebé tiene hambre, pueden optar por darles fórmula para mantener al bebé "más lleno", o pueden agregar sólidos a su dieta antes de lo recomendado, lo que puede tener un impacto en el suministro de leche de la madre y limitar el tiempo que puede amamantar exclusivamente.  No es recomendado alimentar al bebé demasiado con biberón para que duerman más, ya que puede disminuir su protección contra SIDS..</a:t>
            </a:r>
            <a:r>
              <a:rPr lang="es-ES_tradnl" sz="2900" noProof="0" dirty="0">
                <a:solidFill>
                  <a:srgbClr val="000000"/>
                </a:solidFill>
                <a:latin typeface="Calibri" panose="020F0502020204030204" pitchFamily="34" charset="0"/>
              </a:rPr>
              <a:t>​</a:t>
            </a:r>
            <a:endParaRPr lang="es-ES_tradnl" sz="2900" noProof="0" dirty="0">
              <a:solidFill>
                <a:srgbClr val="444444"/>
              </a:solidFill>
              <a:latin typeface="Calibri" panose="020F0502020204030204" pitchFamily="34" charset="0"/>
            </a:endParaRPr>
          </a:p>
          <a:p>
            <a:pPr algn="l" rtl="0" fontAlgn="base"/>
            <a:r>
              <a:rPr lang="es-ES_tradnl" sz="2900" noProof="0" dirty="0">
                <a:solidFill>
                  <a:srgbClr val="000000"/>
                </a:solidFill>
                <a:latin typeface="Calibri" panose="020F0502020204030204" pitchFamily="34" charset="0"/>
              </a:rPr>
              <a:t>​</a:t>
            </a:r>
            <a:endParaRPr lang="es-ES_tradnl" sz="2900" noProof="0" dirty="0">
              <a:solidFill>
                <a:srgbClr val="444444"/>
              </a:solidFill>
              <a:latin typeface="Calibri" panose="020F0502020204030204" pitchFamily="34" charset="0"/>
            </a:endParaRPr>
          </a:p>
          <a:p>
            <a:pPr algn="l" rtl="0" fontAlgn="base"/>
            <a:r>
              <a:rPr lang="es-ES_tradnl" sz="2900" i="1" noProof="0" dirty="0">
                <a:solidFill>
                  <a:srgbClr val="000000"/>
                </a:solidFill>
                <a:latin typeface="Calibri" panose="020F0502020204030204" pitchFamily="34" charset="0"/>
              </a:rPr>
              <a:t>Si los padres tienen alguna inquietud sobre los patrones de alimentación de su bebé, anímelos a hablar con el médico, o si están amamantando, que visiten a una consultora de lactancia para obtener ayuda.</a:t>
            </a:r>
            <a:r>
              <a:rPr lang="es-ES_tradnl" sz="2900" noProof="0" dirty="0">
                <a:solidFill>
                  <a:srgbClr val="000000"/>
                </a:solidFill>
                <a:latin typeface="Calibri" panose="020F0502020204030204" pitchFamily="34" charset="0"/>
              </a:rPr>
              <a:t>​</a:t>
            </a:r>
            <a:endParaRPr lang="es-ES_tradnl" sz="2900" noProof="0" dirty="0">
              <a:solidFill>
                <a:srgbClr val="444444"/>
              </a:solidFill>
              <a:latin typeface="Calibri" panose="020F0502020204030204" pitchFamily="34" charset="0"/>
            </a:endParaRPr>
          </a:p>
          <a:p>
            <a:pPr algn="l" rtl="0" fontAlgn="base"/>
            <a:r>
              <a:rPr lang="es-ES_tradnl" sz="2900" noProof="0" dirty="0">
                <a:solidFill>
                  <a:srgbClr val="000000"/>
                </a:solidFill>
                <a:latin typeface="Calibri" panose="020F0502020204030204" pitchFamily="34" charset="0"/>
              </a:rPr>
              <a:t>​</a:t>
            </a:r>
            <a:endParaRPr lang="es-ES_tradnl" sz="2900" noProof="0" dirty="0">
              <a:solidFill>
                <a:srgbClr val="444444"/>
              </a:solidFill>
              <a:latin typeface="Calibri" panose="020F0502020204030204" pitchFamily="34" charset="0"/>
            </a:endParaRPr>
          </a:p>
          <a:p>
            <a:pPr algn="l" rtl="0" fontAlgn="base"/>
            <a:r>
              <a:rPr lang="es-ES_tradnl" sz="2900" noProof="0" dirty="0">
                <a:solidFill>
                  <a:srgbClr val="000000"/>
                </a:solidFill>
                <a:latin typeface="Calibri" panose="020F0502020204030204" pitchFamily="34" charset="0"/>
              </a:rPr>
              <a:t>Contexto adicional (si es necesario):​</a:t>
            </a:r>
            <a:endParaRPr lang="es-ES_tradnl" sz="2900" noProof="0" dirty="0">
              <a:solidFill>
                <a:srgbClr val="444444"/>
              </a:solidFill>
              <a:latin typeface="Calibri" panose="020F0502020204030204" pitchFamily="34" charset="0"/>
            </a:endParaRPr>
          </a:p>
          <a:p>
            <a:pPr algn="l" rtl="0" fontAlgn="base"/>
            <a:r>
              <a:rPr lang="es-ES_tradnl" sz="2900" noProof="0" dirty="0">
                <a:solidFill>
                  <a:srgbClr val="000000"/>
                </a:solidFill>
                <a:latin typeface="Calibri" panose="020F0502020204030204" pitchFamily="34" charset="0"/>
              </a:rPr>
              <a:t>Los padres y cuidadores también pueden expresar su preocupación de que su bebé quiera alimentarse todo el tiempo. Puede ser útil explicar que:​</a:t>
            </a:r>
            <a:endParaRPr lang="es-ES_tradnl" sz="2900" noProof="0" dirty="0">
              <a:solidFill>
                <a:srgbClr val="444444"/>
              </a:solidFill>
              <a:latin typeface="Calibri" panose="020F0502020204030204" pitchFamily="34" charset="0"/>
            </a:endParaRPr>
          </a:p>
          <a:p>
            <a:pPr algn="l" rtl="0" fontAlgn="base">
              <a:buFont typeface="Arial" panose="020B0604020202020204" pitchFamily="34" charset="0"/>
              <a:buChar char="•"/>
            </a:pPr>
            <a:r>
              <a:rPr lang="es-ES_tradnl" sz="1800" noProof="0" dirty="0">
                <a:solidFill>
                  <a:srgbClr val="000000"/>
                </a:solidFill>
                <a:latin typeface="Calibri" panose="020F0502020204030204" pitchFamily="34" charset="0"/>
              </a:rPr>
              <a:t>Puede haber momentos en los que sienta que su bebé quiere amamantar con más frecuencia durante períodos cortos de tiempo durante el día, a veces cada hora. ​</a:t>
            </a:r>
            <a:endParaRPr lang="es-ES_tradnl" sz="1800" noProof="0" dirty="0">
              <a:solidFill>
                <a:srgbClr val="444444"/>
              </a:solidFill>
              <a:latin typeface="Arial" panose="020B0604020202020204" pitchFamily="34" charset="0"/>
            </a:endParaRPr>
          </a:p>
          <a:p>
            <a:pPr algn="l" rtl="0" fontAlgn="base">
              <a:buFont typeface="Arial" panose="020B0604020202020204" pitchFamily="34" charset="0"/>
              <a:buChar char="•"/>
            </a:pPr>
            <a:r>
              <a:rPr lang="es-ES_tradnl" sz="1800" noProof="0" dirty="0">
                <a:solidFill>
                  <a:srgbClr val="FF0000"/>
                </a:solidFill>
                <a:latin typeface="Calibri" panose="020F0502020204030204" pitchFamily="34" charset="0"/>
              </a:rPr>
              <a:t>Esto se llama "alimentación frecuente" y tiende a durar solo unos pocos días.</a:t>
            </a:r>
          </a:p>
          <a:p>
            <a:pPr algn="l" rtl="0" fontAlgn="base">
              <a:buFont typeface="Arial" panose="020B0604020202020204" pitchFamily="34" charset="0"/>
              <a:buChar char="•"/>
            </a:pPr>
            <a:r>
              <a:rPr lang="es-ES_tradnl" sz="1800" noProof="0" dirty="0">
                <a:solidFill>
                  <a:srgbClr val="000000"/>
                </a:solidFill>
                <a:latin typeface="Calibri" panose="020F0502020204030204" pitchFamily="34" charset="0"/>
              </a:rPr>
              <a:t>Puede estar seguro de que la alimentación frecuente está bien si su bebé está aumentando de peso y creciendo bien, pasa algo de tiempo entre las comidas estando tranquilo y contento.​</a:t>
            </a:r>
            <a:endParaRPr lang="es-ES_tradnl" sz="1800" noProof="0" dirty="0">
              <a:solidFill>
                <a:srgbClr val="444444"/>
              </a:solidFill>
              <a:latin typeface="Arial" panose="020B0604020202020204" pitchFamily="34" charset="0"/>
            </a:endParaRPr>
          </a:p>
          <a:p>
            <a:pPr algn="l" rtl="0" fontAlgn="base"/>
            <a:r>
              <a:rPr lang="es-ES_tradnl" sz="2900" noProof="0" dirty="0">
                <a:solidFill>
                  <a:srgbClr val="000000"/>
                </a:solidFill>
                <a:latin typeface="Calibri" panose="020F0502020204030204" pitchFamily="34" charset="0"/>
              </a:rPr>
              <a:t>​</a:t>
            </a:r>
            <a:endParaRPr lang="es-ES_tradnl" sz="2900" noProof="0" dirty="0">
              <a:solidFill>
                <a:srgbClr val="444444"/>
              </a:solidFill>
              <a:latin typeface="Calibri" panose="020F0502020204030204" pitchFamily="34" charset="0"/>
            </a:endParaRPr>
          </a:p>
          <a:p>
            <a:pPr algn="l" rtl="0" fontAlgn="base"/>
            <a:r>
              <a:rPr lang="es-ES_tradnl" sz="2900" noProof="0" dirty="0">
                <a:solidFill>
                  <a:srgbClr val="000000"/>
                </a:solidFill>
                <a:latin typeface="Calibri" panose="020F0502020204030204" pitchFamily="34" charset="0"/>
              </a:rPr>
              <a:t>Fuente de información: Texas WIC (</a:t>
            </a:r>
            <a:r>
              <a:rPr lang="es-ES_tradnl" sz="2900" noProof="0" dirty="0" err="1">
                <a:solidFill>
                  <a:srgbClr val="000000"/>
                </a:solidFill>
                <a:latin typeface="Calibri" panose="020F0502020204030204" pitchFamily="34" charset="0"/>
              </a:rPr>
              <a:t>breastmilkcounts.com</a:t>
            </a:r>
            <a:r>
              <a:rPr lang="es-ES_tradnl" sz="2900" noProof="0" dirty="0">
                <a:solidFill>
                  <a:srgbClr val="000000"/>
                </a:solidFill>
                <a:latin typeface="Calibri" panose="020F0502020204030204" pitchFamily="34" charset="0"/>
              </a:rPr>
              <a:t>) and Dr. Jane </a:t>
            </a:r>
            <a:r>
              <a:rPr lang="es-ES_tradnl" sz="2900" noProof="0" dirty="0" err="1">
                <a:solidFill>
                  <a:srgbClr val="000000"/>
                </a:solidFill>
                <a:latin typeface="Calibri" panose="020F0502020204030204" pitchFamily="34" charset="0"/>
              </a:rPr>
              <a:t>Heinig</a:t>
            </a:r>
            <a:r>
              <a:rPr lang="es-ES_tradnl" sz="2900" noProof="0" dirty="0">
                <a:solidFill>
                  <a:srgbClr val="000000"/>
                </a:solidFill>
                <a:latin typeface="Calibri" panose="020F0502020204030204" pitchFamily="34" charset="0"/>
              </a:rPr>
              <a:t>, UC Davis California​</a:t>
            </a:r>
            <a:endParaRPr lang="es-ES_tradnl" sz="2900" noProof="0" dirty="0">
              <a:solidFill>
                <a:srgbClr val="444444"/>
              </a:solidFill>
              <a:latin typeface="Calibri" panose="020F0502020204030204" pitchFamily="34" charset="0"/>
            </a:endParaRPr>
          </a:p>
          <a:p>
            <a:pPr algn="l" rtl="0" fontAlgn="base"/>
            <a:r>
              <a:rPr lang="es-ES_tradnl" sz="2900" noProof="0" dirty="0">
                <a:solidFill>
                  <a:srgbClr val="000000"/>
                </a:solidFill>
                <a:latin typeface="Calibri" panose="020F0502020204030204" pitchFamily="34" charset="0"/>
              </a:rPr>
              <a:t>​</a:t>
            </a:r>
            <a:endParaRPr lang="es-ES_tradnl" sz="2900" noProof="0" dirty="0">
              <a:solidFill>
                <a:srgbClr val="444444"/>
              </a:solidFill>
              <a:latin typeface="Calibri" panose="020F0502020204030204" pitchFamily="34" charset="0"/>
            </a:endParaRPr>
          </a:p>
          <a:p>
            <a:pPr algn="l" rtl="0" fontAlgn="base"/>
            <a:r>
              <a:rPr lang="es-ES_tradnl" sz="2900" noProof="0" dirty="0">
                <a:solidFill>
                  <a:srgbClr val="000000"/>
                </a:solidFill>
                <a:latin typeface="Calibri" panose="020F0502020204030204" pitchFamily="34" charset="0"/>
              </a:rPr>
              <a:t>Crédito de la imagen: Texas DSHS</a:t>
            </a:r>
            <a:endParaRPr lang="es-ES_tradnl" sz="2900" noProof="0" dirty="0">
              <a:solidFill>
                <a:srgbClr val="444444"/>
              </a:solidFill>
              <a:latin typeface="Calibri" panose="020F0502020204030204" pitchFamily="34" charset="0"/>
            </a:endParaRPr>
          </a:p>
          <a:p>
            <a:endParaRPr lang="es-ES_tradnl" noProof="0"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26</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B0228719-F9A5-27E2-1DAE-C7B035F6A27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546832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b="1" i="1" u="none" strike="noStrike" noProof="0" dirty="0">
                <a:solidFill>
                  <a:srgbClr val="000000"/>
                </a:solidFill>
                <a:effectLst/>
                <a:latin typeface="Calibri" panose="020F0502020204030204" pitchFamily="34" charset="0"/>
              </a:rPr>
              <a:t>Comportamiento del bebé- Sueño- Es normal que los bebés se despierten con frecuencia por la noche. Despertarse es protector y señala una necesidad, por lo que hay muchas razones por las que los bebés pequeños no duermen (y no deben) toda la noche.</a:t>
            </a:r>
          </a:p>
          <a:p>
            <a:pPr marL="171450" indent="-171450" algn="l" rtl="0" fontAlgn="base">
              <a:buFont typeface="Arial" panose="020B0604020202020204" pitchFamily="34" charset="0"/>
              <a:buChar char="•"/>
            </a:pPr>
            <a:endParaRPr lang="es-ES_tradnl" b="1" i="1" u="none" strike="noStrike" noProof="0" dirty="0">
              <a:solidFill>
                <a:srgbClr val="000000"/>
              </a:solidFill>
              <a:effectLst/>
              <a:latin typeface="Calibri" panose="020F0502020204030204" pitchFamily="34" charset="0"/>
            </a:endParaRPr>
          </a:p>
          <a:p>
            <a:pPr marL="171450" indent="-171450" algn="l" rtl="0" fontAlgn="base">
              <a:buFont typeface="Arial" panose="020B0604020202020204" pitchFamily="34" charset="0"/>
              <a:buChar char="•"/>
            </a:pPr>
            <a:r>
              <a:rPr lang="es-ES_tradnl" b="0" i="1" u="none" strike="noStrike" noProof="0" dirty="0">
                <a:solidFill>
                  <a:srgbClr val="000000"/>
                </a:solidFill>
                <a:effectLst/>
                <a:latin typeface="Calibri" panose="020F0502020204030204" pitchFamily="34" charset="0"/>
              </a:rPr>
              <a:t>Los bebés recién nacidos pasan más tiempo en un sueño ligero y activo, lo que les ayuda a despertarse más fácilmente.</a:t>
            </a:r>
          </a:p>
          <a:p>
            <a:pPr marL="285750" indent="-285750" algn="l" rtl="0" fontAlgn="base">
              <a:buFont typeface="Arial" panose="020B0604020202020204" pitchFamily="34" charset="0"/>
              <a:buChar char="•"/>
            </a:pPr>
            <a:r>
              <a:rPr lang="es-ES_tradnl" sz="1800" i="1" noProof="0" dirty="0">
                <a:solidFill>
                  <a:srgbClr val="000000"/>
                </a:solidFill>
                <a:latin typeface="Calibri" panose="020F0502020204030204" pitchFamily="34" charset="0"/>
              </a:rPr>
              <a:t>En el sueño ligero, los recién nacidos sueñan y este es también un momento para el crecimiento del cerebro. Al igual que los adultos, es más probable que se despierten cuando están soñando.
 Si los bebés duermen demasiado profundamente, es posible que no puedan despertarse si tienen demasiado calor o frío o si necesitan más aire.</a:t>
            </a:r>
            <a:r>
              <a:rPr lang="es-ES_tradnl" b="0" i="0" noProof="0" dirty="0">
                <a:solidFill>
                  <a:srgbClr val="000000"/>
                </a:solidFill>
                <a:effectLst/>
                <a:latin typeface="Calibri" panose="020F0502020204030204" pitchFamily="34" charset="0"/>
              </a:rPr>
              <a:t>​</a:t>
            </a:r>
          </a:p>
          <a:p>
            <a:pPr algn="l" rtl="0" fontAlgn="base">
              <a:buFont typeface="Arial" panose="020B0604020202020204" pitchFamily="34" charset="0"/>
              <a:buChar char="•"/>
            </a:pPr>
            <a:endParaRPr lang="es-ES_tradnl" b="0" i="0" noProof="0" dirty="0">
              <a:solidFill>
                <a:srgbClr val="444444"/>
              </a:solidFill>
              <a:effectLst/>
              <a:latin typeface="Calibri" panose="020F0502020204030204" pitchFamily="34" charset="0"/>
            </a:endParaRPr>
          </a:p>
          <a:p>
            <a:pPr algn="l" rtl="0" fontAlgn="base"/>
            <a:r>
              <a:rPr lang="es-ES_tradnl" b="0" i="1" u="none" strike="noStrike" noProof="0" dirty="0">
                <a:solidFill>
                  <a:srgbClr val="000000"/>
                </a:solidFill>
                <a:effectLst/>
                <a:latin typeface="Calibri" panose="020F0502020204030204" pitchFamily="34" charset="0"/>
              </a:rPr>
              <a:t>Es comprensible que los nuevos padres estén buscando respuestas para dormir más.  Este es un momento de adaptación para toda la familia. Debido a que despertarse con frecuencia por la noche es normal para los recién nacidos, el entrenamiento del sueño en realidad va en contra de su desarrollo normal. Compartir esta información con los padres desde el principio les ayudará a entender que esto es normal y a planificar cómo descansar.</a:t>
            </a:r>
            <a:r>
              <a:rPr lang="es-ES_tradnl" b="0" i="0" noProof="0" dirty="0">
                <a:solidFill>
                  <a:srgbClr val="000000"/>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0" noProof="0" dirty="0">
                <a:solidFill>
                  <a:srgbClr val="000000"/>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0" noProof="0" dirty="0">
                <a:solidFill>
                  <a:srgbClr val="000000"/>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1" u="none" strike="noStrike" noProof="0" dirty="0">
                <a:solidFill>
                  <a:srgbClr val="000000"/>
                </a:solidFill>
                <a:effectLst/>
                <a:latin typeface="Calibri" panose="020F0502020204030204" pitchFamily="34" charset="0"/>
              </a:rPr>
              <a:t>Opcional:
¿Cuáles son algunas de las cosas que podría sugerir a los padres y cuidadores para ayudarlos a descansar?
​
(Fuente de información: WIC de Texas (</a:t>
            </a:r>
            <a:r>
              <a:rPr lang="es-ES_tradnl" b="0" i="1" u="none" strike="noStrike" noProof="0" dirty="0" err="1">
                <a:solidFill>
                  <a:srgbClr val="000000"/>
                </a:solidFill>
                <a:effectLst/>
                <a:latin typeface="Calibri" panose="020F0502020204030204" pitchFamily="34" charset="0"/>
              </a:rPr>
              <a:t>breastmilkcounts.com</a:t>
            </a:r>
            <a:r>
              <a:rPr lang="es-ES_tradnl" b="0" i="1" u="none" strike="noStrike" noProof="0" dirty="0">
                <a:solidFill>
                  <a:srgbClr val="000000"/>
                </a:solidFill>
                <a:effectLst/>
                <a:latin typeface="Calibri" panose="020F0502020204030204" pitchFamily="34" charset="0"/>
              </a:rPr>
              <a:t>) y Dra. Jane </a:t>
            </a:r>
            <a:r>
              <a:rPr lang="es-ES_tradnl" b="0" i="1" u="none" strike="noStrike" noProof="0" dirty="0" err="1">
                <a:solidFill>
                  <a:srgbClr val="000000"/>
                </a:solidFill>
                <a:effectLst/>
                <a:latin typeface="Calibri" panose="020F0502020204030204" pitchFamily="34" charset="0"/>
              </a:rPr>
              <a:t>Heinig</a:t>
            </a:r>
            <a:r>
              <a:rPr lang="es-ES_tradnl" b="0" i="1" u="none" strike="noStrike" noProof="0" dirty="0">
                <a:solidFill>
                  <a:srgbClr val="000000"/>
                </a:solidFill>
                <a:effectLst/>
                <a:latin typeface="Calibri" panose="020F0502020204030204" pitchFamily="34" charset="0"/>
              </a:rPr>
              <a:t>, UC Davis California)
​
Crédito de la imagen: DSHS de Texas</a:t>
            </a:r>
            <a:endParaRPr lang="es-ES_tradnl" b="0" i="0" noProof="0" dirty="0">
              <a:latin typeface="+mn-lt"/>
              <a:cs typeface="Calibri"/>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27</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91389B1-2F4A-6DB7-24B1-D2B0A425975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040945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b="0" i="1" u="none" strike="noStrike" noProof="0" dirty="0">
                <a:solidFill>
                  <a:srgbClr val="000000"/>
                </a:solidFill>
                <a:effectLst/>
                <a:latin typeface="Calibri" panose="020F0502020204030204" pitchFamily="34" charset="0"/>
              </a:rPr>
              <a:t>Las recomendaciones de esta sección provienen de la Declaración de la Academia Estadounidense de Pediatría - Muertes infantiles relacionadas con el sueño: recomendaciones actualizadas de 2022 para reducir las muertes infantiles en el entorno del sueño.</a:t>
            </a:r>
          </a:p>
          <a:p>
            <a:pPr algn="l" rtl="0" fontAlgn="base"/>
            <a:endParaRPr lang="es-ES_tradnl" b="0" i="1" u="none" strike="noStrike" noProof="0" dirty="0">
              <a:solidFill>
                <a:srgbClr val="303235"/>
              </a:solidFill>
              <a:effectLst/>
              <a:latin typeface="Calibri" panose="020F0502020204030204" pitchFamily="34" charset="0"/>
            </a:endParaRPr>
          </a:p>
          <a:p>
            <a:pPr algn="l" rtl="0" fontAlgn="base"/>
            <a:r>
              <a:rPr lang="es-ES_tradnl" b="0" i="1" u="none" strike="noStrike" noProof="0" dirty="0">
                <a:solidFill>
                  <a:srgbClr val="303235"/>
                </a:solidFill>
                <a:effectLst/>
                <a:latin typeface="Calibri" panose="020F0502020204030204" pitchFamily="34" charset="0"/>
              </a:rPr>
              <a:t>Cuando capacite a los educadores de su comunidad, es importante revisar las recomendaciones, incluso si cree que está capacitando a una sala llena de expertos. Las recomendaciones se proporcionan en orden de evidencia para respaldar la reducción del riesgo y están alineadas con el Infográfico de Sueño seguro para bebés del DSHS</a:t>
            </a:r>
            <a:r>
              <a:rPr lang="es-ES_tradnl" b="0" i="1" noProof="0" dirty="0">
                <a:solidFill>
                  <a:srgbClr val="303235"/>
                </a:solidFill>
                <a:effectLst/>
                <a:latin typeface="Calibri" panose="020F0502020204030204" pitchFamily="34" charset="0"/>
              </a:rPr>
              <a:t>.</a:t>
            </a:r>
          </a:p>
          <a:p>
            <a:pPr algn="l" rtl="0" fontAlgn="base"/>
            <a:endParaRPr lang="es-ES_tradnl" b="0" i="0" noProof="0" dirty="0">
              <a:solidFill>
                <a:srgbClr val="303235"/>
              </a:solidFill>
              <a:effectLst/>
              <a:latin typeface="Calibri" panose="020F0502020204030204" pitchFamily="34" charset="0"/>
            </a:endParaRPr>
          </a:p>
          <a:p>
            <a:pPr algn="l" rtl="0" fontAlgn="base"/>
            <a:r>
              <a:rPr lang="es-ES_tradnl" b="0" i="1" noProof="0" dirty="0">
                <a:solidFill>
                  <a:srgbClr val="303235"/>
                </a:solidFill>
                <a:effectLst/>
                <a:latin typeface="Calibri" panose="020F0502020204030204" pitchFamily="34" charset="0"/>
              </a:rPr>
              <a:t>Las diapositivas incluyen la recomendación, una declaración de </a:t>
            </a:r>
            <a:r>
              <a:rPr lang="es-ES_tradnl" b="1" i="1" noProof="0" dirty="0">
                <a:solidFill>
                  <a:srgbClr val="303235"/>
                </a:solidFill>
                <a:effectLst/>
                <a:latin typeface="Calibri" panose="020F0502020204030204" pitchFamily="34" charset="0"/>
              </a:rPr>
              <a:t>"por qué" </a:t>
            </a:r>
            <a:r>
              <a:rPr lang="es-ES_tradnl" b="0" i="1" noProof="0" dirty="0">
                <a:solidFill>
                  <a:srgbClr val="303235"/>
                </a:solidFill>
                <a:effectLst/>
                <a:latin typeface="Calibri" panose="020F0502020204030204" pitchFamily="34" charset="0"/>
              </a:rPr>
              <a:t>en negritas detrás de la recomendación y, en la sección de notas, contexto y recursos adicionales en caso de que los necesite.</a:t>
            </a:r>
            <a:endParaRPr lang="es-ES_tradnl" b="0" i="1" noProof="0" dirty="0">
              <a:solidFill>
                <a:srgbClr val="444444"/>
              </a:solidFill>
              <a:effectLst/>
              <a:latin typeface="Calibri" panose="020F0502020204030204" pitchFamily="34" charset="0"/>
            </a:endParaRPr>
          </a:p>
          <a:p>
            <a:pPr algn="l" rtl="0" fontAlgn="base"/>
            <a:r>
              <a:rPr lang="es-ES_tradnl" b="0" i="0" noProof="0" dirty="0">
                <a:solidFill>
                  <a:srgbClr val="303235"/>
                </a:solidFill>
                <a:effectLst/>
                <a:latin typeface="Calibri" panose="020F0502020204030204" pitchFamily="34" charset="0"/>
              </a:rPr>
              <a:t>​</a:t>
            </a:r>
            <a:endParaRPr lang="es-ES_tradnl" b="0" i="0" noProof="0" dirty="0">
              <a:solidFill>
                <a:srgbClr val="1A1A1A"/>
              </a:solidFill>
              <a:effectLst/>
              <a:latin typeface="+mn-lt"/>
            </a:endParaRPr>
          </a:p>
          <a:p>
            <a:pPr defTabSz="941939">
              <a:defRPr/>
            </a:pPr>
            <a:r>
              <a:rPr lang="es-ES_tradnl" b="0" i="0" noProof="0" dirty="0">
                <a:solidFill>
                  <a:srgbClr val="1A1A1A"/>
                </a:solidFill>
                <a:effectLst/>
                <a:latin typeface="+mn-lt"/>
              </a:rPr>
              <a:t>Referencia:</a:t>
            </a:r>
          </a:p>
          <a:p>
            <a:pPr defTabSz="941939">
              <a:defRPr/>
            </a:pPr>
            <a:r>
              <a:rPr lang="es-ES_tradnl" b="0" i="0" noProof="0" dirty="0">
                <a:solidFill>
                  <a:srgbClr val="1A1A1A"/>
                </a:solidFill>
                <a:effectLst/>
                <a:latin typeface="+mn-lt"/>
              </a:rPr>
              <a:t>AAP </a:t>
            </a:r>
            <a:r>
              <a:rPr lang="es-ES_tradnl" b="0" i="0" noProof="0" dirty="0" err="1">
                <a:solidFill>
                  <a:srgbClr val="1A1A1A"/>
                </a:solidFill>
                <a:effectLst/>
                <a:latin typeface="+mn-lt"/>
              </a:rPr>
              <a:t>Technical</a:t>
            </a:r>
            <a:r>
              <a:rPr lang="es-ES_tradnl" b="0" i="0" noProof="0" dirty="0">
                <a:solidFill>
                  <a:srgbClr val="1A1A1A"/>
                </a:solidFill>
                <a:effectLst/>
                <a:latin typeface="+mn-lt"/>
              </a:rPr>
              <a:t> </a:t>
            </a:r>
            <a:r>
              <a:rPr lang="es-ES_tradnl" b="0" i="0" noProof="0" dirty="0" err="1">
                <a:solidFill>
                  <a:srgbClr val="1A1A1A"/>
                </a:solidFill>
                <a:effectLst/>
                <a:latin typeface="+mn-lt"/>
              </a:rPr>
              <a:t>Report</a:t>
            </a:r>
            <a:r>
              <a:rPr lang="es-ES_tradnl" b="0" i="0" noProof="0" dirty="0">
                <a:solidFill>
                  <a:srgbClr val="1A1A1A"/>
                </a:solidFill>
                <a:effectLst/>
                <a:latin typeface="+mn-lt"/>
              </a:rPr>
              <a:t> </a:t>
            </a:r>
          </a:p>
          <a:p>
            <a:pPr defTabSz="941939">
              <a:defRPr/>
            </a:pPr>
            <a:endParaRPr lang="es-ES_tradnl" b="0" i="0" noProof="0" dirty="0">
              <a:solidFill>
                <a:srgbClr val="1A1A1A"/>
              </a:solidFill>
              <a:effectLst/>
              <a:latin typeface="+mn-lt"/>
            </a:endParaRPr>
          </a:p>
          <a:p>
            <a:pPr defTabSz="941939">
              <a:defRPr/>
            </a:pPr>
            <a:r>
              <a:rPr lang="es-ES_tradnl" b="0" i="0" noProof="0" dirty="0">
                <a:solidFill>
                  <a:srgbClr val="1A1A1A"/>
                </a:solidFill>
                <a:effectLst/>
                <a:latin typeface="+mn-lt"/>
              </a:rPr>
              <a:t>Link: https://</a:t>
            </a:r>
            <a:r>
              <a:rPr lang="es-ES_tradnl" b="0" i="0" noProof="0" dirty="0" err="1">
                <a:solidFill>
                  <a:srgbClr val="1A1A1A"/>
                </a:solidFill>
                <a:effectLst/>
                <a:latin typeface="+mn-lt"/>
              </a:rPr>
              <a:t>publications.aap.org</a:t>
            </a:r>
            <a:r>
              <a:rPr lang="es-ES_tradnl" b="0" i="0" noProof="0" dirty="0">
                <a:solidFill>
                  <a:srgbClr val="1A1A1A"/>
                </a:solidFill>
                <a:effectLst/>
                <a:latin typeface="+mn-lt"/>
              </a:rPr>
              <a:t>/</a:t>
            </a:r>
            <a:r>
              <a:rPr lang="es-ES_tradnl" b="0" i="0" noProof="0" dirty="0" err="1">
                <a:solidFill>
                  <a:srgbClr val="1A1A1A"/>
                </a:solidFill>
                <a:effectLst/>
                <a:latin typeface="+mn-lt"/>
              </a:rPr>
              <a:t>pediatrics</a:t>
            </a:r>
            <a:r>
              <a:rPr lang="es-ES_tradnl" b="0" i="0" noProof="0" dirty="0">
                <a:solidFill>
                  <a:srgbClr val="1A1A1A"/>
                </a:solidFill>
                <a:effectLst/>
                <a:latin typeface="+mn-lt"/>
              </a:rPr>
              <a:t>/</a:t>
            </a:r>
            <a:r>
              <a:rPr lang="es-ES_tradnl" b="0" i="0" noProof="0" dirty="0" err="1">
                <a:solidFill>
                  <a:srgbClr val="1A1A1A"/>
                </a:solidFill>
                <a:effectLst/>
                <a:latin typeface="+mn-lt"/>
              </a:rPr>
              <a:t>article</a:t>
            </a:r>
            <a:r>
              <a:rPr lang="es-ES_tradnl" b="0" i="0" noProof="0" dirty="0">
                <a:solidFill>
                  <a:srgbClr val="1A1A1A"/>
                </a:solidFill>
                <a:effectLst/>
                <a:latin typeface="+mn-lt"/>
              </a:rPr>
              <a:t>/150/1/e2022057991/188305/Evidence-Base-for-2022-Updated-Recommendations-for?autologincheck=</a:t>
            </a:r>
            <a:r>
              <a:rPr lang="es-ES_tradnl" b="0" i="0" noProof="0" dirty="0" err="1">
                <a:solidFill>
                  <a:srgbClr val="1A1A1A"/>
                </a:solidFill>
                <a:effectLst/>
                <a:latin typeface="+mn-lt"/>
              </a:rPr>
              <a:t>redirected</a:t>
            </a:r>
            <a:r>
              <a:rPr lang="es-ES_tradnl" b="0" i="0" noProof="0" dirty="0">
                <a:solidFill>
                  <a:srgbClr val="1A1A1A"/>
                </a:solidFill>
                <a:effectLst/>
                <a:latin typeface="+mn-lt"/>
              </a:rPr>
              <a:t> </a:t>
            </a:r>
          </a:p>
          <a:p>
            <a:pPr defTabSz="941939">
              <a:defRPr/>
            </a:pPr>
            <a:endParaRPr lang="es-ES_tradnl" b="0" i="0" noProof="0" dirty="0">
              <a:solidFill>
                <a:srgbClr val="303235"/>
              </a:solidFill>
              <a:effectLst/>
              <a:latin typeface="+mn-lt"/>
            </a:endParaRPr>
          </a:p>
          <a:p>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28</a:t>
            </a:fld>
            <a:endParaRPr lang="en-US"/>
          </a:p>
        </p:txBody>
      </p:sp>
      <p:sp>
        <p:nvSpPr>
          <p:cNvPr id="5" name="Date Placeholder 4">
            <a:extLst>
              <a:ext uri="{FF2B5EF4-FFF2-40B4-BE49-F238E27FC236}">
                <a16:creationId xmlns:a16="http://schemas.microsoft.com/office/drawing/2014/main" id="{CEF3CDA6-3B30-F1B6-072A-BAA590754D4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448923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1" u="none" strike="noStrike" noProof="0" dirty="0">
                <a:solidFill>
                  <a:srgbClr val="000000"/>
                </a:solidFill>
                <a:effectLst/>
                <a:latin typeface="Calibri" panose="020F0502020204030204" pitchFamily="34" charset="0"/>
              </a:rPr>
              <a:t>Los padres y cuidadores a menudo están preocupados por la posición en la que colocar a un bebé para dormir una vez que sus bebés pueden darse la vuelta. </a:t>
            </a:r>
            <a:endParaRPr lang="es-ES_tradnl" i="0" noProof="0" dirty="0">
              <a:latin typeface="+mn-lt"/>
            </a:endParaRPr>
          </a:p>
          <a:p>
            <a:r>
              <a:rPr lang="es-ES_tradnl" i="0" noProof="0" dirty="0">
                <a:latin typeface="+mn-lt"/>
              </a:rPr>
              <a:t>Una vez que los bebés pueden darse la vuelta (alrededor de los 4-6 meses de edad), corren menos riesgo. Continúe colocando al bebé para dormir boca arriba cuando lo ponga a dormir. Si se dan la vuelta por sí solos, se les puede permitir dormir de esa manera. Sin embargo, una vez que los bebés pueden darse la vuelta, la recomendación de mantener todos los objetos fuera de su cuna es aún más importante para que no se den la vuelta sobre otros objetos en su cuna. </a:t>
            </a:r>
          </a:p>
          <a:p>
            <a:endParaRPr lang="es-ES_tradnl" i="0" noProof="0" dirty="0">
              <a:latin typeface="+mn-lt"/>
            </a:endParaRPr>
          </a:p>
          <a:p>
            <a:pPr algn="l" rtl="0" fontAlgn="base"/>
            <a:r>
              <a:rPr lang="es-ES_tradnl" b="1" i="1" u="none" strike="noStrike" noProof="0" dirty="0">
                <a:solidFill>
                  <a:srgbClr val="000000"/>
                </a:solidFill>
                <a:effectLst/>
                <a:latin typeface="Calibri" panose="020F0502020204030204" pitchFamily="34" charset="0"/>
              </a:rPr>
              <a:t>POR QUÉ: dormir boca abajo o de lado aumenta el riesgo de muerte por SIDS</a:t>
            </a:r>
            <a:endParaRPr lang="es-ES_tradnl" b="0" i="0" noProof="0" dirty="0">
              <a:solidFill>
                <a:srgbClr val="000000"/>
              </a:solidFill>
              <a:effectLst/>
              <a:latin typeface="Calibri" panose="020F0502020204030204" pitchFamily="34" charset="0"/>
            </a:endParaRPr>
          </a:p>
          <a:p>
            <a:pPr algn="l" rtl="0" fontAlgn="base"/>
            <a:endParaRPr lang="es-ES_tradnl" b="0" i="0" noProof="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s-ES_tradnl" sz="1200" i="1" noProof="0" dirty="0">
                <a:solidFill>
                  <a:srgbClr val="000000"/>
                </a:solidFill>
                <a:latin typeface="Calibri" panose="020F0502020204030204" pitchFamily="34" charset="0"/>
              </a:rPr>
              <a:t>Dormir boca arriba es lo más seguro para los bebés y debe usarse para cada sueño, incluidas las siestas.</a:t>
            </a:r>
            <a:r>
              <a:rPr lang="es-ES_tradnl" sz="1200" noProof="0" dirty="0">
                <a:solidFill>
                  <a:srgbClr val="000000"/>
                </a:solidFill>
                <a:latin typeface="Calibri" panose="020F0502020204030204" pitchFamily="34" charset="0"/>
              </a:rPr>
              <a:t>​</a:t>
            </a:r>
            <a:endParaRPr lang="es-ES_tradnl" sz="1200" noProof="0" dirty="0">
              <a:solidFill>
                <a:srgbClr val="444444"/>
              </a:solidFill>
              <a:latin typeface="Arial" panose="020B0604020202020204" pitchFamily="34" charset="0"/>
            </a:endParaRPr>
          </a:p>
          <a:p>
            <a:pPr algn="l" rtl="0" fontAlgn="base">
              <a:buFont typeface="Arial" panose="020B0604020202020204" pitchFamily="34" charset="0"/>
              <a:buChar char="•"/>
            </a:pPr>
            <a:r>
              <a:rPr lang="es-ES_tradnl" sz="1200" i="1" noProof="0" dirty="0">
                <a:solidFill>
                  <a:srgbClr val="000000"/>
                </a:solidFill>
                <a:latin typeface="Calibri" panose="020F0502020204030204" pitchFamily="34" charset="0"/>
              </a:rPr>
              <a:t>Los bebés que duermen boca abajo tienen un riesgo mucho mayor de muerte inesperada, especialmente si suelen dormir boca arriba.</a:t>
            </a:r>
            <a:r>
              <a:rPr lang="es-ES_tradnl" sz="1200" noProof="0" dirty="0">
                <a:solidFill>
                  <a:srgbClr val="000000"/>
                </a:solidFill>
                <a:latin typeface="Calibri" panose="020F0502020204030204" pitchFamily="34" charset="0"/>
              </a:rPr>
              <a:t>​</a:t>
            </a:r>
            <a:endParaRPr lang="es-ES_tradnl" sz="1200" noProof="0" dirty="0">
              <a:solidFill>
                <a:srgbClr val="444444"/>
              </a:solidFill>
              <a:latin typeface="Arial" panose="020B0604020202020204" pitchFamily="34" charset="0"/>
            </a:endParaRPr>
          </a:p>
          <a:p>
            <a:pPr algn="l" rtl="0" fontAlgn="base">
              <a:buFont typeface="Arial" panose="020B0604020202020204" pitchFamily="34" charset="0"/>
              <a:buChar char="•"/>
            </a:pPr>
            <a:r>
              <a:rPr lang="es-ES_tradnl" sz="1200" i="1" noProof="0" dirty="0">
                <a:solidFill>
                  <a:srgbClr val="000000"/>
                </a:solidFill>
                <a:latin typeface="Calibri" panose="020F0502020204030204" pitchFamily="34" charset="0"/>
              </a:rPr>
              <a:t>Los padres deben compartir esta información con todas las personas que cuidan al bebé</a:t>
            </a:r>
          </a:p>
          <a:p>
            <a:pPr algn="l" rtl="0" fontAlgn="base">
              <a:buFont typeface="Arial" panose="020B0604020202020204" pitchFamily="34" charset="0"/>
              <a:buChar char="•"/>
            </a:pPr>
            <a:endParaRPr lang="es-ES_tradnl" i="0" noProof="0" dirty="0">
              <a:latin typeface="+mn-lt"/>
            </a:endParaRPr>
          </a:p>
          <a:p>
            <a:r>
              <a:rPr lang="es-ES_tradnl" b="1" i="0" noProof="0" dirty="0">
                <a:latin typeface="+mn-lt"/>
              </a:rPr>
              <a:t>¿Por qué la posición para dormir se relaciona con la muerte infantil?</a:t>
            </a:r>
          </a:p>
          <a:p>
            <a:pPr marL="171450" indent="-171450">
              <a:buFont typeface="Arial" panose="020B0604020202020204" pitchFamily="34" charset="0"/>
              <a:buChar char="•"/>
            </a:pPr>
            <a:r>
              <a:rPr lang="es-ES_tradnl" b="0" i="0" noProof="0" dirty="0">
                <a:solidFill>
                  <a:srgbClr val="333333"/>
                </a:solidFill>
                <a:effectLst/>
                <a:latin typeface="+mn-lt"/>
                <a:ea typeface="Source Sans Pro"/>
              </a:rPr>
              <a:t>Dormir boca abajo aumenta el riesgo de que el bebé vuelva a respirar el mismo aire que está bajo la cara del bebé.</a:t>
            </a:r>
          </a:p>
          <a:p>
            <a:pPr algn="l">
              <a:buFont typeface="Arial" panose="020B0604020202020204" pitchFamily="34" charset="0"/>
              <a:buChar char="•"/>
            </a:pPr>
            <a:r>
              <a:rPr lang="es-ES_tradnl" b="0" i="0" noProof="0" dirty="0">
                <a:solidFill>
                  <a:srgbClr val="333333"/>
                </a:solidFill>
                <a:effectLst/>
                <a:latin typeface="+mn-lt"/>
                <a:ea typeface="Source Sans Pro"/>
              </a:rPr>
              <a:t>Dormir boca abajo aumenta el riesgo de que el bebé se sobrecaliente.</a:t>
            </a:r>
          </a:p>
          <a:p>
            <a:pPr algn="l">
              <a:buFont typeface="Arial" panose="020B0604020202020204" pitchFamily="34" charset="0"/>
              <a:buChar char="•"/>
            </a:pPr>
            <a:r>
              <a:rPr lang="es-ES_tradnl" b="0" i="0" noProof="0" dirty="0">
                <a:solidFill>
                  <a:srgbClr val="333333"/>
                </a:solidFill>
                <a:effectLst/>
                <a:latin typeface="+mn-lt"/>
                <a:ea typeface="Source Sans Pro"/>
              </a:rPr>
              <a:t>En los bebés pequeños, de 2 a 3 meses, dormir boca abajo cambia la forma en que el sistema nervioso controla el sistema cardiovascular.</a:t>
            </a:r>
          </a:p>
          <a:p>
            <a:pPr algn="l">
              <a:buFont typeface="Arial" panose="020B0604020202020204" pitchFamily="34" charset="0"/>
              <a:buChar char="•"/>
            </a:pPr>
            <a:endParaRPr lang="es-ES_tradnl" b="0" i="0" noProof="0" dirty="0">
              <a:solidFill>
                <a:srgbClr val="333333"/>
              </a:solidFill>
              <a:effectLst/>
              <a:latin typeface="+mn-lt"/>
            </a:endParaRPr>
          </a:p>
          <a:p>
            <a:pPr algn="l">
              <a:buFont typeface="Arial" panose="020B0604020202020204" pitchFamily="34" charset="0"/>
              <a:buNone/>
            </a:pPr>
            <a:r>
              <a:rPr lang="es-ES_tradnl" b="0" i="0" noProof="0" dirty="0">
                <a:solidFill>
                  <a:srgbClr val="333333"/>
                </a:solidFill>
                <a:effectLst/>
                <a:latin typeface="+mn-lt"/>
                <a:ea typeface="Source Sans Pro"/>
              </a:rPr>
              <a:t>(Fuente de información: Recomendaciones de la AAP y NCEMCH y NAPPSS)</a:t>
            </a:r>
          </a:p>
          <a:p>
            <a:endParaRPr lang="es-ES_tradnl" i="0" noProof="0" dirty="0">
              <a:latin typeface="+mn-lt"/>
            </a:endParaRPr>
          </a:p>
          <a:p>
            <a:r>
              <a:rPr lang="es-ES_tradnl" i="0" noProof="0" dirty="0">
                <a:latin typeface="+mn-lt"/>
              </a:rPr>
              <a:t>Crédito de la imagen</a:t>
            </a:r>
            <a:r>
              <a:rPr lang="es-ES_tradnl" noProof="0" dirty="0"/>
              <a: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29</a:t>
            </a:fld>
            <a:endParaRPr lang="en-US"/>
          </a:p>
        </p:txBody>
      </p:sp>
    </p:spTree>
    <p:extLst>
      <p:ext uri="{BB962C8B-B14F-4D97-AF65-F5344CB8AC3E}">
        <p14:creationId xmlns:p14="http://schemas.microsoft.com/office/powerpoint/2010/main" val="2536483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s-ES_tradnl" sz="1300" b="1" i="1" noProof="0" dirty="0"/>
              <a:t>Los objetos blandos, la ropa de cama y otros artículos en el entorno del sueño pueden convertirse en una barrera para la respiración del bebé y provocar la muerte.</a:t>
            </a:r>
          </a:p>
          <a:p>
            <a:pPr marL="0" indent="0" defTabSz="941939">
              <a:buFont typeface="Arial" panose="020B0604020202020204" pitchFamily="34" charset="0"/>
              <a:buNone/>
              <a:defRPr/>
            </a:pPr>
            <a:r>
              <a:rPr lang="es-ES_tradnl" sz="1300" b="1" i="1" noProof="0" dirty="0"/>
              <a:t>
- </a:t>
            </a:r>
            <a:r>
              <a:rPr lang="es-ES_tradnl" i="1" noProof="0" dirty="0"/>
              <a:t>Use una superficie para dormir aprobada por seguridad* que sea firme, plana y nivelada (no inclinada) y que esté cubierta solo con una sábana ajustable.
- Saque de la cuna juguetes, animales de peluche, almohadillas protectoras, mantas y otros objetos.
- No utilice cuñas ni dispositivos de posicionamiento.
- No use protectores de cuna.
- El bebé debe tener su propia superficie para dormir; Los bebés no deben compartir un espacio para dormir o una cuna con un gemelo, otros hermanos o mascotas.
- No lo coloque cerca de cortinas o cordones de ventanas, no cuelgue móviles por encima de la cabeza.</a:t>
            </a:r>
            <a:r>
              <a:rPr lang="es-ES_tradnl" sz="1300" b="1" i="1" noProof="0" dirty="0"/>
              <a:t>
​
</a:t>
            </a:r>
            <a:r>
              <a:rPr lang="es-ES_tradnl" i="1" noProof="0" dirty="0"/>
              <a:t>Escuchará el término "aprobado por seguridad" durante esta capacitación. ¿Qué significa esto? ¿Cómo saben los padres y cuidadores si la superficie para dormir de su bebé es segura?
La Comisión de Seguridad de Productos del Consumidor de EE. UU., la agencia que rastrea los accidentes y las muertes con productos y ayuda a mantener a los bebés a salvo de productos que pueden ser dañinos o causar accidentes, han desarrollado estándares para las superficies para dormir aprobadas por seguridad, como cunas, moisés, áreas de juego portátiles y </a:t>
            </a:r>
            <a:r>
              <a:rPr lang="es-ES_tradnl" i="1" noProof="0" dirty="0" err="1"/>
              <a:t>sidecars</a:t>
            </a:r>
            <a:r>
              <a:rPr lang="es-ES_tradnl" i="1" noProof="0" dirty="0"/>
              <a:t> (fijación a una cama para adultos que proporciona un espacio seguro separado, pero cercano). Los padres pueden inscribirse para recibir alertas de retiro del mercado en el sitio web de la CPSC para asegurarse de que su cuna no haya sido retirada del mercado.
</a:t>
            </a:r>
            <a:r>
              <a:rPr lang="es-ES_tradnl" i="1" noProof="0" dirty="0" err="1"/>
              <a:t>www.cpsc.gov</a:t>
            </a:r>
            <a:r>
              <a:rPr lang="es-ES_tradnl" i="1" noProof="0" dirty="0"/>
              <a:t>/</a:t>
            </a:r>
            <a:r>
              <a:rPr lang="es-ES_tradnl" i="1" noProof="0" dirty="0" err="1"/>
              <a:t>SafeSleep</a:t>
            </a:r>
            <a:r>
              <a:rPr lang="es-ES_tradnl" i="1" noProof="0" dirty="0"/>
              <a:t>
​
​
Contexto adicional (si es necesario):
Los colchones con la parte superior acolchada, los colchones de espuma y otras superficies blandas son un problema porque la cara del bebé puede ser empujada hacia ellos y la respiración puede bloquearse. Estos elementos en el área de sueño del bebé pueden aumentar cinco veces el riesgo de muerte relacionada con el sueño.
​
​
(Fuente de información: recomendaciones de la AAP y NCEMCH y NAPPSS </a:t>
            </a:r>
            <a:r>
              <a:rPr lang="es-ES_tradnl" i="1" noProof="0" dirty="0" err="1"/>
              <a:t>Building</a:t>
            </a:r>
            <a:r>
              <a:rPr lang="es-ES_tradnl" i="1" noProof="0" dirty="0"/>
              <a:t> </a:t>
            </a:r>
            <a:r>
              <a:rPr lang="es-ES_tradnl" i="1" noProof="0" dirty="0" err="1"/>
              <a:t>on</a:t>
            </a:r>
            <a:r>
              <a:rPr lang="es-ES_tradnl" i="1" noProof="0" dirty="0"/>
              <a:t> </a:t>
            </a:r>
            <a:r>
              <a:rPr lang="es-ES_tradnl" i="1" noProof="0" dirty="0" err="1"/>
              <a:t>Campaigns</a:t>
            </a:r>
            <a:r>
              <a:rPr lang="es-ES_tradnl" i="1" noProof="0" dirty="0"/>
              <a:t> </a:t>
            </a:r>
            <a:r>
              <a:rPr lang="es-ES_tradnl" i="1" noProof="0" dirty="0" err="1"/>
              <a:t>with</a:t>
            </a:r>
            <a:r>
              <a:rPr lang="es-ES_tradnl" i="1" noProof="0" dirty="0"/>
              <a:t> </a:t>
            </a:r>
            <a:r>
              <a:rPr lang="es-ES_tradnl" i="1" noProof="0" dirty="0" err="1"/>
              <a:t>Conversations</a:t>
            </a:r>
            <a:r>
              <a:rPr lang="es-ES_tradnl" i="1" noProof="0" dirty="0"/>
              <a:t> Training)
Crédito de la imagen: DSHS de Texas</a:t>
            </a:r>
            <a:endParaRPr lang="es-ES_tradnl" b="0" i="1" noProof="0" dirty="0">
              <a:latin typeface="+mn-lt"/>
            </a:endParaRPr>
          </a:p>
          <a:p>
            <a:pPr defTabSz="941939">
              <a:defRPr/>
            </a:pPr>
            <a:endParaRPr lang="es-ES_tradnl" b="0" i="0" noProof="0" dirty="0">
              <a:latin typeface="+mn-lt"/>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30</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D4E9965-D1B9-E26C-F3DC-B22A2EF40A24}"/>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50092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Esta capacitación está diseñada para incluir el trabajo previo, la capacitación y el seguimiento dirigido por facilitadores que conocen bien el tema de Sueno Infantil Seguro dentro de su comunidad y/u organización.</a:t>
            </a:r>
          </a:p>
        </p:txBody>
      </p:sp>
      <p:sp>
        <p:nvSpPr>
          <p:cNvPr id="4" name="Slide Number Placeholder 3"/>
          <p:cNvSpPr>
            <a:spLocks noGrp="1"/>
          </p:cNvSpPr>
          <p:nvPr>
            <p:ph type="sldNum" sz="quarter" idx="5"/>
          </p:nvPr>
        </p:nvSpPr>
        <p:spPr/>
        <p:txBody>
          <a:bodyPr/>
          <a:lstStyle/>
          <a:p>
            <a:fld id="{23ED2790-A10B-DF4E-8039-531061320ECA}" type="slidenum">
              <a:rPr lang="en-US" smtClean="0"/>
              <a:t>3</a:t>
            </a:fld>
            <a:endParaRPr lang="en-US"/>
          </a:p>
        </p:txBody>
      </p:sp>
      <p:sp>
        <p:nvSpPr>
          <p:cNvPr id="5" name="Date Placeholder 4">
            <a:extLst>
              <a:ext uri="{FF2B5EF4-FFF2-40B4-BE49-F238E27FC236}">
                <a16:creationId xmlns:a16="http://schemas.microsoft.com/office/drawing/2014/main" id="{B1D0B6DC-AB22-6BFB-F325-D42CB249071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254932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r>
              <a:rPr lang="es-ES_tradnl" b="1" i="1" u="none" strike="noStrike" noProof="0" dirty="0">
                <a:solidFill>
                  <a:srgbClr val="000000"/>
                </a:solidFill>
                <a:effectLst/>
                <a:latin typeface="Calibri" panose="020F0502020204030204" pitchFamily="34" charset="0"/>
              </a:rPr>
              <a:t>POR QUÉ: </a:t>
            </a:r>
            <a:r>
              <a:rPr lang="es-ES_tradnl" b="0" i="1" u="none" strike="noStrike" noProof="0" dirty="0">
                <a:solidFill>
                  <a:srgbClr val="000000"/>
                </a:solidFill>
                <a:effectLst/>
                <a:latin typeface="Calibri" panose="020F0502020204030204" pitchFamily="34" charset="0"/>
              </a:rPr>
              <a:t>alimentar al bebé solo con leche materna durante los primeros seis meses proporciona la mayor protección contra el SIDS.</a:t>
            </a:r>
            <a:endParaRPr lang="es-ES_tradnl" b="1" i="1" u="none" strike="noStrike" noProof="0" dirty="0">
              <a:solidFill>
                <a:srgbClr val="000000"/>
              </a:solidFill>
              <a:effectLst/>
              <a:latin typeface="Calibri" panose="020F0502020204030204" pitchFamily="34" charset="0"/>
            </a:endParaRPr>
          </a:p>
          <a:p>
            <a:pPr marL="0" indent="0" algn="l" rtl="0" fontAlgn="base">
              <a:buFont typeface="Arial" panose="020B0604020202020204" pitchFamily="34" charset="0"/>
              <a:buNone/>
            </a:pPr>
            <a:endParaRPr lang="es-ES_tradnl" b="1" i="1" u="none" strike="noStrike" noProof="0" dirty="0">
              <a:solidFill>
                <a:srgbClr val="000000"/>
              </a:solidFill>
              <a:effectLst/>
              <a:latin typeface="Calibri" panose="020F0502020204030204" pitchFamily="34" charset="0"/>
            </a:endParaRPr>
          </a:p>
          <a:p>
            <a:pPr marL="171450" indent="-171450" algn="l" rtl="0" fontAlgn="base">
              <a:buFont typeface="Arial" panose="020B0604020202020204" pitchFamily="34" charset="0"/>
              <a:buChar char="•"/>
            </a:pPr>
            <a:r>
              <a:rPr lang="es-ES_tradnl" b="0" i="1" u="none" strike="noStrike" noProof="0" dirty="0">
                <a:solidFill>
                  <a:srgbClr val="000000"/>
                </a:solidFill>
                <a:effectLst/>
                <a:latin typeface="Calibri" panose="020F0502020204030204" pitchFamily="34" charset="0"/>
              </a:rPr>
              <a:t>La protección depende de la dosis, lo que significa que cuanto más tiempo un bebé sea alimentado exclusivamente con leche materna, menor será su riesgo de morir de SMSL.
Proporcionar leche materna al pecho o con biberón es más protector que no alimentar con leche materna en absoluto.</a:t>
            </a:r>
            <a:endParaRPr lang="es-ES_tradnl" b="1" i="1" u="none" strike="noStrike" noProof="0" dirty="0">
              <a:solidFill>
                <a:srgbClr val="000000"/>
              </a:solidFill>
              <a:effectLst/>
              <a:latin typeface="Calibri" panose="020F0502020204030204" pitchFamily="34" charset="0"/>
            </a:endParaRPr>
          </a:p>
          <a:p>
            <a:pPr marL="0" indent="0" algn="l" rtl="0" fontAlgn="base">
              <a:buFont typeface="Arial" panose="020B0604020202020204" pitchFamily="34" charset="0"/>
              <a:buNone/>
            </a:pPr>
            <a:endParaRPr lang="es-ES_tradnl" b="1" i="1" u="none" strike="noStrike" noProof="0" dirty="0">
              <a:solidFill>
                <a:srgbClr val="000000"/>
              </a:solidFill>
              <a:effectLst/>
              <a:latin typeface="Calibri" panose="020F0502020204030204" pitchFamily="34" charset="0"/>
            </a:endParaRPr>
          </a:p>
          <a:p>
            <a:pPr algn="l" rtl="0" fontAlgn="base"/>
            <a:r>
              <a:rPr lang="es-ES_tradnl" b="0" i="1" u="none" strike="noStrike" noProof="0" dirty="0">
                <a:solidFill>
                  <a:srgbClr val="000000"/>
                </a:solidFill>
                <a:effectLst/>
                <a:latin typeface="Calibri" panose="020F0502020204030204" pitchFamily="34" charset="0"/>
              </a:rPr>
              <a:t>La lactancia materna es la forma biológica normativa de alimentar a un bebé y todas las demás formas de alimentación deben imitar fielmente la lactancia materna, siempre que sea posible. Reconocemos que no todas las madres pueden amamantar con éxito o pueden optar por proporcionar fórmula a sus bebés. Es importante compartir la recomendación de que la leche materna / lactancia materna ofrece una protección contra el SIDS, pero igualmente importante compartir con las madres que usan fórmula, es información sobre cómo preparar, almacenar y alimentar a su bebé de manera segura, prestando atención a las señales de alimentación de las que hablaremos anteriormente y usar la alimentación con biberón para imitar el ritmo normal de la lactancia. La información de recursos de fórmula se incluye en las notas de la diapositiva.</a:t>
            </a:r>
            <a:r>
              <a:rPr lang="es-ES_tradnl" b="1" i="1" u="none" strike="noStrike" noProof="0" dirty="0">
                <a:solidFill>
                  <a:srgbClr val="000000"/>
                </a:solidFill>
                <a:effectLst/>
                <a:latin typeface="Calibri" panose="020F0502020204030204" pitchFamily="34" charset="0"/>
              </a:rPr>
              <a:t>
​
​
</a:t>
            </a:r>
            <a:r>
              <a:rPr lang="es-ES_tradnl" b="0" i="1" u="none" strike="noStrike" noProof="0" dirty="0">
                <a:solidFill>
                  <a:srgbClr val="000000"/>
                </a:solidFill>
                <a:effectLst/>
                <a:latin typeface="Calibri" panose="020F0502020204030204" pitchFamily="34" charset="0"/>
              </a:rPr>
              <a:t>Contexto adicional (si es necesario):
La alimentación con fórmula aumenta el riesgo de que el bebé padezca el síndrome de muerte súbita del lactante. Esto puede deberse a que la leche materna protege a los bebés de infecciones y diarrea y a que los bebés que son amamantados no duermen tan profundamente y pueden despertarse más fácilmente si no reciben suficiente oxígeno. Por lo tanto, el consejo que reciben los padres de agregar fórmula a la dieta del bebé para que duerma más tiempo es contraproducente: dormir más profundamente y por más tiempo puede aumentar el riesgo de muerte.
(Fuente de información: recomendaciones de la AAP y NCEMCH y NAPPSS </a:t>
            </a:r>
            <a:r>
              <a:rPr lang="es-ES_tradnl" b="0" i="1" u="none" strike="noStrike" noProof="0" dirty="0" err="1">
                <a:solidFill>
                  <a:srgbClr val="000000"/>
                </a:solidFill>
                <a:effectLst/>
                <a:latin typeface="Calibri" panose="020F0502020204030204" pitchFamily="34" charset="0"/>
              </a:rPr>
              <a:t>Building</a:t>
            </a:r>
            <a:r>
              <a:rPr lang="es-ES_tradnl" b="0" i="1" u="none" strike="noStrike" noProof="0" dirty="0">
                <a:solidFill>
                  <a:srgbClr val="000000"/>
                </a:solidFill>
                <a:effectLst/>
                <a:latin typeface="Calibri" panose="020F0502020204030204" pitchFamily="34" charset="0"/>
              </a:rPr>
              <a:t> </a:t>
            </a:r>
            <a:r>
              <a:rPr lang="es-ES_tradnl" b="0" i="1" u="none" strike="noStrike" noProof="0" dirty="0" err="1">
                <a:solidFill>
                  <a:srgbClr val="000000"/>
                </a:solidFill>
                <a:effectLst/>
                <a:latin typeface="Calibri" panose="020F0502020204030204" pitchFamily="34" charset="0"/>
              </a:rPr>
              <a:t>on</a:t>
            </a:r>
            <a:r>
              <a:rPr lang="es-ES_tradnl" b="0" i="1" u="none" strike="noStrike" noProof="0" dirty="0">
                <a:solidFill>
                  <a:srgbClr val="000000"/>
                </a:solidFill>
                <a:effectLst/>
                <a:latin typeface="Calibri" panose="020F0502020204030204" pitchFamily="34" charset="0"/>
              </a:rPr>
              <a:t> </a:t>
            </a:r>
            <a:r>
              <a:rPr lang="es-ES_tradnl" b="0" i="1" u="none" strike="noStrike" noProof="0" dirty="0" err="1">
                <a:solidFill>
                  <a:srgbClr val="000000"/>
                </a:solidFill>
                <a:effectLst/>
                <a:latin typeface="Calibri" panose="020F0502020204030204" pitchFamily="34" charset="0"/>
              </a:rPr>
              <a:t>Campaigns</a:t>
            </a:r>
            <a:r>
              <a:rPr lang="es-ES_tradnl" b="0" i="1" u="none" strike="noStrike" noProof="0" dirty="0">
                <a:solidFill>
                  <a:srgbClr val="000000"/>
                </a:solidFill>
                <a:effectLst/>
                <a:latin typeface="Calibri" panose="020F0502020204030204" pitchFamily="34" charset="0"/>
              </a:rPr>
              <a:t> </a:t>
            </a:r>
            <a:r>
              <a:rPr lang="es-ES_tradnl" b="0" i="1" u="none" strike="noStrike" noProof="0" dirty="0" err="1">
                <a:solidFill>
                  <a:srgbClr val="000000"/>
                </a:solidFill>
                <a:effectLst/>
                <a:latin typeface="Calibri" panose="020F0502020204030204" pitchFamily="34" charset="0"/>
              </a:rPr>
              <a:t>with</a:t>
            </a:r>
            <a:r>
              <a:rPr lang="es-ES_tradnl" b="0" i="1" u="none" strike="noStrike" noProof="0" dirty="0">
                <a:solidFill>
                  <a:srgbClr val="000000"/>
                </a:solidFill>
                <a:effectLst/>
                <a:latin typeface="Calibri" panose="020F0502020204030204" pitchFamily="34" charset="0"/>
              </a:rPr>
              <a:t> </a:t>
            </a:r>
            <a:r>
              <a:rPr lang="es-ES_tradnl" b="0" i="1" u="none" strike="noStrike" noProof="0" dirty="0" err="1">
                <a:solidFill>
                  <a:srgbClr val="000000"/>
                </a:solidFill>
                <a:effectLst/>
                <a:latin typeface="Calibri" panose="020F0502020204030204" pitchFamily="34" charset="0"/>
              </a:rPr>
              <a:t>Conversations</a:t>
            </a:r>
            <a:r>
              <a:rPr lang="es-ES_tradnl" b="0" i="1" u="none" strike="noStrike" noProof="0" dirty="0">
                <a:solidFill>
                  <a:srgbClr val="000000"/>
                </a:solidFill>
                <a:effectLst/>
                <a:latin typeface="Calibri" panose="020F0502020204030204" pitchFamily="34" charset="0"/>
              </a:rPr>
              <a:t> Training)
​
Se debe proporcionar a los padres la siguiente información con respecto a la alimentación:
Para aquellas que no están amamantando directamente, o que están alimentando con leche materna con biberón
Manipulación y almacenamiento seguros de la leche materna
Preparación segura del biberón y de todos los implementos de alimentación
Preparación segura de la fórmula
Alimentación con biberón a ritmo</a:t>
            </a:r>
            <a:r>
              <a:rPr lang="es-ES_tradnl" b="0" i="0" noProof="0" dirty="0">
                <a:solidFill>
                  <a:srgbClr val="333333"/>
                </a:solidFill>
                <a:effectLst/>
                <a:latin typeface="Calibri" panose="020F0502020204030204" pitchFamily="34" charset="0"/>
              </a:rPr>
              <a:t>​</a:t>
            </a:r>
          </a:p>
          <a:p>
            <a:pPr algn="l" rtl="0" fontAlgn="base"/>
            <a:endParaRPr lang="es-ES_tradnl" b="0" i="0" noProof="0" dirty="0">
              <a:solidFill>
                <a:srgbClr val="444444"/>
              </a:solidFill>
              <a:effectLst/>
              <a:latin typeface="Calibri" panose="020F0502020204030204" pitchFamily="34" charset="0"/>
            </a:endParaRPr>
          </a:p>
          <a:p>
            <a:pPr algn="l" rtl="0" fontAlgn="base"/>
            <a:r>
              <a:rPr lang="es-ES_tradnl" b="0" i="0" u="none" strike="noStrike" noProof="0" dirty="0">
                <a:solidFill>
                  <a:srgbClr val="333333"/>
                </a:solidFill>
                <a:effectLst/>
                <a:latin typeface="Calibri" panose="020F0502020204030204" pitchFamily="34" charset="0"/>
              </a:rPr>
              <a:t>Fuente de información: CDC- Directrices y recomendaciones: https://</a:t>
            </a:r>
            <a:r>
              <a:rPr lang="es-ES_tradnl" b="0" i="0" u="none" strike="noStrike" noProof="0" dirty="0" err="1">
                <a:solidFill>
                  <a:srgbClr val="333333"/>
                </a:solidFill>
                <a:effectLst/>
                <a:latin typeface="Calibri" panose="020F0502020204030204" pitchFamily="34" charset="0"/>
              </a:rPr>
              <a:t>www.cdc.gov</a:t>
            </a:r>
            <a:r>
              <a:rPr lang="es-ES_tradnl" b="0" i="0" u="none" strike="noStrike" noProof="0" dirty="0">
                <a:solidFill>
                  <a:srgbClr val="333333"/>
                </a:solidFill>
                <a:effectLst/>
                <a:latin typeface="Calibri" panose="020F0502020204030204" pitchFamily="34" charset="0"/>
              </a:rPr>
              <a:t>/</a:t>
            </a:r>
            <a:r>
              <a:rPr lang="es-ES_tradnl" b="0" i="0" u="none" strike="noStrike" noProof="0" dirty="0" err="1">
                <a:solidFill>
                  <a:srgbClr val="333333"/>
                </a:solidFill>
                <a:effectLst/>
                <a:latin typeface="Calibri" panose="020F0502020204030204" pitchFamily="34" charset="0"/>
              </a:rPr>
              <a:t>breastfeeding</a:t>
            </a:r>
            <a:r>
              <a:rPr lang="es-ES_tradnl" b="0" i="0" u="none" strike="noStrike" noProof="0" dirty="0">
                <a:solidFill>
                  <a:srgbClr val="333333"/>
                </a:solidFill>
                <a:effectLst/>
                <a:latin typeface="Calibri" panose="020F0502020204030204" pitchFamily="34" charset="0"/>
              </a:rPr>
              <a:t>/</a:t>
            </a:r>
            <a:r>
              <a:rPr lang="es-ES_tradnl" b="0" i="0" u="none" strike="noStrike" noProof="0" dirty="0" err="1">
                <a:solidFill>
                  <a:srgbClr val="333333"/>
                </a:solidFill>
                <a:effectLst/>
                <a:latin typeface="Calibri" panose="020F0502020204030204" pitchFamily="34" charset="0"/>
              </a:rPr>
              <a:t>recommendations</a:t>
            </a:r>
            <a:r>
              <a:rPr lang="es-ES_tradnl" b="0" i="0" u="none" strike="noStrike" noProof="0" dirty="0">
                <a:solidFill>
                  <a:srgbClr val="333333"/>
                </a:solidFill>
                <a:effectLst/>
                <a:latin typeface="Calibri" panose="020F0502020204030204" pitchFamily="34" charset="0"/>
              </a:rPr>
              <a:t>/</a:t>
            </a:r>
            <a:r>
              <a:rPr lang="es-ES_tradnl" b="0" i="0" u="none" strike="noStrike" noProof="0" dirty="0" err="1">
                <a:solidFill>
                  <a:srgbClr val="333333"/>
                </a:solidFill>
                <a:effectLst/>
                <a:latin typeface="Calibri" panose="020F0502020204030204" pitchFamily="34" charset="0"/>
              </a:rPr>
              <a:t>index.htm</a:t>
            </a:r>
            <a:r>
              <a:rPr lang="es-ES_tradnl" b="0" i="0" u="none" strike="noStrike" noProof="0" dirty="0">
                <a:solidFill>
                  <a:srgbClr val="333333"/>
                </a:solidFill>
                <a:effectLst/>
                <a:latin typeface="Calibri" panose="020F0502020204030204" pitchFamily="34" charset="0"/>
              </a:rPr>
              <a:t>)
Recurso adicional: https://</a:t>
            </a:r>
            <a:r>
              <a:rPr lang="es-ES_tradnl" b="0" i="0" u="none" strike="noStrike" noProof="0" dirty="0" err="1">
                <a:solidFill>
                  <a:srgbClr val="333333"/>
                </a:solidFill>
                <a:effectLst/>
                <a:latin typeface="Calibri" panose="020F0502020204030204" pitchFamily="34" charset="0"/>
              </a:rPr>
              <a:t>texaswiccatalog.specialbee.com</a:t>
            </a:r>
            <a:r>
              <a:rPr lang="es-ES_tradnl" b="0" i="0" u="none" strike="noStrike" noProof="0" dirty="0">
                <a:solidFill>
                  <a:srgbClr val="333333"/>
                </a:solidFill>
                <a:effectLst/>
                <a:latin typeface="Calibri" panose="020F0502020204030204" pitchFamily="34" charset="0"/>
              </a:rPr>
              <a:t>/</a:t>
            </a:r>
            <a:r>
              <a:rPr lang="es-ES_tradnl" b="0" i="0" u="none" strike="noStrike" noProof="0" dirty="0" err="1">
                <a:solidFill>
                  <a:srgbClr val="333333"/>
                </a:solidFill>
                <a:effectLst/>
                <a:latin typeface="Calibri" panose="020F0502020204030204" pitchFamily="34" charset="0"/>
              </a:rPr>
              <a:t>product</a:t>
            </a:r>
            <a:r>
              <a:rPr lang="es-ES_tradnl" b="0" i="0" u="none" strike="noStrike" noProof="0" dirty="0">
                <a:solidFill>
                  <a:srgbClr val="333333"/>
                </a:solidFill>
                <a:effectLst/>
                <a:latin typeface="Calibri" panose="020F0502020204030204" pitchFamily="34" charset="0"/>
              </a:rPr>
              <a:t>/</a:t>
            </a:r>
            <a:r>
              <a:rPr lang="es-ES_tradnl" b="0" i="0" u="none" strike="noStrike" noProof="0" dirty="0" err="1">
                <a:solidFill>
                  <a:srgbClr val="333333"/>
                </a:solidFill>
                <a:effectLst/>
                <a:latin typeface="Calibri" panose="020F0502020204030204" pitchFamily="34" charset="0"/>
              </a:rPr>
              <a:t>breastfeeding</a:t>
            </a:r>
            <a:r>
              <a:rPr lang="es-ES_tradnl" b="0" i="0" u="none" strike="noStrike" noProof="0" dirty="0">
                <a:solidFill>
                  <a:srgbClr val="333333"/>
                </a:solidFill>
                <a:effectLst/>
                <a:latin typeface="Calibri" panose="020F0502020204030204" pitchFamily="34" charset="0"/>
              </a:rPr>
              <a:t>-guide-</a:t>
            </a:r>
            <a:r>
              <a:rPr lang="es-ES_tradnl" b="0" i="0" u="none" strike="noStrike" noProof="0" dirty="0" err="1">
                <a:solidFill>
                  <a:srgbClr val="333333"/>
                </a:solidFill>
                <a:effectLst/>
                <a:latin typeface="Calibri" panose="020F0502020204030204" pitchFamily="34" charset="0"/>
              </a:rPr>
              <a:t>how</a:t>
            </a:r>
            <a:r>
              <a:rPr lang="es-ES_tradnl" b="0" i="0" u="none" strike="noStrike" noProof="0" dirty="0">
                <a:solidFill>
                  <a:srgbClr val="333333"/>
                </a:solidFill>
                <a:effectLst/>
                <a:latin typeface="Calibri" panose="020F0502020204030204" pitchFamily="34" charset="0"/>
              </a:rPr>
              <a:t>-</a:t>
            </a:r>
            <a:r>
              <a:rPr lang="es-ES_tradnl" b="0" i="0" u="none" strike="noStrike" noProof="0" dirty="0" err="1">
                <a:solidFill>
                  <a:srgbClr val="333333"/>
                </a:solidFill>
                <a:effectLst/>
                <a:latin typeface="Calibri" panose="020F0502020204030204" pitchFamily="34" charset="0"/>
              </a:rPr>
              <a:t>to</a:t>
            </a:r>
            <a:r>
              <a:rPr lang="es-ES_tradnl" b="0" i="0" u="none" strike="noStrike" noProof="0" dirty="0">
                <a:solidFill>
                  <a:srgbClr val="333333"/>
                </a:solidFill>
                <a:effectLst/>
                <a:latin typeface="Calibri" panose="020F0502020204030204" pitchFamily="34" charset="0"/>
              </a:rPr>
              <a:t>-</a:t>
            </a:r>
            <a:r>
              <a:rPr lang="es-ES_tradnl" b="0" i="0" u="none" strike="noStrike" noProof="0" dirty="0" err="1">
                <a:solidFill>
                  <a:srgbClr val="333333"/>
                </a:solidFill>
                <a:effectLst/>
                <a:latin typeface="Calibri" panose="020F0502020204030204" pitchFamily="34" charset="0"/>
              </a:rPr>
              <a:t>get</a:t>
            </a:r>
            <a:r>
              <a:rPr lang="es-ES_tradnl" b="0" i="0" u="none" strike="noStrike" noProof="0" dirty="0">
                <a:solidFill>
                  <a:srgbClr val="333333"/>
                </a:solidFill>
                <a:effectLst/>
                <a:latin typeface="Calibri" panose="020F0502020204030204" pitchFamily="34" charset="0"/>
              </a:rPr>
              <a:t>-off-</a:t>
            </a:r>
            <a:r>
              <a:rPr lang="es-ES_tradnl" b="0" i="0" u="none" strike="noStrike" noProof="0" dirty="0" err="1">
                <a:solidFill>
                  <a:srgbClr val="333333"/>
                </a:solidFill>
                <a:effectLst/>
                <a:latin typeface="Calibri" panose="020F0502020204030204" pitchFamily="34" charset="0"/>
              </a:rPr>
              <a:t>to</a:t>
            </a:r>
            <a:r>
              <a:rPr lang="es-ES_tradnl" b="0" i="0" u="none" strike="noStrike" noProof="0" dirty="0">
                <a:solidFill>
                  <a:srgbClr val="333333"/>
                </a:solidFill>
                <a:effectLst/>
                <a:latin typeface="Calibri" panose="020F0502020204030204" pitchFamily="34" charset="0"/>
              </a:rPr>
              <a:t>-a-</a:t>
            </a:r>
            <a:r>
              <a:rPr lang="es-ES_tradnl" b="0" i="0" u="none" strike="noStrike" noProof="0" dirty="0" err="1">
                <a:solidFill>
                  <a:srgbClr val="333333"/>
                </a:solidFill>
                <a:effectLst/>
                <a:latin typeface="Calibri" panose="020F0502020204030204" pitchFamily="34" charset="0"/>
              </a:rPr>
              <a:t>great</a:t>
            </a:r>
            <a:r>
              <a:rPr lang="es-ES_tradnl" b="0" i="0" u="none" strike="noStrike" noProof="0" dirty="0">
                <a:solidFill>
                  <a:srgbClr val="333333"/>
                </a:solidFill>
                <a:effectLst/>
                <a:latin typeface="Calibri" panose="020F0502020204030204" pitchFamily="34" charset="0"/>
              </a:rPr>
              <a:t>-</a:t>
            </a:r>
            <a:r>
              <a:rPr lang="es-ES_tradnl" b="0" i="0" u="none" strike="noStrike" noProof="0" dirty="0" err="1">
                <a:solidFill>
                  <a:srgbClr val="333333"/>
                </a:solidFill>
                <a:effectLst/>
                <a:latin typeface="Calibri" panose="020F0502020204030204" pitchFamily="34" charset="0"/>
              </a:rPr>
              <a:t>start</a:t>
            </a:r>
            <a:r>
              <a:rPr lang="es-ES_tradnl" b="0" i="0" u="none" strike="noStrike" noProof="0" dirty="0">
                <a:solidFill>
                  <a:srgbClr val="333333"/>
                </a:solidFill>
                <a:effectLst/>
                <a:latin typeface="Calibri" panose="020F0502020204030204" pitchFamily="34" charset="0"/>
              </a:rPr>
              <a:t>/
​
Crédito de la imagen: DSHS de Texas</a:t>
            </a:r>
            <a:endParaRPr lang="es-ES_tradnl" b="0" i="0" noProof="0" dirty="0">
              <a:solidFill>
                <a:srgbClr val="444444"/>
              </a:solidFill>
              <a:effectLst/>
              <a:latin typeface="Calibri" panose="020F0502020204030204" pitchFamily="34" charset="0"/>
            </a:endParaRPr>
          </a:p>
          <a:p>
            <a:pPr algn="l" rtl="0" fontAlgn="base"/>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31</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60E42C61-D0D2-6958-DBF6-9A22824210A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83314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fontAlgn="base">
              <a:defRPr/>
            </a:pPr>
            <a:r>
              <a:rPr lang="es-ES_tradnl" b="1" i="1" u="none" strike="noStrike" noProof="0" dirty="0">
                <a:solidFill>
                  <a:srgbClr val="000000"/>
                </a:solidFill>
                <a:effectLst/>
                <a:latin typeface="Calibri" panose="020F0502020204030204" pitchFamily="34" charset="0"/>
              </a:rPr>
              <a:t>POR QUÉ: </a:t>
            </a:r>
            <a:r>
              <a:rPr lang="es-ES_tradnl" b="0" i="1" u="none" strike="noStrike" noProof="0" dirty="0">
                <a:solidFill>
                  <a:srgbClr val="000000"/>
                </a:solidFill>
                <a:effectLst/>
                <a:latin typeface="Calibri" panose="020F0502020204030204" pitchFamily="34" charset="0"/>
              </a:rPr>
              <a:t>mantener al bebé cerca permite a los padres observar y responder a las necesidades de su bebé de </a:t>
            </a:r>
            <a:r>
              <a:rPr lang="es-ES_tradnl" b="0" i="1" u="none" strike="noStrike" noProof="0" dirty="0" err="1">
                <a:solidFill>
                  <a:srgbClr val="000000"/>
                </a:solidFill>
                <a:effectLst/>
                <a:latin typeface="Calibri" panose="020F0502020204030204" pitchFamily="34" charset="0"/>
              </a:rPr>
              <a:t>inmediato.Existe</a:t>
            </a:r>
            <a:r>
              <a:rPr lang="es-ES_tradnl" b="0" i="1" u="none" strike="noStrike" noProof="0" dirty="0">
                <a:solidFill>
                  <a:srgbClr val="000000"/>
                </a:solidFill>
                <a:effectLst/>
                <a:latin typeface="Calibri" panose="020F0502020204030204" pitchFamily="34" charset="0"/>
              </a:rPr>
              <a:t> evidencia de que dormir en la habitación de los padres, en una superficie separada para dormir, reduce el riesgo de SMSL hasta en un 50%.</a:t>
            </a:r>
          </a:p>
          <a:p>
            <a:pPr marL="171450" indent="-171450" defTabSz="941939" fontAlgn="base">
              <a:buFont typeface="Arial" panose="020B0604020202020204" pitchFamily="34" charset="0"/>
              <a:buChar char="•"/>
              <a:defRPr/>
            </a:pPr>
            <a:endParaRPr lang="es-ES_tradnl" b="0" i="1" u="none" strike="noStrike" noProof="0" dirty="0">
              <a:solidFill>
                <a:srgbClr val="000000"/>
              </a:solidFill>
              <a:effectLst/>
              <a:latin typeface="Calibri" panose="020F0502020204030204" pitchFamily="34" charset="0"/>
            </a:endParaRPr>
          </a:p>
          <a:p>
            <a:pPr marL="171450" indent="-171450" defTabSz="941939" fontAlgn="base">
              <a:buFont typeface="Arial" panose="020B0604020202020204" pitchFamily="34" charset="0"/>
              <a:buChar char="•"/>
              <a:defRPr/>
            </a:pPr>
            <a:r>
              <a:rPr lang="es-ES_tradnl" b="0" i="1" u="none" strike="noStrike" noProof="0" dirty="0">
                <a:solidFill>
                  <a:srgbClr val="000000"/>
                </a:solidFill>
                <a:effectLst/>
                <a:latin typeface="Calibri" panose="020F0502020204030204" pitchFamily="34" charset="0"/>
              </a:rPr>
              <a:t>Compartir habitación durante al menos los primeros seis meses e idealmente el primer año.
Cuando lleve al bebé a una cama de adulto para alimentarlo o consolarlo, quítele toda la ropa de cama blanda, los juguetes y las almohadas.
Si uno de los padres o cuidadores se queda dormido mientras lo alimenta o lo consuela, tan pronto como se despierte, vuelva a colocar al bebé en una superficie separada para dormir aprobada por seguridad.</a:t>
            </a:r>
          </a:p>
          <a:p>
            <a:pPr marL="171450" indent="-171450" defTabSz="941939" fontAlgn="base">
              <a:buFont typeface="Arial" panose="020B0604020202020204" pitchFamily="34" charset="0"/>
              <a:buChar char="•"/>
              <a:defRPr/>
            </a:pPr>
            <a:endParaRPr lang="es-ES_tradnl" b="0" i="1" u="none" strike="noStrike" noProof="0" dirty="0">
              <a:solidFill>
                <a:srgbClr val="000000"/>
              </a:solidFill>
              <a:effectLst/>
              <a:latin typeface="Calibri" panose="020F0502020204030204" pitchFamily="34" charset="0"/>
            </a:endParaRPr>
          </a:p>
          <a:p>
            <a:pPr marL="0" indent="0" defTabSz="941939" fontAlgn="base">
              <a:buFont typeface="Arial" panose="020B0604020202020204" pitchFamily="34" charset="0"/>
              <a:buNone/>
              <a:defRPr/>
            </a:pPr>
            <a:r>
              <a:rPr lang="es-ES_tradnl" b="1" i="1" u="none" strike="noStrike" noProof="0" dirty="0">
                <a:solidFill>
                  <a:srgbClr val="000000"/>
                </a:solidFill>
                <a:effectLst/>
                <a:latin typeface="Calibri" panose="020F0502020204030204" pitchFamily="34" charset="0"/>
              </a:rPr>
              <a:t>
</a:t>
            </a:r>
            <a:r>
              <a:rPr lang="es-ES_tradnl" b="0" i="0" u="none" strike="noStrike" noProof="0" dirty="0">
                <a:solidFill>
                  <a:srgbClr val="000000"/>
                </a:solidFill>
                <a:effectLst/>
                <a:latin typeface="Calibri" panose="020F0502020204030204" pitchFamily="34" charset="0"/>
              </a:rPr>
              <a:t>Contexto adicional (si es necesario):</a:t>
            </a:r>
          </a:p>
          <a:p>
            <a:pPr marL="171450" indent="-171450" defTabSz="941939" fontAlgn="base">
              <a:buFont typeface="Arial" panose="020B0604020202020204" pitchFamily="34" charset="0"/>
              <a:buChar char="•"/>
              <a:defRPr/>
            </a:pPr>
            <a:r>
              <a:rPr lang="es-ES_tradnl" b="0" i="0" u="none" strike="noStrike" noProof="0" dirty="0">
                <a:solidFill>
                  <a:srgbClr val="000000"/>
                </a:solidFill>
                <a:effectLst/>
                <a:latin typeface="Calibri" panose="020F0502020204030204" pitchFamily="34" charset="0"/>
              </a:rPr>
              <a:t>Colocar la cuna cerca de la cama de los padres permite que los padres vean y respondan a su bebé, controlen las necesidades de su bebé y pueden facilitar la alimentación y el consuelo. Los bebés que comparten la habitación con sus padres tienen más despertares pequeños y esto puede evitar que duerman demasiado profundamente de una manera que aumenta el riesgo de muerte relacionada con el sueño. Por último, compartir habitación apoya la continuación de la lactancia materna y sus efectos protectores y beneficios positivos para la salud.
Evite colocar a su bebé para que duerma en un sofá, sillón o dispositivo para sentarse, como un columpio, un asiento para bebés o un asiento de seguridad para el automóvil (excepto cuando esté en un automóvil).</a:t>
            </a:r>
          </a:p>
          <a:p>
            <a:pPr marL="0" indent="0" defTabSz="941939" fontAlgn="base">
              <a:buFont typeface="Arial" panose="020B0604020202020204" pitchFamily="34" charset="0"/>
              <a:buNone/>
              <a:defRPr/>
            </a:pPr>
            <a:r>
              <a:rPr lang="es-ES_tradnl" b="0" i="0" u="none" strike="noStrike" noProof="0" dirty="0">
                <a:solidFill>
                  <a:srgbClr val="000000"/>
                </a:solidFill>
                <a:effectLst/>
                <a:latin typeface="Calibri" panose="020F0502020204030204" pitchFamily="34" charset="0"/>
              </a:rPr>
              <a:t>
Fuente de información: Recomendaciones de la AAP y NCEMCH y NAPPSS Construyendo sobre Campañas con Conversaciones Capacitación)
​
Crédito de la imagen: DSHS de Texas</a:t>
            </a:r>
            <a:endParaRPr lang="es-ES_tradnl" b="0" i="0" noProof="0" dirty="0">
              <a:solidFill>
                <a:srgbClr val="444444"/>
              </a:solidFill>
              <a:effectLst/>
              <a:latin typeface="Calibri" panose="020F0502020204030204" pitchFamily="34" charset="0"/>
            </a:endParaRPr>
          </a:p>
          <a:p>
            <a:pPr defTabSz="941939" fontAlgn="base">
              <a:defRPr/>
            </a:pP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32</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6BF4F0F-C362-673A-89F3-C82E5C3106E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796843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sz="2900" i="1" noProof="0" dirty="0">
                <a:solidFill>
                  <a:srgbClr val="000000"/>
                </a:solidFill>
                <a:latin typeface="Calibri" panose="020F0502020204030204" pitchFamily="34" charset="0"/>
              </a:rPr>
              <a:t>Reconocemos la intersección de la lactancia materna y compartir la cama y cómo esto puede crear tensión para los padres cuando las recomendaciones de sueño seguro solo se enfocan en lo que "no se debe hacer".</a:t>
            </a:r>
            <a:r>
              <a:rPr lang="es-ES_tradnl" sz="2900" noProof="0" dirty="0">
                <a:solidFill>
                  <a:srgbClr val="000000"/>
                </a:solidFill>
                <a:latin typeface="Calibri" panose="020F0502020204030204" pitchFamily="34" charset="0"/>
              </a:rPr>
              <a:t>​</a:t>
            </a:r>
          </a:p>
          <a:p>
            <a:pPr algn="l" rtl="0" fontAlgn="base"/>
            <a:endParaRPr lang="es-ES_tradnl" sz="2900" noProof="0" dirty="0">
              <a:solidFill>
                <a:srgbClr val="000000"/>
              </a:solidFill>
              <a:latin typeface="Calibri" panose="020F0502020204030204" pitchFamily="34" charset="0"/>
            </a:endParaRPr>
          </a:p>
          <a:p>
            <a:pPr marL="0" indent="0" algn="l" rtl="0" fontAlgn="base">
              <a:buFont typeface="Arial" panose="020B0604020202020204" pitchFamily="34" charset="0"/>
              <a:buNone/>
            </a:pPr>
            <a:r>
              <a:rPr lang="es-ES_tradnl" sz="2900" i="1" noProof="0" dirty="0">
                <a:solidFill>
                  <a:srgbClr val="444444"/>
                </a:solidFill>
                <a:latin typeface="Calibri" panose="020F0502020204030204" pitchFamily="34" charset="0"/>
              </a:rPr>
              <a:t>El uso del enfoque de conversaciones Hablemos puede ayudar a identificar y reducir los riesgos potenciales. Compartir información con los padres y cuidadores, como por ejemplo:</a:t>
            </a:r>
          </a:p>
          <a:p>
            <a:pPr marL="171450" indent="-171450" algn="l" rtl="0" fontAlgn="base">
              <a:buFont typeface="Arial" panose="020B0604020202020204" pitchFamily="34" charset="0"/>
              <a:buChar char="•"/>
            </a:pPr>
            <a:r>
              <a:rPr lang="es-ES_tradnl" sz="3200" i="1" noProof="0" dirty="0"/>
              <a:t>Preparar el espacio para dormir antes de llevar al bebé a la cama para alimentarlo o consolarlo
Ayude a las madres que amamantan a entender que es probable que se sienta somnoliento durante la lactancia, que es normal y que se debe a las hormonas que se liberan durante la lactancia y que causan somnolencia
Desarrolle un plan para evitar que se quede dormido, como poner una alarma para ayudar a mantenerlos despiertos, pedirle a alguien que se quede con usted mientras amamanta o consuela al bebé en su cama, y otros.</a:t>
            </a:r>
          </a:p>
          <a:p>
            <a:pPr marL="0" indent="0" algn="l" rtl="0" fontAlgn="base">
              <a:buFont typeface="Arial" panose="020B0604020202020204" pitchFamily="34" charset="0"/>
              <a:buNone/>
            </a:pPr>
            <a:r>
              <a:rPr lang="es-ES_tradnl" sz="2900" noProof="0" dirty="0">
                <a:solidFill>
                  <a:srgbClr val="000000"/>
                </a:solidFill>
                <a:latin typeface="Calibri" panose="020F0502020204030204" pitchFamily="34" charset="0"/>
              </a:rPr>
              <a:t>​</a:t>
            </a:r>
            <a:endParaRPr lang="es-ES_tradnl" sz="2900" noProof="0" dirty="0">
              <a:solidFill>
                <a:srgbClr val="444444"/>
              </a:solidFill>
              <a:latin typeface="Calibri" panose="020F0502020204030204" pitchFamily="34" charset="0"/>
            </a:endParaRPr>
          </a:p>
          <a:p>
            <a:pPr algn="l" rtl="0" fontAlgn="base"/>
            <a:r>
              <a:rPr lang="es-ES_tradnl" sz="2900" noProof="0" dirty="0">
                <a:solidFill>
                  <a:srgbClr val="000000"/>
                </a:solidFill>
                <a:latin typeface="Calibri" panose="020F0502020204030204" pitchFamily="34" charset="0"/>
              </a:rPr>
              <a:t>Contexto adicional (si es necesario):
La coalición NAPPSS que desarrolló Construyendo Campañas a través de Conversaciones encontró que una preocupación común de los educadores comunitarios era:
No soy una experta en lactancia materna ni en sueño seguro. ¿Cómo se supone que debo integrar estos temas en una conversación?
Estos módulos le proporcionarán los conocimientos necesarios para mantener conversaciones con las familias sobre ambos temas.  Vea esta capacitación como un deporte de equipo: es posible que deba identificar a otras personas dentro de su Círculo de Apoyo con más experiencia para guiar a las familias a través de la implementación del sueño seguro y la lactancia materna en el hogar con sus bebés. Pero puede plantear ambos problemas y proporcionar la información básica que las familias necesitan para decidir aceptarlos. Si plantean preguntas técnicas, puede confiar en otros expertos y conectarlos con esos recursos. Pero para la familia, estos dos problemas son los mayores desafíos a los que se enfrentan cuando tienen un nuevo bebé en casa, no están separados en absoluto, y para apoyar eficazmente a las familias, ¡tenemos que romper los silos!
​
(Fuente de información: recomendaciones de la AAP y NCEMCH y NAPPSS </a:t>
            </a:r>
            <a:r>
              <a:rPr lang="es-ES_tradnl" sz="2900" noProof="0" dirty="0" err="1">
                <a:solidFill>
                  <a:srgbClr val="000000"/>
                </a:solidFill>
                <a:latin typeface="Calibri" panose="020F0502020204030204" pitchFamily="34" charset="0"/>
              </a:rPr>
              <a:t>Building</a:t>
            </a:r>
            <a:r>
              <a:rPr lang="es-ES_tradnl" sz="2900" noProof="0" dirty="0">
                <a:solidFill>
                  <a:srgbClr val="000000"/>
                </a:solidFill>
                <a:latin typeface="Calibri" panose="020F0502020204030204" pitchFamily="34" charset="0"/>
              </a:rPr>
              <a:t> </a:t>
            </a:r>
            <a:r>
              <a:rPr lang="es-ES_tradnl" sz="2900" noProof="0" dirty="0" err="1">
                <a:solidFill>
                  <a:srgbClr val="000000"/>
                </a:solidFill>
                <a:latin typeface="Calibri" panose="020F0502020204030204" pitchFamily="34" charset="0"/>
              </a:rPr>
              <a:t>on</a:t>
            </a:r>
            <a:r>
              <a:rPr lang="es-ES_tradnl" sz="2900" noProof="0" dirty="0">
                <a:solidFill>
                  <a:srgbClr val="000000"/>
                </a:solidFill>
                <a:latin typeface="Calibri" panose="020F0502020204030204" pitchFamily="34" charset="0"/>
              </a:rPr>
              <a:t> </a:t>
            </a:r>
            <a:r>
              <a:rPr lang="es-ES_tradnl" sz="2900" noProof="0" dirty="0" err="1">
                <a:solidFill>
                  <a:srgbClr val="000000"/>
                </a:solidFill>
                <a:latin typeface="Calibri" panose="020F0502020204030204" pitchFamily="34" charset="0"/>
              </a:rPr>
              <a:t>Campaigns</a:t>
            </a:r>
            <a:r>
              <a:rPr lang="es-ES_tradnl" sz="2900" noProof="0" dirty="0">
                <a:solidFill>
                  <a:srgbClr val="000000"/>
                </a:solidFill>
                <a:latin typeface="Calibri" panose="020F0502020204030204" pitchFamily="34" charset="0"/>
              </a:rPr>
              <a:t> </a:t>
            </a:r>
            <a:r>
              <a:rPr lang="es-ES_tradnl" sz="2900" noProof="0" dirty="0" err="1">
                <a:solidFill>
                  <a:srgbClr val="000000"/>
                </a:solidFill>
                <a:latin typeface="Calibri" panose="020F0502020204030204" pitchFamily="34" charset="0"/>
              </a:rPr>
              <a:t>with</a:t>
            </a:r>
            <a:r>
              <a:rPr lang="es-ES_tradnl" sz="2900" noProof="0" dirty="0">
                <a:solidFill>
                  <a:srgbClr val="000000"/>
                </a:solidFill>
                <a:latin typeface="Calibri" panose="020F0502020204030204" pitchFamily="34" charset="0"/>
              </a:rPr>
              <a:t> </a:t>
            </a:r>
            <a:r>
              <a:rPr lang="es-ES_tradnl" sz="2900" noProof="0" dirty="0" err="1">
                <a:solidFill>
                  <a:srgbClr val="000000"/>
                </a:solidFill>
                <a:latin typeface="Calibri" panose="020F0502020204030204" pitchFamily="34" charset="0"/>
              </a:rPr>
              <a:t>Conversations</a:t>
            </a:r>
            <a:r>
              <a:rPr lang="es-ES_tradnl" sz="2900" noProof="0" dirty="0">
                <a:solidFill>
                  <a:srgbClr val="000000"/>
                </a:solidFill>
                <a:latin typeface="Calibri" panose="020F0502020204030204" pitchFamily="34" charset="0"/>
              </a:rPr>
              <a:t> Training)
​
Crédito de la imagen: DSHS de Texas</a:t>
            </a:r>
            <a:endParaRPr lang="es-ES_tradnl" sz="2900" noProof="0" dirty="0">
              <a:solidFill>
                <a:srgbClr val="444444"/>
              </a:solidFill>
              <a:latin typeface="Calibri" panose="020F0502020204030204" pitchFamily="34" charset="0"/>
            </a:endParaRPr>
          </a:p>
          <a:p>
            <a:pPr algn="l" rtl="0" fontAlgn="base"/>
            <a:endParaRPr lang="en-US" sz="2900" dirty="0">
              <a:solidFill>
                <a:srgbClr val="444444"/>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33</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DEC3FD4-378F-98E8-FA83-773B6ECF3526}"/>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412704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s-ES_tradnl" sz="1300" b="1" i="1" noProof="0" dirty="0"/>
              <a:t>Los objetos blandos, la ropa de cama y otros artículos en el entorno del sueño pueden convertirse en una barrera para la respiración del bebé y provocar la muerte.</a:t>
            </a:r>
          </a:p>
          <a:p>
            <a:pPr defTabSz="941939">
              <a:defRPr/>
            </a:pPr>
            <a:endParaRPr lang="es-ES_tradnl" sz="1300" b="1" i="1" noProof="0" dirty="0">
              <a:solidFill>
                <a:srgbClr val="333333"/>
              </a:solidFill>
            </a:endParaRPr>
          </a:p>
          <a:p>
            <a:pPr algn="l" rtl="0" fontAlgn="base">
              <a:buFont typeface="Arial" panose="020B0604020202020204" pitchFamily="34" charset="0"/>
              <a:buChar char="•"/>
            </a:pPr>
            <a:r>
              <a:rPr lang="es-ES_tradnl" sz="1800" i="1" noProof="0" dirty="0">
                <a:solidFill>
                  <a:srgbClr val="000000"/>
                </a:solidFill>
                <a:latin typeface="Calibri" panose="020F0502020204030204" pitchFamily="34" charset="0"/>
              </a:rPr>
              <a:t>Use una superficie para dormir aprobada por seguridad* que sea firme, plana y nivelada (no inclinada) y que esté cubierta solo con una sábana ajustable.
Saque de la cuna juguetes, animales de peluche, almohadillas protectoras, mantas y otros objetos.
No utilice cuñas ni dispositivos de posicionamiento.
No use protectores de cuna.
El bebé debe tener su propia superficie para dormir; Los bebés no deben compartir un espacio para dormir o una cuna con un gemelo, otros hermanos o mascotas.
No lo coloque cerca de cortinas o cordones de ventanas, no cuelgue móviles por encima de la cabeza.</a:t>
            </a:r>
            <a:r>
              <a:rPr lang="es-ES_tradnl" b="0" i="0" noProof="0" dirty="0">
                <a:solidFill>
                  <a:srgbClr val="333333"/>
                </a:solidFill>
                <a:effectLst/>
                <a:latin typeface="Calibri" panose="020F0502020204030204" pitchFamily="34" charset="0"/>
              </a:rPr>
              <a:t>​</a:t>
            </a:r>
          </a:p>
          <a:p>
            <a:pPr algn="l" rtl="0" fontAlgn="base">
              <a:buFont typeface="Arial" panose="020B0604020202020204" pitchFamily="34" charset="0"/>
              <a:buChar char="•"/>
            </a:pPr>
            <a:endParaRPr lang="es-ES_tradnl" b="0" i="0" noProof="0" dirty="0">
              <a:solidFill>
                <a:srgbClr val="444444"/>
              </a:solidFill>
              <a:effectLst/>
              <a:latin typeface="Arial" panose="020B0604020202020204" pitchFamily="34" charset="0"/>
            </a:endParaRPr>
          </a:p>
          <a:p>
            <a:pPr algn="l" rtl="0" fontAlgn="base"/>
            <a:r>
              <a:rPr lang="es-ES_tradnl" b="0" i="1" u="none" strike="noStrike" noProof="0" dirty="0">
                <a:solidFill>
                  <a:srgbClr val="333333"/>
                </a:solidFill>
                <a:effectLst/>
                <a:latin typeface="Calibri" panose="020F0502020204030204" pitchFamily="34" charset="0"/>
              </a:rPr>
              <a:t>Escuchará el término "aprobado por seguridad" durante esta capacitación. ¿Qué significa esto? ¿Cómo saben los padres y cuidadores si la superficie para dormir de su bebé es segura?
La Comisión para la Seguridad de los Productos del Consumidor de EE. UU., la agencia que rastrea los accidentes y las muertes con productos y ayuda a mantener a los bebés a salvo de productos que pueden ser dañinos o causar accidentes, han desarrollado estándares para las superficies para dormir aprobadas por seguridad, como cunas, moisés, áreas de juego portátiles y </a:t>
            </a:r>
            <a:r>
              <a:rPr lang="es-ES_tradnl" b="0" i="1" u="none" strike="noStrike" noProof="0" dirty="0" err="1">
                <a:solidFill>
                  <a:srgbClr val="333333"/>
                </a:solidFill>
                <a:effectLst/>
                <a:latin typeface="Calibri" panose="020F0502020204030204" pitchFamily="34" charset="0"/>
              </a:rPr>
              <a:t>sidecars</a:t>
            </a:r>
            <a:r>
              <a:rPr lang="es-ES_tradnl" b="0" i="1" u="none" strike="noStrike" noProof="0" dirty="0">
                <a:solidFill>
                  <a:srgbClr val="333333"/>
                </a:solidFill>
                <a:effectLst/>
                <a:latin typeface="Calibri" panose="020F0502020204030204" pitchFamily="34" charset="0"/>
              </a:rPr>
              <a:t> (fijación a una cama para adultos que proporciona un espacio seguro separado, pero cercano). Los padres pueden inscribirse para recibir alertas de retiro del mercado en el sitio web de la CPSC para asegurarse de que su cuna no haya sido retirada del mercado.
</a:t>
            </a:r>
            <a:r>
              <a:rPr lang="es-ES_tradnl" b="0" i="1" u="none" strike="noStrike" noProof="0" dirty="0" err="1">
                <a:solidFill>
                  <a:srgbClr val="333333"/>
                </a:solidFill>
                <a:effectLst/>
                <a:latin typeface="Calibri" panose="020F0502020204030204" pitchFamily="34" charset="0"/>
              </a:rPr>
              <a:t>www.cpsc.gov</a:t>
            </a:r>
            <a:r>
              <a:rPr lang="es-ES_tradnl" b="0" i="1" u="none" strike="noStrike" noProof="0" dirty="0">
                <a:solidFill>
                  <a:srgbClr val="333333"/>
                </a:solidFill>
                <a:effectLst/>
                <a:latin typeface="Calibri" panose="020F0502020204030204" pitchFamily="34" charset="0"/>
              </a:rPr>
              <a:t>/</a:t>
            </a:r>
            <a:r>
              <a:rPr lang="es-ES_tradnl" b="0" i="1" u="none" strike="noStrike" noProof="0" dirty="0" err="1">
                <a:solidFill>
                  <a:srgbClr val="333333"/>
                </a:solidFill>
                <a:effectLst/>
                <a:latin typeface="Calibri" panose="020F0502020204030204" pitchFamily="34" charset="0"/>
              </a:rPr>
              <a:t>SafeSleep</a:t>
            </a:r>
            <a:r>
              <a:rPr lang="es-ES_tradnl" b="0" i="1" u="none" strike="noStrike" noProof="0" dirty="0">
                <a:solidFill>
                  <a:srgbClr val="333333"/>
                </a:solidFill>
                <a:effectLst/>
                <a:latin typeface="Calibri" panose="020F0502020204030204" pitchFamily="34" charset="0"/>
              </a:rPr>
              <a:t>
​
​
Contexto adicional (si es necesario):
Los colchones con la parte superior acolchada, los colchones de espuma y otras superficies blandas son un problema porque la cara del bebé puede ser empujada hacia ellos y la respiración puede bloquearse. Estos elementos en el área de sueño del bebé pueden aumentar cinco veces el riesgo de muerte relacionada con el sueño.
​
​
(Fuente de información: recomendaciones de la AAP y NCEMCH y NAPPSS </a:t>
            </a:r>
            <a:r>
              <a:rPr lang="es-ES_tradnl" b="0" i="1" u="none" strike="noStrike" noProof="0" dirty="0" err="1">
                <a:solidFill>
                  <a:srgbClr val="333333"/>
                </a:solidFill>
                <a:effectLst/>
                <a:latin typeface="Calibri" panose="020F0502020204030204" pitchFamily="34" charset="0"/>
              </a:rPr>
              <a:t>Building</a:t>
            </a:r>
            <a:r>
              <a:rPr lang="es-ES_tradnl" b="0" i="1" u="none" strike="noStrike" noProof="0" dirty="0">
                <a:solidFill>
                  <a:srgbClr val="333333"/>
                </a:solidFill>
                <a:effectLst/>
                <a:latin typeface="Calibri" panose="020F0502020204030204" pitchFamily="34" charset="0"/>
              </a:rPr>
              <a:t> </a:t>
            </a:r>
            <a:r>
              <a:rPr lang="es-ES_tradnl" b="0" i="1" u="none" strike="noStrike" noProof="0" dirty="0" err="1">
                <a:solidFill>
                  <a:srgbClr val="333333"/>
                </a:solidFill>
                <a:effectLst/>
                <a:latin typeface="Calibri" panose="020F0502020204030204" pitchFamily="34" charset="0"/>
              </a:rPr>
              <a:t>on</a:t>
            </a:r>
            <a:r>
              <a:rPr lang="es-ES_tradnl" b="0" i="1" u="none" strike="noStrike" noProof="0" dirty="0">
                <a:solidFill>
                  <a:srgbClr val="333333"/>
                </a:solidFill>
                <a:effectLst/>
                <a:latin typeface="Calibri" panose="020F0502020204030204" pitchFamily="34" charset="0"/>
              </a:rPr>
              <a:t> </a:t>
            </a:r>
            <a:r>
              <a:rPr lang="es-ES_tradnl" b="0" i="1" u="none" strike="noStrike" noProof="0" dirty="0" err="1">
                <a:solidFill>
                  <a:srgbClr val="333333"/>
                </a:solidFill>
                <a:effectLst/>
                <a:latin typeface="Calibri" panose="020F0502020204030204" pitchFamily="34" charset="0"/>
              </a:rPr>
              <a:t>Campaigns</a:t>
            </a:r>
            <a:r>
              <a:rPr lang="es-ES_tradnl" b="0" i="1" u="none" strike="noStrike" noProof="0" dirty="0">
                <a:solidFill>
                  <a:srgbClr val="333333"/>
                </a:solidFill>
                <a:effectLst/>
                <a:latin typeface="Calibri" panose="020F0502020204030204" pitchFamily="34" charset="0"/>
              </a:rPr>
              <a:t> </a:t>
            </a:r>
            <a:r>
              <a:rPr lang="es-ES_tradnl" b="0" i="1" u="none" strike="noStrike" noProof="0" dirty="0" err="1">
                <a:solidFill>
                  <a:srgbClr val="333333"/>
                </a:solidFill>
                <a:effectLst/>
                <a:latin typeface="Calibri" panose="020F0502020204030204" pitchFamily="34" charset="0"/>
              </a:rPr>
              <a:t>with</a:t>
            </a:r>
            <a:r>
              <a:rPr lang="es-ES_tradnl" b="0" i="1" u="none" strike="noStrike" noProof="0" dirty="0">
                <a:solidFill>
                  <a:srgbClr val="333333"/>
                </a:solidFill>
                <a:effectLst/>
                <a:latin typeface="Calibri" panose="020F0502020204030204" pitchFamily="34" charset="0"/>
              </a:rPr>
              <a:t> </a:t>
            </a:r>
            <a:r>
              <a:rPr lang="es-ES_tradnl" b="0" i="1" u="none" strike="noStrike" noProof="0" dirty="0" err="1">
                <a:solidFill>
                  <a:srgbClr val="333333"/>
                </a:solidFill>
                <a:effectLst/>
                <a:latin typeface="Calibri" panose="020F0502020204030204" pitchFamily="34" charset="0"/>
              </a:rPr>
              <a:t>Conversations</a:t>
            </a:r>
            <a:r>
              <a:rPr lang="es-ES_tradnl" b="0" i="1" u="none" strike="noStrike" noProof="0" dirty="0">
                <a:solidFill>
                  <a:srgbClr val="333333"/>
                </a:solidFill>
                <a:effectLst/>
                <a:latin typeface="Calibri" panose="020F0502020204030204" pitchFamily="34" charset="0"/>
              </a:rPr>
              <a:t> Training)
Crédito de la imagen: DSHS de Texas</a:t>
            </a:r>
            <a:endParaRPr lang="es-ES_tradnl" b="0" i="0" noProof="0" dirty="0">
              <a:latin typeface="+mn-lt"/>
            </a:endParaRPr>
          </a:p>
          <a:p>
            <a:pPr defTabSz="941939">
              <a:defRPr/>
            </a:pPr>
            <a:endParaRPr lang="en-US" b="0" i="0" dirty="0">
              <a:latin typeface="+mn-lt"/>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34</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D4E9965-D1B9-E26C-F3DC-B22A2EF40A24}"/>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932188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b="1" i="1" u="none" strike="noStrike" noProof="0" dirty="0">
                <a:solidFill>
                  <a:srgbClr val="000000"/>
                </a:solidFill>
                <a:effectLst/>
                <a:latin typeface="Calibri" panose="020F0502020204030204" pitchFamily="34" charset="0"/>
              </a:rPr>
              <a:t>POR QUÉ: la succión, ya sea durante la lactancia o cuando se usa un chupón durante el sueño, puede ayudar a evitar que el bebé duerma demasiado profundamente</a:t>
            </a:r>
          </a:p>
          <a:p>
            <a:pPr algn="l" rtl="0" fontAlgn="base"/>
            <a:endParaRPr lang="es-ES_tradnl" sz="1200" noProof="0" dirty="0">
              <a:cs typeface="Calibri"/>
            </a:endParaRPr>
          </a:p>
          <a:p>
            <a:pPr marL="0" indent="0" defTabSz="941939">
              <a:buFont typeface="Arial" panose="020B0604020202020204" pitchFamily="34" charset="0"/>
              <a:buNone/>
              <a:defRPr/>
            </a:pPr>
            <a:r>
              <a:rPr lang="es-ES_tradnl" sz="1200" noProof="0" dirty="0">
                <a:solidFill>
                  <a:srgbClr val="25408F"/>
                </a:solidFill>
              </a:rPr>
              <a:t>Comparta el uso seguro del chupete con sus padres y cuidadores, lo que incluye:
- Usar un chupón que sea de juguetes, cordones
- Nunca coloque un chupete en la ropa del bebé para evitar asfixia, estrangulamiento o asfixia.
- Si el chupete se cae de la boca de su bebé mientras duerme, no es necesario que se lo vuelva a poner.</a:t>
            </a:r>
          </a:p>
          <a:p>
            <a:pPr defTabSz="941939">
              <a:defRPr/>
            </a:pPr>
            <a:endParaRPr lang="es-ES_tradnl" sz="1200" noProof="0" dirty="0">
              <a:cs typeface="Calibri"/>
            </a:endParaRPr>
          </a:p>
          <a:p>
            <a:pPr defTabSz="941939">
              <a:defRPr/>
            </a:pPr>
            <a:r>
              <a:rPr lang="es-ES_tradnl" sz="1200" noProof="0" dirty="0">
                <a:cs typeface="Calibri"/>
              </a:rPr>
              <a:t>Adicionalmente
Chuparse el dedo o el pulgar no reduce el riesgo de SIDS.
En el caso de los bebés lactantes, se pueden introducir chupetes una vez que la lactancia materna vaya bien. Esto viene determinado por:
El bebé está tranquilo y satisfecho después de alimentarse
No hay dolor para la mamá cuando el bebé amamanta
El bebé está aumentando de peso y creciendo bien
​
Fuente de información - Recomendaciones de la AAP, NCEMCH y NAPPSS Construyendo sobre Campañas con Capacitación en Conversaciones, y Academia de Medicina de la Lactancia Materna - Protocolo Clínico # 3- Alimentación suplementaria en el recién nacido amamantado a término saludable, revisado en 2017
​
Crédito de la imagen: DSHS de Texas</a:t>
            </a:r>
            <a:endParaRPr lang="es-ES_tradnl" b="0" i="1" noProof="0" dirty="0">
              <a:solidFill>
                <a:srgbClr val="333333"/>
              </a:solidFill>
              <a:effectLst/>
              <a:latin typeface="Source Sans Pro" panose="020B0503030403020204" pitchFamily="34" charset="0"/>
            </a:endParaRPr>
          </a:p>
          <a:p>
            <a:endParaRPr lang="es-ES_tradnl" noProof="0" dirty="0"/>
          </a:p>
          <a:p>
            <a:endParaRPr lang="en-US" dirty="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35</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EBA0ECE-B556-915F-622C-5A487D08C7D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803526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b="1" i="1" u="none" strike="noStrike" noProof="0" dirty="0">
                <a:solidFill>
                  <a:srgbClr val="000000"/>
                </a:solidFill>
                <a:effectLst/>
                <a:latin typeface="Calibri" panose="020F0502020204030204" pitchFamily="34" charset="0"/>
              </a:rPr>
              <a:t>Por qué-</a:t>
            </a:r>
          </a:p>
          <a:p>
            <a:pPr marL="285750" indent="-285750" algn="l" rtl="0" fontAlgn="base">
              <a:buFont typeface="Arial" panose="020B0604020202020204" pitchFamily="34" charset="0"/>
              <a:buChar char="•"/>
            </a:pPr>
            <a:r>
              <a:rPr lang="es-ES_tradnl" sz="1800" i="1" noProof="0" dirty="0">
                <a:solidFill>
                  <a:srgbClr val="000000"/>
                </a:solidFill>
                <a:latin typeface="Calibri" panose="020F0502020204030204" pitchFamily="34" charset="0"/>
              </a:rPr>
              <a:t>La exposición de un bebé al humo durante el embarazo y después del nacimiento aumenta su riesgo de morir de SIDS
Para mantener al bebé sano, anime a los padres y a todos los cuidadores a mantener un ambiente libre de humo y vapeo</a:t>
            </a:r>
            <a:endParaRPr lang="es-ES_tradnl" sz="1800" b="0" i="1" noProof="0" dirty="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endParaRPr lang="es-ES_tradnl" b="0" i="0" noProof="0" dirty="0">
              <a:solidFill>
                <a:srgbClr val="000000"/>
              </a:solidFill>
              <a:effectLst/>
              <a:latin typeface="Calibri" panose="020F0502020204030204" pitchFamily="34" charset="0"/>
            </a:endParaRPr>
          </a:p>
          <a:p>
            <a:r>
              <a:rPr lang="es-ES_tradnl" sz="1300" noProof="0" dirty="0">
                <a:solidFill>
                  <a:srgbClr val="1A1A1A"/>
                </a:solidFill>
                <a:ea typeface="Open Sans"/>
                <a:cs typeface="Open Sans"/>
              </a:rPr>
              <a:t>Es importante compartir las formas en que el humo puede transferirse al bebé:</a:t>
            </a:r>
          </a:p>
          <a:p>
            <a:pPr marL="285750" indent="-285750">
              <a:buFont typeface="Arial" panose="020B0604020202020204" pitchFamily="34" charset="0"/>
              <a:buChar char="•"/>
            </a:pPr>
            <a:r>
              <a:rPr lang="es-ES_tradnl" sz="1300" noProof="0" dirty="0">
                <a:solidFill>
                  <a:srgbClr val="1A1A1A"/>
                </a:solidFill>
                <a:ea typeface="Open Sans"/>
                <a:cs typeface="Open Sans"/>
              </a:rPr>
              <a:t>De primera mano: uso directo de tabaco y cigarrillos electrónicos</a:t>
            </a:r>
          </a:p>
          <a:p>
            <a:pPr marL="285750" indent="-285750">
              <a:buFont typeface="Arial" panose="020B0604020202020204" pitchFamily="34" charset="0"/>
              <a:buChar char="•"/>
            </a:pPr>
            <a:r>
              <a:rPr lang="es-ES_tradnl" sz="1300" noProof="0" dirty="0">
                <a:solidFill>
                  <a:srgbClr val="1A1A1A"/>
                </a:solidFill>
                <a:ea typeface="Open Sans"/>
                <a:cs typeface="Open Sans"/>
              </a:rPr>
              <a:t>De segunda mano: el entorno que rodea al bebé</a:t>
            </a:r>
          </a:p>
          <a:p>
            <a:pPr marL="285750" indent="-285750">
              <a:buFont typeface="Arial" panose="020B0604020202020204" pitchFamily="34" charset="0"/>
              <a:buChar char="•"/>
            </a:pPr>
            <a:r>
              <a:rPr lang="es-ES_tradnl" sz="1300" noProof="0" dirty="0">
                <a:solidFill>
                  <a:srgbClr val="1A1A1A"/>
                </a:solidFill>
                <a:ea typeface="Open Sans"/>
                <a:cs typeface="Open Sans"/>
              </a:rPr>
              <a:t>Tercera mano: humo en la ropa y otros objetos como mantas y muebles.</a:t>
            </a:r>
            <a:endParaRPr lang="es-ES_tradnl" b="0" i="0" noProof="0" dirty="0">
              <a:solidFill>
                <a:srgbClr val="000000"/>
              </a:solidFill>
              <a:effectLst/>
              <a:latin typeface="Calibri" panose="020F0502020204030204" pitchFamily="34" charset="0"/>
            </a:endParaRPr>
          </a:p>
          <a:p>
            <a:pPr algn="l" rtl="0" fontAlgn="base"/>
            <a:r>
              <a:rPr lang="es-ES_tradnl" b="0" i="0" noProof="0" dirty="0">
                <a:solidFill>
                  <a:srgbClr val="000000"/>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0" u="none" strike="noStrike" noProof="0" dirty="0">
                <a:solidFill>
                  <a:srgbClr val="000000"/>
                </a:solidFill>
                <a:effectLst/>
                <a:latin typeface="Calibri" panose="020F0502020204030204" pitchFamily="34" charset="0"/>
              </a:rPr>
              <a:t>Contexto adicional (si es necesario):
Puede ser útil compartir algunos de los peligros del alcohol y las drogas con los padres y cuidadores:</a:t>
            </a:r>
          </a:p>
          <a:p>
            <a:pPr marL="285750" indent="-285750" algn="l" rtl="0" fontAlgn="base">
              <a:buFont typeface="Arial" panose="020B0604020202020204" pitchFamily="34" charset="0"/>
              <a:buChar char="•"/>
            </a:pPr>
            <a:r>
              <a:rPr lang="es-ES_tradnl" sz="1800" noProof="0" dirty="0">
                <a:solidFill>
                  <a:srgbClr val="000000"/>
                </a:solidFill>
                <a:latin typeface="Calibri" panose="020F0502020204030204" pitchFamily="34" charset="0"/>
              </a:rPr>
              <a:t>Es más probable que se den la vuelta sobre su bebé mientras duermen si beben, consumen drogas o toman medicamentos que les dan sueño mientras comparten la cama con su bebé.
Compartir la cama con su bebé también es más riesgoso si ellos o cualquier otra persona consume alcohol o drogas y también es fumador.
Lo mejor que pueden hacer por su salud y la salud del bebé es dejar de consumir alcohol, drogas y fumar.
Pídele ayuda a su médico.</a:t>
            </a:r>
            <a:r>
              <a:rPr lang="es-ES_tradnl" b="0" i="0" noProof="0" dirty="0">
                <a:solidFill>
                  <a:srgbClr val="000000"/>
                </a:solidFill>
                <a:effectLst/>
                <a:latin typeface="Calibri" panose="020F0502020204030204" pitchFamily="34" charset="0"/>
              </a:rPr>
              <a:t>​</a:t>
            </a:r>
          </a:p>
          <a:p>
            <a:pPr marL="285750" indent="-285750" algn="l" rtl="0" fontAlgn="base">
              <a:buFont typeface="Arial" panose="020B0604020202020204" pitchFamily="34" charset="0"/>
              <a:buChar char="•"/>
            </a:pPr>
            <a:endParaRPr lang="es-ES_tradnl" b="0" i="0" noProof="0" dirty="0">
              <a:solidFill>
                <a:srgbClr val="444444"/>
              </a:solidFill>
              <a:effectLst/>
              <a:latin typeface="Calibri" panose="020F0502020204030204" pitchFamily="34" charset="0"/>
            </a:endParaRPr>
          </a:p>
          <a:p>
            <a:pPr algn="l" rtl="0" fontAlgn="base"/>
            <a:r>
              <a:rPr lang="es-ES_tradnl" b="0" i="0" u="none" strike="noStrike" noProof="0" dirty="0">
                <a:solidFill>
                  <a:srgbClr val="333333"/>
                </a:solidFill>
                <a:effectLst/>
                <a:latin typeface="Calibri" panose="020F0502020204030204" pitchFamily="34" charset="0"/>
              </a:rPr>
              <a:t>Las sustancias químicas emitidas por los fumadores (incluso si no están fumando directamente cerca del bebé) afectan el funcionamiento del sistema nervioso del bebé y pueden tener un efecto negativo en la capacidad del bebé para despertarse si no está recibiendo suficiente oxígeno. Además, estas sustancias químicas aumentan el riesgo de que el bebé sufra infecciones respiratorias y de otro tipo que se asocian con un mayor riesgo de muerte relacionada con el sueño y, por supuesto, no son buenas para la salud general del bebé y de otros niños en el hogar.
​
Fuente de información: Recomendaciones de la AAP y NCEMCH y NAPPSS Aprovechar las campañas con la capacitación en conversaciones
​
Crédito de la imagen: foto de </a:t>
            </a:r>
            <a:r>
              <a:rPr lang="es-ES_tradnl" b="0" i="0" u="none" strike="noStrike" noProof="0" dirty="0" err="1">
                <a:solidFill>
                  <a:srgbClr val="333333"/>
                </a:solidFill>
                <a:effectLst/>
                <a:latin typeface="Calibri" panose="020F0502020204030204" pitchFamily="34" charset="0"/>
              </a:rPr>
              <a:t>iStock</a:t>
            </a:r>
            <a:r>
              <a:rPr lang="es-ES_tradnl" b="0" i="0" u="none" strike="noStrike" noProof="0" dirty="0">
                <a:solidFill>
                  <a:srgbClr val="333333"/>
                </a:solidFill>
                <a:effectLst/>
                <a:latin typeface="Calibri" panose="020F0502020204030204" pitchFamily="34" charset="0"/>
              </a:rPr>
              <a:t> comprada para uso ilimitado por DSHS </a:t>
            </a:r>
            <a:r>
              <a:rPr lang="es-ES_tradnl" b="0" i="0" u="none" strike="noStrike" noProof="0" dirty="0" err="1">
                <a:solidFill>
                  <a:srgbClr val="333333"/>
                </a:solidFill>
                <a:effectLst/>
                <a:latin typeface="Calibri" panose="020F0502020204030204" pitchFamily="34" charset="0"/>
              </a:rPr>
              <a:t>Tobacco</a:t>
            </a:r>
            <a:r>
              <a:rPr lang="es-ES_tradnl" b="0" i="0" u="none" strike="noStrike" noProof="0" dirty="0">
                <a:solidFill>
                  <a:srgbClr val="333333"/>
                </a:solidFill>
                <a:effectLst/>
                <a:latin typeface="Calibri" panose="020F0502020204030204" pitchFamily="34" charset="0"/>
              </a:rPr>
              <a:t> </a:t>
            </a:r>
            <a:r>
              <a:rPr lang="es-ES_tradnl" b="0" i="0" u="none" strike="noStrike" noProof="0" dirty="0" err="1">
                <a:solidFill>
                  <a:srgbClr val="333333"/>
                </a:solidFill>
                <a:effectLst/>
                <a:latin typeface="Calibri" panose="020F0502020204030204" pitchFamily="34" charset="0"/>
              </a:rPr>
              <a:t>Prevention</a:t>
            </a:r>
            <a:r>
              <a:rPr lang="es-ES_tradnl" b="0" i="0" u="none" strike="noStrike" noProof="0" dirty="0">
                <a:solidFill>
                  <a:srgbClr val="333333"/>
                </a:solidFill>
                <a:effectLst/>
                <a:latin typeface="Calibri" panose="020F0502020204030204" pitchFamily="34" charset="0"/>
              </a:rPr>
              <a:t> and Control (usada con permiso).</a:t>
            </a:r>
            <a:endParaRPr lang="es-ES_tradnl" b="0" i="1" noProof="0" dirty="0">
              <a:solidFill>
                <a:srgbClr val="333333"/>
              </a:solidFill>
              <a:effectLst/>
              <a:latin typeface="Source Sans Pro" panose="020B0503030403020204" pitchFamily="34" charset="0"/>
            </a:endParaRPr>
          </a:p>
          <a:p>
            <a:endParaRPr lang="es-ES_tradnl" noProof="0" dirty="0"/>
          </a:p>
          <a:p>
            <a:endParaRPr lang="en-US" dirty="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36</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11715816-1053-4EBB-4F00-3696C8CB17F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938618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b="1" i="1" u="none" strike="noStrike" noProof="0" dirty="0">
                <a:solidFill>
                  <a:srgbClr val="000000"/>
                </a:solidFill>
                <a:effectLst/>
                <a:latin typeface="Calibri" panose="020F0502020204030204" pitchFamily="34" charset="0"/>
              </a:rPr>
              <a:t>Por qué-</a:t>
            </a:r>
            <a:r>
              <a:rPr lang="es-ES_tradnl" sz="1200" i="1" noProof="0" dirty="0">
                <a:solidFill>
                  <a:srgbClr val="000000"/>
                </a:solidFill>
                <a:latin typeface="Calibri" panose="020F0502020204030204" pitchFamily="34" charset="0"/>
              </a:rPr>
              <a:t>Los bebés expuestos al alcohol y las drogas durante el embarazo y después del nacimiento pueden tener más dificultades para despertarse cuando necesitan ayuda.</a:t>
            </a:r>
          </a:p>
          <a:p>
            <a:pPr algn="l" rtl="0" fontAlgn="base"/>
            <a:endParaRPr lang="es-ES_tradnl" b="0" i="0" noProof="0" dirty="0">
              <a:solidFill>
                <a:srgbClr val="000000"/>
              </a:solidFill>
              <a:effectLst/>
              <a:latin typeface="Calibri" panose="020F0502020204030204" pitchFamily="34" charset="0"/>
            </a:endParaRPr>
          </a:p>
          <a:p>
            <a:pPr defTabSz="941939" fontAlgn="base">
              <a:defRPr/>
            </a:pPr>
            <a:r>
              <a:rPr lang="es-ES_tradnl" b="0" i="0" u="none" strike="noStrike" noProof="0" dirty="0">
                <a:solidFill>
                  <a:srgbClr val="333333"/>
                </a:solidFill>
                <a:effectLst/>
                <a:latin typeface="Calibri" panose="020F0502020204030204" pitchFamily="34" charset="0"/>
              </a:rPr>
              <a:t>Es importante evitar el alcohol y las drogas durante el embarazo y después del parto. El consumo de alcohol o drogas afecta el juicio de los padres en general, sin embargo, parece haber un riesgo particular cuando se comparte la cama: el padre no se despierta tan fácilmente ni se sintoniza con las señales de angustia del bebé. Esta preocupación se aplica a los medicamentos recetados o de venta libre que son sedantes, que causan somnolencia o somnolencia, no solo a las drogas ilegales.</a:t>
            </a:r>
          </a:p>
          <a:p>
            <a:pPr defTabSz="941939" fontAlgn="base">
              <a:defRPr/>
            </a:pPr>
            <a:endParaRPr lang="es-ES_tradnl" b="0" i="0" u="none" strike="noStrike" noProof="0" dirty="0">
              <a:solidFill>
                <a:srgbClr val="333333"/>
              </a:solidFill>
              <a:effectLst/>
              <a:latin typeface="Calibri" panose="020F0502020204030204" pitchFamily="34" charset="0"/>
            </a:endParaRPr>
          </a:p>
          <a:p>
            <a:pPr defTabSz="941939" fontAlgn="base">
              <a:defRPr/>
            </a:pPr>
            <a:r>
              <a:rPr lang="es-ES_tradnl" b="0" i="0" noProof="0" dirty="0">
                <a:solidFill>
                  <a:srgbClr val="000000"/>
                </a:solidFill>
                <a:effectLst/>
                <a:latin typeface="Calibri" panose="020F0502020204030204" pitchFamily="34" charset="0"/>
              </a:rPr>
              <a:t>​</a:t>
            </a:r>
            <a:r>
              <a:rPr lang="es-ES_tradnl" b="0" i="0" u="none" strike="noStrike" noProof="0" dirty="0">
                <a:solidFill>
                  <a:srgbClr val="000000"/>
                </a:solidFill>
                <a:effectLst/>
                <a:latin typeface="Calibri" panose="020F0502020204030204" pitchFamily="34" charset="0"/>
              </a:rPr>
              <a:t>Comparta los peligros del consumo de alcohol y drogas con sus padres y cuidadores:</a:t>
            </a:r>
          </a:p>
          <a:p>
            <a:pPr defTabSz="941939" fontAlgn="base">
              <a:defRPr/>
            </a:pPr>
            <a:endParaRPr lang="es-ES_tradnl" sz="1200" b="0" i="0" u="none" strike="noStrike" noProof="0" dirty="0">
              <a:solidFill>
                <a:srgbClr val="000000"/>
              </a:solidFill>
              <a:effectLst/>
              <a:latin typeface="Calibri" panose="020F0502020204030204" pitchFamily="34" charset="0"/>
            </a:endParaRPr>
          </a:p>
          <a:p>
            <a:pPr marL="171450" indent="-171450" defTabSz="941939" fontAlgn="base">
              <a:buFont typeface="Arial" panose="020B0604020202020204" pitchFamily="34" charset="0"/>
              <a:buChar char="•"/>
              <a:defRPr/>
            </a:pPr>
            <a:r>
              <a:rPr lang="es-ES_tradnl" sz="1200" noProof="0" dirty="0">
                <a:solidFill>
                  <a:srgbClr val="000000"/>
                </a:solidFill>
                <a:latin typeface="Calibri" panose="020F0502020204030204" pitchFamily="34" charset="0"/>
              </a:rPr>
              <a:t>Es más probable que se den la vuelta sobre el bebé mientras duermen si beben, consumen drogas o toman medicamentos que les dan sueño mientras comparten la cama con su bebé.
Compartir la cama con su bebé también es más riesgoso si ellos o cualquier otra persona consume alcohol o drogas y también es fumador.
Lo mejor que pueden hacer por su salud y la salud del bebé es dejar de consumir alcohol, drogas y fumar.
Pídale a su médico que le ayude a dejar de fumar.
Verifique si algún medicamento que los padres están tomando les causa somnolencia.</a:t>
            </a:r>
            <a:endParaRPr lang="es-ES_tradnl" sz="1200" noProof="0" dirty="0">
              <a:solidFill>
                <a:srgbClr val="444444"/>
              </a:solidFill>
              <a:latin typeface="Arial" panose="020B0604020202020204" pitchFamily="34" charset="0"/>
            </a:endParaRPr>
          </a:p>
          <a:p>
            <a:pPr algn="l" rtl="0" fontAlgn="base"/>
            <a:r>
              <a:rPr lang="es-ES_tradnl" b="0" i="0" noProof="0" dirty="0">
                <a:solidFill>
                  <a:srgbClr val="000000"/>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0" u="none" strike="noStrike" noProof="0" dirty="0">
                <a:solidFill>
                  <a:srgbClr val="333333"/>
                </a:solidFill>
                <a:effectLst/>
                <a:latin typeface="Calibri" panose="020F0502020204030204" pitchFamily="34" charset="0"/>
              </a:rPr>
              <a:t>(Fuente de información: recomendaciones de la AAP y NCEMCH y NAPPSS </a:t>
            </a:r>
            <a:r>
              <a:rPr lang="es-ES_tradnl" b="0" i="0" u="none" strike="noStrike" noProof="0" dirty="0" err="1">
                <a:solidFill>
                  <a:srgbClr val="333333"/>
                </a:solidFill>
                <a:effectLst/>
                <a:latin typeface="Calibri" panose="020F0502020204030204" pitchFamily="34" charset="0"/>
              </a:rPr>
              <a:t>Building</a:t>
            </a:r>
            <a:r>
              <a:rPr lang="es-ES_tradnl" b="0" i="0" u="none" strike="noStrike" noProof="0" dirty="0">
                <a:solidFill>
                  <a:srgbClr val="333333"/>
                </a:solidFill>
                <a:effectLst/>
                <a:latin typeface="Calibri" panose="020F0502020204030204" pitchFamily="34" charset="0"/>
              </a:rPr>
              <a:t> </a:t>
            </a:r>
            <a:r>
              <a:rPr lang="es-ES_tradnl" b="0" i="0" u="none" strike="noStrike" noProof="0" dirty="0" err="1">
                <a:solidFill>
                  <a:srgbClr val="333333"/>
                </a:solidFill>
                <a:effectLst/>
                <a:latin typeface="Calibri" panose="020F0502020204030204" pitchFamily="34" charset="0"/>
              </a:rPr>
              <a:t>on</a:t>
            </a:r>
            <a:r>
              <a:rPr lang="es-ES_tradnl" b="0" i="0" u="none" strike="noStrike" noProof="0" dirty="0">
                <a:solidFill>
                  <a:srgbClr val="333333"/>
                </a:solidFill>
                <a:effectLst/>
                <a:latin typeface="Calibri" panose="020F0502020204030204" pitchFamily="34" charset="0"/>
              </a:rPr>
              <a:t> </a:t>
            </a:r>
            <a:r>
              <a:rPr lang="es-ES_tradnl" b="0" i="0" u="none" strike="noStrike" noProof="0" dirty="0" err="1">
                <a:solidFill>
                  <a:srgbClr val="333333"/>
                </a:solidFill>
                <a:effectLst/>
                <a:latin typeface="Calibri" panose="020F0502020204030204" pitchFamily="34" charset="0"/>
              </a:rPr>
              <a:t>Campaigns</a:t>
            </a:r>
            <a:r>
              <a:rPr lang="es-ES_tradnl" b="0" i="0" u="none" strike="noStrike" noProof="0" dirty="0">
                <a:solidFill>
                  <a:srgbClr val="333333"/>
                </a:solidFill>
                <a:effectLst/>
                <a:latin typeface="Calibri" panose="020F0502020204030204" pitchFamily="34" charset="0"/>
              </a:rPr>
              <a:t> </a:t>
            </a:r>
            <a:r>
              <a:rPr lang="es-ES_tradnl" b="0" i="0" u="none" strike="noStrike" noProof="0" dirty="0" err="1">
                <a:solidFill>
                  <a:srgbClr val="333333"/>
                </a:solidFill>
                <a:effectLst/>
                <a:latin typeface="Calibri" panose="020F0502020204030204" pitchFamily="34" charset="0"/>
              </a:rPr>
              <a:t>with</a:t>
            </a:r>
            <a:r>
              <a:rPr lang="es-ES_tradnl" b="0" i="0" u="none" strike="noStrike" noProof="0" dirty="0">
                <a:solidFill>
                  <a:srgbClr val="333333"/>
                </a:solidFill>
                <a:effectLst/>
                <a:latin typeface="Calibri" panose="020F0502020204030204" pitchFamily="34" charset="0"/>
              </a:rPr>
              <a:t> </a:t>
            </a:r>
            <a:r>
              <a:rPr lang="es-ES_tradnl" b="0" i="0" u="none" strike="noStrike" noProof="0" dirty="0" err="1">
                <a:solidFill>
                  <a:srgbClr val="333333"/>
                </a:solidFill>
                <a:effectLst/>
                <a:latin typeface="Calibri" panose="020F0502020204030204" pitchFamily="34" charset="0"/>
              </a:rPr>
              <a:t>Conversations</a:t>
            </a:r>
            <a:r>
              <a:rPr lang="es-ES_tradnl" b="0" i="0" u="none" strike="noStrike" noProof="0" dirty="0">
                <a:solidFill>
                  <a:srgbClr val="333333"/>
                </a:solidFill>
                <a:effectLst/>
                <a:latin typeface="Calibri" panose="020F0502020204030204" pitchFamily="34" charset="0"/>
              </a:rPr>
              <a:t> Training)
​
Crédito de la imagen: DSHS de Texas</a:t>
            </a:r>
            <a:endParaRPr lang="es-ES_tradnl" noProof="0" dirty="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37</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4DE7BD1B-4B58-5A0E-EADA-F5A4918E465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355540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b="1" i="1" u="none" strike="noStrike" noProof="0" dirty="0">
                <a:solidFill>
                  <a:srgbClr val="000000"/>
                </a:solidFill>
                <a:effectLst/>
                <a:latin typeface="Fira Sans" panose="020B0503050000020004" pitchFamily="34" charset="0"/>
              </a:rPr>
              <a:t>POR QUÉ: </a:t>
            </a:r>
            <a:r>
              <a:rPr lang="es-ES_tradnl" b="0" i="1" u="none" strike="noStrike" noProof="0" dirty="0">
                <a:solidFill>
                  <a:srgbClr val="000000"/>
                </a:solidFill>
                <a:effectLst/>
                <a:latin typeface="Fira Sans" panose="020B0503050000020004" pitchFamily="34" charset="0"/>
              </a:rPr>
              <a:t>si el bebé se calienta demasiado, es posible que tenga problemas para despertarse y recibir oxígeno.</a:t>
            </a:r>
          </a:p>
          <a:p>
            <a:pPr marL="285750" indent="-285750" algn="l" rtl="0" fontAlgn="base">
              <a:buFont typeface="Arial" panose="020B0604020202020204" pitchFamily="34" charset="0"/>
              <a:buChar char="•"/>
            </a:pPr>
            <a:r>
              <a:rPr lang="es-ES_tradnl" b="0" i="0" noProof="0" dirty="0">
                <a:solidFill>
                  <a:srgbClr val="333333"/>
                </a:solidFill>
                <a:effectLst/>
                <a:latin typeface="Calibri" panose="020F0502020204030204" pitchFamily="34" charset="0"/>
              </a:rPr>
              <a:t>​</a:t>
            </a:r>
            <a:r>
              <a:rPr lang="es-ES_tradnl" sz="1200" i="1" noProof="0" dirty="0">
                <a:solidFill>
                  <a:srgbClr val="000000"/>
                </a:solidFill>
                <a:latin typeface="Calibri" panose="020F0502020204030204" pitchFamily="34" charset="0"/>
              </a:rPr>
              <a:t>Mantenga la temperatura ambiente donde duerme el bebé lo suficientemente cómoda para un adulto ligeramente vestido.
Use un saco de dormir liviano o una cama con pies en lugar de una manta.
Cuando esté en el interior, mantenga la cabeza de su bebé libre de sombreros u otras cubiertas. Un bebé sudoroso o húmedo tiene demasiado calor.
Como regla general, si la temperatura ambiente es cómoda para ti, lo más probable es que también lo sea para tu bebé.</a:t>
            </a:r>
          </a:p>
          <a:p>
            <a:pPr marL="285750" indent="-285750" algn="l" rtl="0" fontAlgn="base">
              <a:buFont typeface="Arial" panose="020B0604020202020204" pitchFamily="34" charset="0"/>
              <a:buChar char="•"/>
            </a:pPr>
            <a:endParaRPr lang="es-ES_tradnl" b="0" i="0" noProof="0" dirty="0">
              <a:solidFill>
                <a:srgbClr val="444444"/>
              </a:solidFill>
              <a:effectLst/>
              <a:latin typeface="Calibri" panose="020F0502020204030204" pitchFamily="34" charset="0"/>
            </a:endParaRPr>
          </a:p>
          <a:p>
            <a:pPr algn="l" rtl="0" fontAlgn="base"/>
            <a:r>
              <a:rPr lang="es-ES_tradnl" b="0" i="0" u="none" strike="noStrike" noProof="0" dirty="0">
                <a:solidFill>
                  <a:srgbClr val="333333"/>
                </a:solidFill>
                <a:effectLst/>
                <a:latin typeface="Calibri" panose="020F0502020204030204" pitchFamily="34" charset="0"/>
              </a:rPr>
              <a:t>Contexto adicional (si es necesario):
Sobrecalentamiento</a:t>
            </a:r>
          </a:p>
          <a:p>
            <a:pPr algn="l" rtl="0" fontAlgn="base"/>
            <a:endParaRPr lang="es-ES_tradnl" sz="1800" b="0" i="0" u="none" strike="noStrike" noProof="0" dirty="0">
              <a:solidFill>
                <a:srgbClr val="333333"/>
              </a:solidFill>
              <a:effectLst/>
              <a:latin typeface="Calibri" panose="020F0502020204030204" pitchFamily="34" charset="0"/>
            </a:endParaRPr>
          </a:p>
          <a:p>
            <a:pPr marL="285750" indent="-285750" algn="l" rtl="0" fontAlgn="base">
              <a:buFont typeface="Arial" panose="020B0604020202020204" pitchFamily="34" charset="0"/>
              <a:buChar char="•"/>
            </a:pPr>
            <a:r>
              <a:rPr lang="es-ES_tradnl" sz="1800" noProof="0" dirty="0">
                <a:solidFill>
                  <a:srgbClr val="000000"/>
                </a:solidFill>
                <a:latin typeface="Calibri" panose="020F0502020204030204" pitchFamily="34" charset="0"/>
              </a:rPr>
              <a:t>Las mantas y otros artículos blandos en la cuna aumentan el riesgo de que su bebé no pueda darse la vuelta y alejarse o mover ese artículo fuera de su camino. A diferencia de los adultos y los niños mayores, un bebé no puede darse la vuelta ni apartar el objeto del camino, lo que puede bloquear sus vías respiratorias y asfixiarse. Además, los sombreros y otros artículos blandos también pueden deslizarse y bloquear las vías respiratorias.
Como regla general, si la temperatura ambiente es cómoda para ti, lo más probable es que también lo sea para tu bebé.
Para mantener a su bebé caliente, use un saco de dormir o ropa para dormir con los pies. También puede vestir a su bebé con capas que se pueden quitar si su cara se pone demasiado roja o nota que está sudando.</a:t>
            </a:r>
          </a:p>
          <a:p>
            <a:pPr marL="285750" indent="-285750" algn="l" rtl="0" fontAlgn="base">
              <a:buFont typeface="Arial" panose="020B0604020202020204" pitchFamily="34" charset="0"/>
              <a:buChar char="•"/>
            </a:pPr>
            <a:endParaRPr lang="es-ES_tradnl" sz="1800" noProof="0" dirty="0">
              <a:solidFill>
                <a:srgbClr val="000000"/>
              </a:solidFill>
              <a:latin typeface="Calibri" panose="020F0502020204030204" pitchFamily="34" charset="0"/>
            </a:endParaRPr>
          </a:p>
          <a:p>
            <a:pPr marL="0" indent="0" algn="l" rtl="0" fontAlgn="base">
              <a:buFont typeface="Arial" panose="020B0604020202020204" pitchFamily="34" charset="0"/>
              <a:buNone/>
            </a:pPr>
            <a:r>
              <a:rPr lang="es-ES_tradnl" sz="1800" noProof="0" dirty="0">
                <a:solidFill>
                  <a:srgbClr val="000000"/>
                </a:solidFill>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0" u="none" strike="noStrike" noProof="0" dirty="0">
                <a:solidFill>
                  <a:srgbClr val="000000"/>
                </a:solidFill>
                <a:effectLst/>
                <a:latin typeface="Calibri" panose="020F0502020204030204" pitchFamily="34" charset="0"/>
              </a:rPr>
              <a:t>Fuente de información: </a:t>
            </a:r>
            <a:r>
              <a:rPr lang="en-US" b="0" i="0" u="none" strike="noStrike" noProof="0" dirty="0">
                <a:solidFill>
                  <a:srgbClr val="333333"/>
                </a:solidFill>
                <a:effectLst/>
                <a:latin typeface="Calibri" panose="020F0502020204030204" pitchFamily="34" charset="0"/>
              </a:rPr>
              <a:t>R</a:t>
            </a:r>
            <a:r>
              <a:rPr lang="en-US" b="0" i="0" u="none" strike="noStrike" dirty="0" err="1">
                <a:solidFill>
                  <a:srgbClr val="333333"/>
                </a:solidFill>
                <a:effectLst/>
                <a:latin typeface="Calibri" panose="020F0502020204030204" pitchFamily="34" charset="0"/>
              </a:rPr>
              <a:t>ecomendaciones</a:t>
            </a:r>
            <a:r>
              <a:rPr lang="en-US" b="0" i="0" u="none" strike="noStrike" dirty="0">
                <a:solidFill>
                  <a:srgbClr val="333333"/>
                </a:solidFill>
                <a:effectLst/>
                <a:latin typeface="Calibri" panose="020F0502020204030204" pitchFamily="34" charset="0"/>
              </a:rPr>
              <a:t> de la AAP y NCEMCH y NAPPSS Building on Campaigns with Conversations Training</a:t>
            </a:r>
            <a:r>
              <a:rPr lang="es-ES_tradnl" b="0" i="0" u="none" strike="noStrike" noProof="0" dirty="0">
                <a:solidFill>
                  <a:srgbClr val="000000"/>
                </a:solidFill>
                <a:effectLst/>
                <a:latin typeface="Calibri" panose="020F0502020204030204" pitchFamily="34" charset="0"/>
              </a:rPr>
              <a:t>)
​
Crédito de la imagen: DSHS de Texas</a:t>
            </a:r>
            <a:endParaRPr lang="es-ES_tradnl" b="0" i="0" noProof="0" dirty="0">
              <a:solidFill>
                <a:srgbClr val="444444"/>
              </a:solidFill>
              <a:effectLst/>
              <a:latin typeface="Calibri" panose="020F0502020204030204" pitchFamily="34" charset="0"/>
            </a:endParaRPr>
          </a:p>
          <a:p>
            <a:pPr algn="l" rtl="0" fontAlgn="base"/>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38</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ABBFBD5B-EC47-7B7A-9617-EC0BC8D99CF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15219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b="1" i="1" u="none" strike="noStrike" noProof="0" dirty="0">
                <a:solidFill>
                  <a:srgbClr val="000000"/>
                </a:solidFill>
                <a:effectLst/>
                <a:latin typeface="Calibri" panose="020F0502020204030204" pitchFamily="34" charset="0"/>
              </a:rPr>
              <a:t>Por qué</a:t>
            </a:r>
            <a:r>
              <a:rPr lang="es-ES_tradnl" b="0" i="1" u="none" strike="noStrike" noProof="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es-ES_tradnl" sz="1200" noProof="0" dirty="0">
                <a:solidFill>
                  <a:srgbClr val="444444"/>
                </a:solidFill>
                <a:latin typeface="Arial" panose="020B0604020202020204" pitchFamily="34" charset="0"/>
              </a:rPr>
              <a:t>Los médicos comparten actualizaciones sobre temas importantes de salud y seguridad para la mamá y el bebé.</a:t>
            </a:r>
          </a:p>
          <a:p>
            <a:pPr algn="l" rtl="0" fontAlgn="base"/>
            <a:r>
              <a:rPr lang="es-ES_tradnl" b="0" i="0" noProof="0" dirty="0">
                <a:solidFill>
                  <a:srgbClr val="000000"/>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0" noProof="0" dirty="0">
                <a:solidFill>
                  <a:srgbClr val="333333"/>
                </a:solidFill>
                <a:effectLst/>
                <a:latin typeface="Calibri" panose="020F0502020204030204" pitchFamily="34" charset="0"/>
              </a:rPr>
              <a:t>​Para tener un embarazo más saludable, visite a su médico tan pronto como sepa que está </a:t>
            </a:r>
            <a:r>
              <a:rPr lang="es-ES_tradnl" b="0" i="0" noProof="0" dirty="0" err="1">
                <a:solidFill>
                  <a:srgbClr val="333333"/>
                </a:solidFill>
                <a:effectLst/>
                <a:latin typeface="Calibri" panose="020F0502020204030204" pitchFamily="34" charset="0"/>
              </a:rPr>
              <a:t>embarazada:Once</a:t>
            </a:r>
            <a:r>
              <a:rPr lang="es-ES_tradnl" b="0" i="0" noProof="0" dirty="0">
                <a:solidFill>
                  <a:srgbClr val="333333"/>
                </a:solidFill>
                <a:effectLst/>
                <a:latin typeface="Calibri" panose="020F0502020204030204" pitchFamily="34" charset="0"/>
              </a:rPr>
              <a:t> a </a:t>
            </a:r>
            <a:r>
              <a:rPr lang="es-ES_tradnl" b="0" i="0" noProof="0" dirty="0" err="1">
                <a:solidFill>
                  <a:srgbClr val="333333"/>
                </a:solidFill>
                <a:effectLst/>
                <a:latin typeface="Calibri" panose="020F0502020204030204" pitchFamily="34" charset="0"/>
              </a:rPr>
              <a:t>month</a:t>
            </a:r>
            <a:r>
              <a:rPr lang="es-ES_tradnl" b="0" i="0" noProof="0" dirty="0">
                <a:solidFill>
                  <a:srgbClr val="333333"/>
                </a:solidFill>
                <a:effectLst/>
                <a:latin typeface="Calibri" panose="020F0502020204030204" pitchFamily="34" charset="0"/>
              </a:rPr>
              <a:t> </a:t>
            </a:r>
            <a:r>
              <a:rPr lang="es-ES_tradnl" b="0" i="0" noProof="0" dirty="0" err="1">
                <a:solidFill>
                  <a:srgbClr val="333333"/>
                </a:solidFill>
                <a:effectLst/>
                <a:latin typeface="Calibri" panose="020F0502020204030204" pitchFamily="34" charset="0"/>
              </a:rPr>
              <a:t>for</a:t>
            </a:r>
            <a:r>
              <a:rPr lang="es-ES_tradnl" b="0" i="0" noProof="0" dirty="0">
                <a:solidFill>
                  <a:srgbClr val="333333"/>
                </a:solidFill>
                <a:effectLst/>
                <a:latin typeface="Calibri" panose="020F0502020204030204" pitchFamily="34" charset="0"/>
              </a:rPr>
              <a:t> </a:t>
            </a:r>
            <a:r>
              <a:rPr lang="es-ES_tradnl" b="0" i="0" noProof="0" dirty="0" err="1">
                <a:solidFill>
                  <a:srgbClr val="333333"/>
                </a:solidFill>
                <a:effectLst/>
                <a:latin typeface="Calibri" panose="020F0502020204030204" pitchFamily="34" charset="0"/>
              </a:rPr>
              <a:t>weeks</a:t>
            </a:r>
            <a:r>
              <a:rPr lang="es-ES_tradnl" b="0" i="0" noProof="0" dirty="0">
                <a:solidFill>
                  <a:srgbClr val="333333"/>
                </a:solidFill>
                <a:effectLst/>
                <a:latin typeface="Calibri" panose="020F0502020204030204" pitchFamily="34" charset="0"/>
              </a:rPr>
              <a:t> ten </a:t>
            </a:r>
            <a:r>
              <a:rPr lang="es-ES_tradnl" b="0" i="0" noProof="0" dirty="0" err="1">
                <a:solidFill>
                  <a:srgbClr val="333333"/>
                </a:solidFill>
                <a:effectLst/>
                <a:latin typeface="Calibri" panose="020F0502020204030204" pitchFamily="34" charset="0"/>
              </a:rPr>
              <a:t>through</a:t>
            </a:r>
            <a:r>
              <a:rPr lang="es-ES_tradnl" b="0" i="0" noProof="0" dirty="0">
                <a:solidFill>
                  <a:srgbClr val="333333"/>
                </a:solidFill>
                <a:effectLst/>
                <a:latin typeface="Calibri" panose="020F0502020204030204" pitchFamily="34" charset="0"/>
              </a:rPr>
              <a:t> 28</a:t>
            </a:r>
          </a:p>
          <a:p>
            <a:pPr marL="176614" indent="-176614" fontAlgn="base">
              <a:buFont typeface="Arial" panose="020B0604020202020204" pitchFamily="34" charset="0"/>
              <a:buChar char="•"/>
            </a:pPr>
            <a:r>
              <a:rPr lang="es-ES_tradnl" b="0" i="0" noProof="0" dirty="0">
                <a:solidFill>
                  <a:srgbClr val="333333"/>
                </a:solidFill>
                <a:effectLst/>
                <a:latin typeface="Calibri" panose="020F0502020204030204" pitchFamily="34" charset="0"/>
              </a:rPr>
              <a:t>Dos veces al mes durante las semanas 28 a 36
Semanalmente desde la semana 36 hasta el nacimiento
El médico puede recomendar más visitas si es necesario. Anime a las madres a hablar con su médico sobre el horario y cualquier pregunta que tengan.</a:t>
            </a:r>
          </a:p>
          <a:p>
            <a:pPr marL="176614" indent="-176614" fontAlgn="base">
              <a:buFont typeface="Arial" panose="020B0604020202020204" pitchFamily="34" charset="0"/>
              <a:buChar char="•"/>
            </a:pPr>
            <a:endParaRPr lang="es-ES_tradnl" b="0" i="0" u="none" strike="noStrike" noProof="0" dirty="0">
              <a:solidFill>
                <a:srgbClr val="333333"/>
              </a:solidFill>
              <a:effectLst/>
              <a:latin typeface="Calibri" panose="020F0502020204030204" pitchFamily="34" charset="0"/>
            </a:endParaRPr>
          </a:p>
          <a:p>
            <a:pPr marL="0" indent="0" fontAlgn="base">
              <a:buFont typeface="Arial" panose="020B0604020202020204" pitchFamily="34" charset="0"/>
              <a:buNone/>
            </a:pPr>
            <a:r>
              <a:rPr lang="es-ES_tradnl" b="0" i="0" u="none" strike="noStrike" noProof="0" dirty="0">
                <a:solidFill>
                  <a:srgbClr val="333333"/>
                </a:solidFill>
                <a:effectLst/>
                <a:latin typeface="Calibri" panose="020F0502020204030204" pitchFamily="34" charset="0"/>
              </a:rPr>
              <a:t>(Fuente de información: recomendaciones de la AAP y NCEMCH y NAPPSS </a:t>
            </a:r>
            <a:r>
              <a:rPr lang="es-ES_tradnl" b="0" i="0" u="none" strike="noStrike" noProof="0" dirty="0" err="1">
                <a:solidFill>
                  <a:srgbClr val="333333"/>
                </a:solidFill>
                <a:effectLst/>
                <a:latin typeface="Calibri" panose="020F0502020204030204" pitchFamily="34" charset="0"/>
              </a:rPr>
              <a:t>Building</a:t>
            </a:r>
            <a:r>
              <a:rPr lang="es-ES_tradnl" b="0" i="0" u="none" strike="noStrike" noProof="0" dirty="0">
                <a:solidFill>
                  <a:srgbClr val="333333"/>
                </a:solidFill>
                <a:effectLst/>
                <a:latin typeface="Calibri" panose="020F0502020204030204" pitchFamily="34" charset="0"/>
              </a:rPr>
              <a:t> </a:t>
            </a:r>
            <a:r>
              <a:rPr lang="es-ES_tradnl" b="0" i="0" u="none" strike="noStrike" noProof="0" dirty="0" err="1">
                <a:solidFill>
                  <a:srgbClr val="333333"/>
                </a:solidFill>
                <a:effectLst/>
                <a:latin typeface="Calibri" panose="020F0502020204030204" pitchFamily="34" charset="0"/>
              </a:rPr>
              <a:t>on</a:t>
            </a:r>
            <a:r>
              <a:rPr lang="es-ES_tradnl" b="0" i="0" u="none" strike="noStrike" noProof="0" dirty="0">
                <a:solidFill>
                  <a:srgbClr val="333333"/>
                </a:solidFill>
                <a:effectLst/>
                <a:latin typeface="Calibri" panose="020F0502020204030204" pitchFamily="34" charset="0"/>
              </a:rPr>
              <a:t> </a:t>
            </a:r>
            <a:r>
              <a:rPr lang="es-ES_tradnl" b="0" i="0" u="none" strike="noStrike" noProof="0" dirty="0" err="1">
                <a:solidFill>
                  <a:srgbClr val="333333"/>
                </a:solidFill>
                <a:effectLst/>
                <a:latin typeface="Calibri" panose="020F0502020204030204" pitchFamily="34" charset="0"/>
              </a:rPr>
              <a:t>Campaigns</a:t>
            </a:r>
            <a:r>
              <a:rPr lang="es-ES_tradnl" b="0" i="0" u="none" strike="noStrike" noProof="0" dirty="0">
                <a:solidFill>
                  <a:srgbClr val="333333"/>
                </a:solidFill>
                <a:effectLst/>
                <a:latin typeface="Calibri" panose="020F0502020204030204" pitchFamily="34" charset="0"/>
              </a:rPr>
              <a:t> </a:t>
            </a:r>
            <a:r>
              <a:rPr lang="es-ES_tradnl" b="0" i="0" u="none" strike="noStrike" noProof="0" dirty="0" err="1">
                <a:solidFill>
                  <a:srgbClr val="333333"/>
                </a:solidFill>
                <a:effectLst/>
                <a:latin typeface="Calibri" panose="020F0502020204030204" pitchFamily="34" charset="0"/>
              </a:rPr>
              <a:t>with</a:t>
            </a:r>
            <a:r>
              <a:rPr lang="es-ES_tradnl" b="0" i="0" u="none" strike="noStrike" noProof="0" dirty="0">
                <a:solidFill>
                  <a:srgbClr val="333333"/>
                </a:solidFill>
                <a:effectLst/>
                <a:latin typeface="Calibri" panose="020F0502020204030204" pitchFamily="34" charset="0"/>
              </a:rPr>
              <a:t> </a:t>
            </a:r>
            <a:r>
              <a:rPr lang="es-ES_tradnl" b="0" i="0" u="none" strike="noStrike" noProof="0" dirty="0" err="1">
                <a:solidFill>
                  <a:srgbClr val="333333"/>
                </a:solidFill>
                <a:effectLst/>
                <a:latin typeface="Calibri" panose="020F0502020204030204" pitchFamily="34" charset="0"/>
              </a:rPr>
              <a:t>Conversations</a:t>
            </a:r>
            <a:r>
              <a:rPr lang="es-ES_tradnl" b="0" i="0" u="none" strike="noStrike" noProof="0" dirty="0">
                <a:solidFill>
                  <a:srgbClr val="333333"/>
                </a:solidFill>
                <a:effectLst/>
                <a:latin typeface="Calibri" panose="020F0502020204030204" pitchFamily="34" charset="0"/>
              </a:rPr>
              <a:t> Training)
​
Crédito de la imagen- Programa WIC de Texas</a:t>
            </a:r>
            <a:endParaRPr lang="es-ES_tradnl" b="0" i="1" noProof="0" dirty="0">
              <a:solidFill>
                <a:srgbClr val="333333"/>
              </a:solidFill>
              <a:effectLst/>
              <a:latin typeface="Source Sans Pro" panose="020B0503030403020204" pitchFamily="34" charset="0"/>
            </a:endParaRPr>
          </a:p>
          <a:p>
            <a:pPr defTabSz="941939">
              <a:defRPr/>
            </a:pPr>
            <a:endParaRPr lang="es-ES_tradnl" b="0" i="1" noProof="0" dirty="0">
              <a:solidFill>
                <a:srgbClr val="333333"/>
              </a:solidFill>
              <a:effectLst/>
              <a:latin typeface="Source Sans Pro" panose="020B0503030403020204" pitchFamily="34" charset="0"/>
            </a:endParaRPr>
          </a:p>
          <a:p>
            <a:endParaRPr lang="es-ES_tradnl" noProof="0" dirty="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39</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E9ED825-ACE4-1FCB-F715-4D12C9B11A2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6402564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b="1" i="1" u="none" strike="noStrike" noProof="0" dirty="0">
                <a:solidFill>
                  <a:srgbClr val="000000"/>
                </a:solidFill>
                <a:effectLst/>
                <a:latin typeface="Calibri" panose="020F0502020204030204" pitchFamily="34" charset="0"/>
              </a:rPr>
              <a:t>POR QUÉ: las vacunas ayudan a los bebés a mantenerse sanos, lo que puede protegerlos del síndrome de muerte súbita del lactante.
​</a:t>
            </a:r>
            <a:r>
              <a:rPr lang="es-ES_tradnl" b="0" i="0" noProof="0" dirty="0">
                <a:solidFill>
                  <a:srgbClr val="333333"/>
                </a:solidFill>
                <a:effectLst/>
                <a:latin typeface="Calibri" panose="020F0502020204030204" pitchFamily="34" charset="0"/>
              </a:rPr>
              <a:t>​</a:t>
            </a:r>
          </a:p>
          <a:p>
            <a:pPr algn="l" rtl="0" fontAlgn="base"/>
            <a:r>
              <a:rPr lang="es-ES_tradnl" b="0" i="0" noProof="0" dirty="0">
                <a:solidFill>
                  <a:srgbClr val="333333"/>
                </a:solidFill>
                <a:effectLst/>
                <a:latin typeface="Calibri" panose="020F0502020204030204" pitchFamily="34" charset="0"/>
              </a:rPr>
              <a:t>A la mayoría de los bebés se les recomienda ver al médico en:</a:t>
            </a:r>
          </a:p>
          <a:p>
            <a:pPr marL="171450" indent="-171450" algn="l" rtl="0" fontAlgn="base">
              <a:buFont typeface="Arial" panose="020B0604020202020204" pitchFamily="34" charset="0"/>
              <a:buChar char="•"/>
            </a:pPr>
            <a:r>
              <a:rPr lang="es-ES_tradnl" b="0" i="0" noProof="0" dirty="0">
                <a:solidFill>
                  <a:srgbClr val="333333"/>
                </a:solidFill>
                <a:effectLst/>
                <a:latin typeface="Calibri" panose="020F0502020204030204" pitchFamily="34" charset="0"/>
              </a:rPr>
              <a:t>3-5 días de edad
1, 2, 3 meses de edad
6, 9, 12 meses de edad
El médico puede recomendar más visitas si es necesario. Anime a los padres a discutir el horario con el médico de su bebé.​</a:t>
            </a:r>
          </a:p>
          <a:p>
            <a:pPr marL="171450" indent="-171450" algn="l" rtl="0" fontAlgn="base">
              <a:buFont typeface="Arial" panose="020B0604020202020204" pitchFamily="34" charset="0"/>
              <a:buChar char="•"/>
            </a:pPr>
            <a:endParaRPr lang="es-ES_tradnl" b="0" i="0" noProof="0" dirty="0">
              <a:solidFill>
                <a:srgbClr val="444444"/>
              </a:solidFill>
              <a:effectLst/>
              <a:latin typeface="Calibri" panose="020F0502020204030204" pitchFamily="34" charset="0"/>
            </a:endParaRPr>
          </a:p>
          <a:p>
            <a:pPr algn="l" rtl="0" fontAlgn="base"/>
            <a:r>
              <a:rPr lang="es-ES_tradnl" b="0" i="0" u="none" strike="noStrike" noProof="0" dirty="0">
                <a:solidFill>
                  <a:srgbClr val="333333"/>
                </a:solidFill>
                <a:effectLst/>
                <a:latin typeface="Calibri" panose="020F0502020204030204" pitchFamily="34" charset="0"/>
              </a:rPr>
              <a:t>(Fuente de información: recomendaciones de la AAP y NCEMCH y NAPPSS </a:t>
            </a:r>
            <a:r>
              <a:rPr lang="es-ES_tradnl" b="0" i="0" u="none" strike="noStrike" noProof="0" dirty="0" err="1">
                <a:solidFill>
                  <a:srgbClr val="333333"/>
                </a:solidFill>
                <a:effectLst/>
                <a:latin typeface="Calibri" panose="020F0502020204030204" pitchFamily="34" charset="0"/>
              </a:rPr>
              <a:t>Building</a:t>
            </a:r>
            <a:r>
              <a:rPr lang="es-ES_tradnl" b="0" i="0" u="none" strike="noStrike" noProof="0" dirty="0">
                <a:solidFill>
                  <a:srgbClr val="333333"/>
                </a:solidFill>
                <a:effectLst/>
                <a:latin typeface="Calibri" panose="020F0502020204030204" pitchFamily="34" charset="0"/>
              </a:rPr>
              <a:t> </a:t>
            </a:r>
            <a:r>
              <a:rPr lang="es-ES_tradnl" b="0" i="0" u="none" strike="noStrike" noProof="0" dirty="0" err="1">
                <a:solidFill>
                  <a:srgbClr val="333333"/>
                </a:solidFill>
                <a:effectLst/>
                <a:latin typeface="Calibri" panose="020F0502020204030204" pitchFamily="34" charset="0"/>
              </a:rPr>
              <a:t>on</a:t>
            </a:r>
            <a:r>
              <a:rPr lang="es-ES_tradnl" b="0" i="0" u="none" strike="noStrike" noProof="0" dirty="0">
                <a:solidFill>
                  <a:srgbClr val="333333"/>
                </a:solidFill>
                <a:effectLst/>
                <a:latin typeface="Calibri" panose="020F0502020204030204" pitchFamily="34" charset="0"/>
              </a:rPr>
              <a:t> </a:t>
            </a:r>
            <a:r>
              <a:rPr lang="es-ES_tradnl" b="0" i="0" u="none" strike="noStrike" noProof="0" dirty="0" err="1">
                <a:solidFill>
                  <a:srgbClr val="333333"/>
                </a:solidFill>
                <a:effectLst/>
                <a:latin typeface="Calibri" panose="020F0502020204030204" pitchFamily="34" charset="0"/>
              </a:rPr>
              <a:t>Campaigns</a:t>
            </a:r>
            <a:r>
              <a:rPr lang="es-ES_tradnl" b="0" i="0" u="none" strike="noStrike" noProof="0" dirty="0">
                <a:solidFill>
                  <a:srgbClr val="333333"/>
                </a:solidFill>
                <a:effectLst/>
                <a:latin typeface="Calibri" panose="020F0502020204030204" pitchFamily="34" charset="0"/>
              </a:rPr>
              <a:t> </a:t>
            </a:r>
            <a:r>
              <a:rPr lang="es-ES_tradnl" b="0" i="0" u="none" strike="noStrike" noProof="0" dirty="0" err="1">
                <a:solidFill>
                  <a:srgbClr val="333333"/>
                </a:solidFill>
                <a:effectLst/>
                <a:latin typeface="Calibri" panose="020F0502020204030204" pitchFamily="34" charset="0"/>
              </a:rPr>
              <a:t>with</a:t>
            </a:r>
            <a:r>
              <a:rPr lang="es-ES_tradnl" b="0" i="0" u="none" strike="noStrike" noProof="0" dirty="0">
                <a:solidFill>
                  <a:srgbClr val="333333"/>
                </a:solidFill>
                <a:effectLst/>
                <a:latin typeface="Calibri" panose="020F0502020204030204" pitchFamily="34" charset="0"/>
              </a:rPr>
              <a:t> </a:t>
            </a:r>
            <a:r>
              <a:rPr lang="es-ES_tradnl" b="0" i="0" u="none" strike="noStrike" noProof="0" dirty="0" err="1">
                <a:solidFill>
                  <a:srgbClr val="333333"/>
                </a:solidFill>
                <a:effectLst/>
                <a:latin typeface="Calibri" panose="020F0502020204030204" pitchFamily="34" charset="0"/>
              </a:rPr>
              <a:t>Conversations</a:t>
            </a:r>
            <a:r>
              <a:rPr lang="es-ES_tradnl" b="0" i="0" u="none" strike="noStrike" noProof="0" dirty="0">
                <a:solidFill>
                  <a:srgbClr val="333333"/>
                </a:solidFill>
                <a:effectLst/>
                <a:latin typeface="Calibri" panose="020F0502020204030204" pitchFamily="34" charset="0"/>
              </a:rPr>
              <a:t> Training)
​
Crédito de la imagen: Centros para el Control y la Prevención de Enfermedades (CDC)</a:t>
            </a:r>
            <a:endParaRPr lang="es-ES_tradnl" noProof="0" dirty="0"/>
          </a:p>
          <a:p>
            <a:pPr defTabSz="941939">
              <a:defRPr/>
            </a:pPr>
            <a:endParaRPr lang="en-US" b="0" i="1"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40</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F6457CF6-4A79-5BFC-AF88-5CBAA3C6E7C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016784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Facilitador</a:t>
            </a:r>
            <a:r>
              <a:rPr lang="es-ES_tradnl" noProof="0" dirty="0"/>
              <a:t>:</a:t>
            </a:r>
          </a:p>
          <a:p>
            <a:pPr marL="235485" indent="-235485">
              <a:buAutoNum type="arabicPeriod"/>
            </a:pPr>
            <a:r>
              <a:rPr lang="es-ES_tradnl" noProof="0" dirty="0"/>
              <a:t>Pida a los participantes que busquen un compañero para la actividad para romper el hielo</a:t>
            </a:r>
          </a:p>
          <a:p>
            <a:pPr marL="235485" indent="-235485">
              <a:buAutoNum type="arabicPeriod"/>
            </a:pPr>
            <a:r>
              <a:rPr lang="es-ES_tradnl" noProof="0" dirty="0"/>
              <a:t>Cada persona se presentará y se les pedirá que presenten a su pareja después de romper el hielo.</a:t>
            </a:r>
          </a:p>
          <a:p>
            <a:pPr marL="235485" indent="-235485">
              <a:buAutoNum type="arabicPeriod"/>
            </a:pPr>
            <a:endParaRPr lang="es-ES_tradnl" noProof="0" dirty="0"/>
          </a:p>
          <a:p>
            <a:r>
              <a:rPr lang="es-ES_tradnl" b="1" noProof="0" dirty="0"/>
              <a:t>Instrucciones del juego de memoria:</a:t>
            </a:r>
          </a:p>
          <a:p>
            <a:r>
              <a:rPr lang="es-ES_tradnl" noProof="0" dirty="0">
                <a:solidFill>
                  <a:srgbClr val="333333"/>
                </a:solidFill>
              </a:rPr>
              <a:t>Este juego está diseñado para romper el hielo durante la sesión de capacitación de instructores de la Capacitación Comunitaria Hablemos - Sueño Infantil Seguro de DSHS. Las tarjetas se pueden imprimir en cartulina y deben entregarse a cada participante.</a:t>
            </a:r>
          </a:p>
          <a:p>
            <a:pPr marL="235485" indent="-235485">
              <a:buFont typeface="+mj-lt"/>
              <a:buAutoNum type="arabicPeriod"/>
            </a:pPr>
            <a:r>
              <a:rPr lang="es-ES_tradnl" noProof="0" dirty="0">
                <a:solidFill>
                  <a:srgbClr val="333333"/>
                </a:solidFill>
              </a:rPr>
              <a:t>Pida a los participantes que busquen un compañero y se presenten.</a:t>
            </a:r>
          </a:p>
          <a:p>
            <a:pPr marL="235485" indent="-235485">
              <a:buFont typeface="+mj-lt"/>
              <a:buAutoNum type="arabicPeriod"/>
            </a:pPr>
            <a:r>
              <a:rPr lang="es-ES_tradnl" noProof="0" dirty="0">
                <a:solidFill>
                  <a:srgbClr val="333333"/>
                </a:solidFill>
              </a:rPr>
              <a:t>Pida a los participantes que coloquen un juego de cartas sobre la mesa con los símbolos boca abajo.</a:t>
            </a:r>
          </a:p>
          <a:p>
            <a:pPr marL="235485" indent="-235485">
              <a:buFont typeface="+mj-lt"/>
              <a:buAutoNum type="arabicPeriod"/>
            </a:pPr>
            <a:r>
              <a:rPr lang="es-ES_tradnl" noProof="0" dirty="0">
                <a:solidFill>
                  <a:srgbClr val="333333"/>
                </a:solidFill>
              </a:rPr>
              <a:t>Establezca un temporizador corto (2-3 minutos) e indique a los participantes que se turnen para voltear dos cartas boca arriba. </a:t>
            </a:r>
          </a:p>
          <a:p>
            <a:pPr marL="235485" indent="-235485">
              <a:buFont typeface="Arial" panose="020B0604020202020204" pitchFamily="34" charset="0"/>
              <a:buChar char="•"/>
            </a:pPr>
            <a:r>
              <a:rPr lang="es-ES_tradnl" noProof="0" dirty="0">
                <a:solidFill>
                  <a:srgbClr val="333333"/>
                </a:solidFill>
              </a:rPr>
              <a:t>Si las tarjetas coinciden, la persona puede recoger esa pareja en su "pila de ganancias" y tomar otro turno.</a:t>
            </a:r>
          </a:p>
          <a:p>
            <a:pPr marL="235485" indent="-235485">
              <a:buFont typeface="Arial" panose="020B0604020202020204" pitchFamily="34" charset="0"/>
              <a:buChar char="•"/>
            </a:pPr>
            <a:r>
              <a:rPr lang="es-ES_tradnl" noProof="0" dirty="0">
                <a:solidFill>
                  <a:srgbClr val="333333"/>
                </a:solidFill>
              </a:rPr>
              <a:t>Si las tarjetas no coinciden, la persona volteará las cartas boca abajo y dejará que su compañero tenga un turno.</a:t>
            </a:r>
          </a:p>
          <a:p>
            <a:pPr marL="235485" indent="-235485">
              <a:buFont typeface="+mj-lt"/>
              <a:buAutoNum type="arabicPeriod" startAt="4"/>
            </a:pPr>
            <a:r>
              <a:rPr lang="es-ES_tradnl" noProof="0" dirty="0">
                <a:solidFill>
                  <a:srgbClr val="333333"/>
                </a:solidFill>
              </a:rPr>
              <a:t>Explique que es posible que los participantes no entiendan todos los símbolos de las tarjetas, pero que el objetivo es hacer coincidir la mayor cantidad de pares.</a:t>
            </a:r>
          </a:p>
          <a:p>
            <a:pPr marL="235485" indent="-235485">
              <a:buFont typeface="+mj-lt"/>
              <a:buAutoNum type="arabicPeriod" startAt="4"/>
            </a:pPr>
            <a:r>
              <a:rPr lang="es-ES_tradnl" noProof="0" dirty="0">
                <a:solidFill>
                  <a:srgbClr val="333333"/>
                </a:solidFill>
              </a:rPr>
              <a:t>Cuando suene el temporizador, pida a los participantes que cuenten sus pares de la "pila de ganancias".</a:t>
            </a:r>
          </a:p>
          <a:p>
            <a:pPr marL="235485" indent="-235485">
              <a:buFont typeface="+mj-lt"/>
              <a:buAutoNum type="arabicPeriod" startAt="4"/>
            </a:pPr>
            <a:r>
              <a:rPr lang="es-ES_tradnl" noProof="0" dirty="0">
                <a:solidFill>
                  <a:srgbClr val="333333"/>
                </a:solidFill>
              </a:rPr>
              <a:t>Comparta la infografía del DSHS sobre sueño infantil seguro con los participantes para identificar sus pares ganadores. </a:t>
            </a:r>
          </a:p>
          <a:p>
            <a:pPr marL="235485" indent="-235485">
              <a:buFont typeface="+mj-lt"/>
              <a:buAutoNum type="arabicPeriod" startAt="4"/>
            </a:pPr>
            <a:r>
              <a:rPr lang="es-ES_tradnl" noProof="0" dirty="0">
                <a:solidFill>
                  <a:srgbClr val="333333"/>
                </a:solidFill>
              </a:rPr>
              <a:t>Pida a los participantes que presenten al compañero con el que jugaron – A continuación, identifique y comparta un símbolo de su "pila de ganancias" sobre el que les gustaría aprender más durante el entrenamiento.</a:t>
            </a:r>
          </a:p>
          <a:p>
            <a:pPr marL="235485" indent="-235485">
              <a:buFont typeface="+mj-lt"/>
              <a:buAutoNum type="arabicPeriod" startAt="4"/>
            </a:pPr>
            <a:r>
              <a:rPr lang="es-ES_tradnl" noProof="0" dirty="0">
                <a:solidFill>
                  <a:srgbClr val="333333"/>
                </a:solidFill>
              </a:rPr>
              <a:t>Pida a los participantes que conserven su "pila de ganancias" para usarla más adelante en la capacitación.</a:t>
            </a:r>
          </a:p>
          <a:p>
            <a:endParaRPr lang="es-ES_tradnl" noProof="0" dirty="0"/>
          </a:p>
          <a:p>
            <a:r>
              <a:rPr lang="es-ES_tradnl" b="1" noProof="0" dirty="0"/>
              <a:t>Después del Rompehielos:</a:t>
            </a:r>
          </a:p>
          <a:p>
            <a:r>
              <a:rPr lang="es-ES_tradnl" noProof="0" dirty="0"/>
              <a:t>1. Pida a los compañeros que se presenten al grupo.</a:t>
            </a:r>
          </a:p>
          <a:p>
            <a:r>
              <a:rPr lang="es-ES_tradnl" noProof="0" dirty="0"/>
              <a:t>2. Pida a voluntarios que compartan un conjunto de imágenes iguales. Después pregunte: </a:t>
            </a:r>
          </a:p>
          <a:p>
            <a:pPr marL="176614" indent="-176614">
              <a:buFont typeface="Arial" panose="020B0604020202020204" pitchFamily="34" charset="0"/>
              <a:buChar char="•"/>
            </a:pPr>
            <a:r>
              <a:rPr lang="es-ES_tradnl" noProof="0" dirty="0"/>
              <a:t>¿Qué creen que representa la imagen? </a:t>
            </a:r>
          </a:p>
          <a:p>
            <a:pPr marL="176614" indent="-176614">
              <a:buFont typeface="Arial" panose="020B0604020202020204" pitchFamily="34" charset="0"/>
              <a:buChar char="•"/>
            </a:pPr>
            <a:r>
              <a:rPr lang="es-ES_tradnl" noProof="0" dirty="0"/>
              <a:t>¿Cómo podría esto relacionarse con nuestro tema de capacitación – Sueño Infantil Seguro?</a:t>
            </a:r>
          </a:p>
          <a:p>
            <a:endParaRPr lang="es-ES_tradnl" noProof="0" dirty="0"/>
          </a:p>
          <a:p>
            <a:r>
              <a:rPr lang="es-ES_tradnl" noProof="0" dirty="0"/>
              <a:t>El facilitador puede tranquilizar a los participantes diciéndoles que algunas de las imágenes pueden ser nuevas para ellos, pero comenzarán a identificar las imágenes con recomendaciones y materiales proporcionados durante esta capacitación.</a:t>
            </a:r>
          </a:p>
          <a:p>
            <a:endParaRPr lang="es-ES_tradnl" noProof="0" dirty="0"/>
          </a:p>
          <a:p>
            <a:r>
              <a:rPr lang="es-ES_tradnl" b="1" noProof="0" dirty="0"/>
              <a:t>*Recordatorio del facilitador para más adelante en la capacitación*</a:t>
            </a:r>
          </a:p>
          <a:p>
            <a:r>
              <a:rPr lang="es-ES_tradnl" b="1" noProof="0" dirty="0" err="1"/>
              <a:t>Teach</a:t>
            </a:r>
            <a:r>
              <a:rPr lang="es-ES_tradnl" b="1" noProof="0" dirty="0"/>
              <a:t>-back </a:t>
            </a:r>
            <a:r>
              <a:rPr lang="es-ES_tradnl" b="1" noProof="0" dirty="0" err="1"/>
              <a:t>activity</a:t>
            </a:r>
            <a:r>
              <a:rPr lang="es-ES_tradnl" b="1" noProof="0" dirty="0"/>
              <a:t>:</a:t>
            </a:r>
          </a:p>
          <a:p>
            <a:r>
              <a:rPr lang="es-ES_tradnl" noProof="0" dirty="0"/>
              <a:t>En la agenda de la clase y en las presentaciones de capacitación se incluye una oportunidad para que los participantes se junten en equipo y practiquen al final de la capacitación. </a:t>
            </a:r>
          </a:p>
          <a:p>
            <a:pPr marL="235485" indent="-235485">
              <a:buFont typeface="+mj-lt"/>
              <a:buAutoNum type="arabicPeriod"/>
            </a:pPr>
            <a:r>
              <a:rPr lang="es-ES_tradnl" noProof="0" dirty="0"/>
              <a:t>Pida a los participantes que busquen un compañero y elijan de 1 a 3 de sus pares del juego de memoria para usarlos como temas en su práctica.</a:t>
            </a:r>
          </a:p>
          <a:p>
            <a:pPr marL="235485" indent="-235485">
              <a:buFont typeface="+mj-lt"/>
              <a:buAutoNum type="arabicPeriod"/>
            </a:pPr>
            <a:r>
              <a:rPr lang="es-ES_tradnl" noProof="0" dirty="0"/>
              <a:t>Proporcione suficiente tiempo y recuerde a los participantes que pueden usar cualquier material para apoyar su conversación.</a:t>
            </a:r>
          </a:p>
        </p:txBody>
      </p:sp>
      <p:sp>
        <p:nvSpPr>
          <p:cNvPr id="4" name="Slide Number Placeholder 3"/>
          <p:cNvSpPr>
            <a:spLocks noGrp="1"/>
          </p:cNvSpPr>
          <p:nvPr>
            <p:ph type="sldNum" sz="quarter" idx="5"/>
          </p:nvPr>
        </p:nvSpPr>
        <p:spPr/>
        <p:txBody>
          <a:bodyPr/>
          <a:lstStyle/>
          <a:p>
            <a:fld id="{23ED2790-A10B-DF4E-8039-531061320ECA}" type="slidenum">
              <a:rPr lang="en-US" smtClean="0"/>
              <a:t>4</a:t>
            </a:fld>
            <a:endParaRPr lang="en-US"/>
          </a:p>
        </p:txBody>
      </p:sp>
      <p:sp>
        <p:nvSpPr>
          <p:cNvPr id="5" name="Date Placeholder 4">
            <a:extLst>
              <a:ext uri="{FF2B5EF4-FFF2-40B4-BE49-F238E27FC236}">
                <a16:creationId xmlns:a16="http://schemas.microsoft.com/office/drawing/2014/main" id="{7F7346E6-E597-19C6-946C-27E4521203F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489495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endParaRPr lang="en-US" b="0" i="1" dirty="0">
              <a:solidFill>
                <a:srgbClr val="333333"/>
              </a:solidFill>
              <a:effectLst/>
              <a:latin typeface="Source Sans Pro" panose="020B0503030403020204" pitchFamily="34" charset="0"/>
            </a:endParaRPr>
          </a:p>
          <a:p>
            <a:pPr defTabSz="941939">
              <a:spcAft>
                <a:spcPts val="1854"/>
              </a:spcAft>
              <a:defRPr/>
            </a:pPr>
            <a:r>
              <a:rPr lang="es-ES_tradnl" b="1" i="1" u="none" strike="noStrike" dirty="0">
                <a:solidFill>
                  <a:srgbClr val="000000"/>
                </a:solidFill>
                <a:effectLst/>
                <a:latin typeface="Calibri" panose="020F0502020204030204" pitchFamily="34" charset="0"/>
              </a:rPr>
              <a:t>POR QUÉ: elegir usar un monitor o dispositivo en casa no reemplaza seguir todas las pautas de sueño Seguro</a:t>
            </a:r>
          </a:p>
          <a:p>
            <a:pPr defTabSz="941939">
              <a:spcAft>
                <a:spcPts val="1854"/>
              </a:spcAft>
              <a:defRPr/>
            </a:pPr>
            <a:endParaRPr lang="es-ES_tradnl" sz="1200" dirty="0"/>
          </a:p>
          <a:p>
            <a:pPr defTabSz="941939">
              <a:spcAft>
                <a:spcPts val="1854"/>
              </a:spcAft>
              <a:defRPr/>
            </a:pPr>
            <a:r>
              <a:rPr lang="es-ES_tradnl" sz="1200" dirty="0"/>
              <a:t>Ningún producto puede prevenir el SIDS, así que aliente a los padres y cuidadores a evitar los productos y dispositivos que afirman "prevenir" el SIDS y la muerte relacionada con el sueño, ya que esto puede dar una falsa sensación de seguridad. Anímelos a seguir todas las recomendaciones de sueño seguro.</a:t>
            </a:r>
            <a:endParaRPr lang="es-ES_tradnl" sz="800" dirty="0">
              <a:solidFill>
                <a:srgbClr val="25408F"/>
              </a:solidFill>
              <a:cs typeface="Calibri"/>
            </a:endParaRPr>
          </a:p>
          <a:p>
            <a:pPr algn="l" rtl="0" fontAlgn="base"/>
            <a:r>
              <a:rPr lang="es-ES_tradnl" b="0" i="0" dirty="0">
                <a:solidFill>
                  <a:srgbClr val="333333"/>
                </a:solidFill>
                <a:effectLst/>
                <a:latin typeface="Calibri" panose="020F0502020204030204" pitchFamily="34" charset="0"/>
              </a:rPr>
              <a:t>​</a:t>
            </a:r>
            <a:endParaRPr lang="es-ES_tradnl" b="0" i="0" dirty="0">
              <a:solidFill>
                <a:srgbClr val="444444"/>
              </a:solidFill>
              <a:effectLst/>
              <a:latin typeface="Calibri" panose="020F0502020204030204" pitchFamily="34" charset="0"/>
            </a:endParaRPr>
          </a:p>
          <a:p>
            <a:pPr algn="l" rtl="0" fontAlgn="base"/>
            <a:r>
              <a:rPr lang="es-ES_tradnl" b="0" i="0" u="none" strike="noStrike" noProof="0" dirty="0">
                <a:solidFill>
                  <a:srgbClr val="333333"/>
                </a:solidFill>
                <a:effectLst/>
                <a:latin typeface="Calibri" panose="020F0502020204030204" pitchFamily="34" charset="0"/>
              </a:rPr>
              <a:t>(Fuente de información: recomendaciones de la AAP y NCEMCH y NAPPSS </a:t>
            </a:r>
            <a:r>
              <a:rPr lang="es-ES_tradnl" b="0" i="0" u="none" strike="noStrike" noProof="0" dirty="0" err="1">
                <a:solidFill>
                  <a:srgbClr val="333333"/>
                </a:solidFill>
                <a:effectLst/>
                <a:latin typeface="Calibri" panose="020F0502020204030204" pitchFamily="34" charset="0"/>
              </a:rPr>
              <a:t>Building</a:t>
            </a:r>
            <a:r>
              <a:rPr lang="es-ES_tradnl" b="0" i="0" u="none" strike="noStrike" noProof="0" dirty="0">
                <a:solidFill>
                  <a:srgbClr val="333333"/>
                </a:solidFill>
                <a:effectLst/>
                <a:latin typeface="Calibri" panose="020F0502020204030204" pitchFamily="34" charset="0"/>
              </a:rPr>
              <a:t> </a:t>
            </a:r>
            <a:r>
              <a:rPr lang="es-ES_tradnl" b="0" i="0" u="none" strike="noStrike" noProof="0" dirty="0" err="1">
                <a:solidFill>
                  <a:srgbClr val="333333"/>
                </a:solidFill>
                <a:effectLst/>
                <a:latin typeface="Calibri" panose="020F0502020204030204" pitchFamily="34" charset="0"/>
              </a:rPr>
              <a:t>on</a:t>
            </a:r>
            <a:r>
              <a:rPr lang="es-ES_tradnl" b="0" i="0" u="none" strike="noStrike" noProof="0" dirty="0">
                <a:solidFill>
                  <a:srgbClr val="333333"/>
                </a:solidFill>
                <a:effectLst/>
                <a:latin typeface="Calibri" panose="020F0502020204030204" pitchFamily="34" charset="0"/>
              </a:rPr>
              <a:t> </a:t>
            </a:r>
            <a:r>
              <a:rPr lang="es-ES_tradnl" b="0" i="0" u="none" strike="noStrike" noProof="0" dirty="0" err="1">
                <a:solidFill>
                  <a:srgbClr val="333333"/>
                </a:solidFill>
                <a:effectLst/>
                <a:latin typeface="Calibri" panose="020F0502020204030204" pitchFamily="34" charset="0"/>
              </a:rPr>
              <a:t>Campaigns</a:t>
            </a:r>
            <a:r>
              <a:rPr lang="es-ES_tradnl" b="0" i="0" u="none" strike="noStrike" noProof="0" dirty="0">
                <a:solidFill>
                  <a:srgbClr val="333333"/>
                </a:solidFill>
                <a:effectLst/>
                <a:latin typeface="Calibri" panose="020F0502020204030204" pitchFamily="34" charset="0"/>
              </a:rPr>
              <a:t> </a:t>
            </a:r>
            <a:r>
              <a:rPr lang="es-ES_tradnl" b="0" i="0" u="none" strike="noStrike" noProof="0" dirty="0" err="1">
                <a:solidFill>
                  <a:srgbClr val="333333"/>
                </a:solidFill>
                <a:effectLst/>
                <a:latin typeface="Calibri" panose="020F0502020204030204" pitchFamily="34" charset="0"/>
              </a:rPr>
              <a:t>with</a:t>
            </a:r>
            <a:r>
              <a:rPr lang="es-ES_tradnl" b="0" i="0" u="none" strike="noStrike" noProof="0" dirty="0">
                <a:solidFill>
                  <a:srgbClr val="333333"/>
                </a:solidFill>
                <a:effectLst/>
                <a:latin typeface="Calibri" panose="020F0502020204030204" pitchFamily="34" charset="0"/>
              </a:rPr>
              <a:t> </a:t>
            </a:r>
            <a:r>
              <a:rPr lang="es-ES_tradnl" b="0" i="0" u="none" strike="noStrike" noProof="0" dirty="0" err="1">
                <a:solidFill>
                  <a:srgbClr val="333333"/>
                </a:solidFill>
                <a:effectLst/>
                <a:latin typeface="Calibri" panose="020F0502020204030204" pitchFamily="34" charset="0"/>
              </a:rPr>
              <a:t>Conversations</a:t>
            </a:r>
            <a:r>
              <a:rPr lang="es-ES_tradnl" b="0" i="0" u="none" strike="noStrike" noProof="0" dirty="0">
                <a:solidFill>
                  <a:srgbClr val="333333"/>
                </a:solidFill>
                <a:effectLst/>
                <a:latin typeface="Calibri" panose="020F0502020204030204" pitchFamily="34" charset="0"/>
              </a:rPr>
              <a:t> Training)</a:t>
            </a:r>
            <a:endParaRPr lang="es-ES_tradnl" b="0" i="0" u="none" strike="noStrike" dirty="0">
              <a:solidFill>
                <a:srgbClr val="000000"/>
              </a:solidFill>
              <a:effectLst/>
              <a:latin typeface="Calibri" panose="020F0502020204030204" pitchFamily="34" charset="0"/>
            </a:endParaRPr>
          </a:p>
          <a:p>
            <a:pPr algn="l" rtl="0" fontAlgn="base"/>
            <a:endParaRPr lang="es-ES_tradnl" b="0" i="0" u="none" strike="noStrike" dirty="0">
              <a:solidFill>
                <a:srgbClr val="000000"/>
              </a:solidFill>
              <a:effectLst/>
              <a:latin typeface="Calibri" panose="020F0502020204030204" pitchFamily="34" charset="0"/>
            </a:endParaRPr>
          </a:p>
          <a:p>
            <a:pPr algn="l" rtl="0" fontAlgn="base"/>
            <a:r>
              <a:rPr lang="es-ES_tradnl" b="0" i="0" u="none" strike="noStrike" dirty="0">
                <a:solidFill>
                  <a:srgbClr val="000000"/>
                </a:solidFill>
                <a:effectLst/>
                <a:latin typeface="Calibri" panose="020F0502020204030204" pitchFamily="34" charset="0"/>
              </a:rPr>
              <a:t>Crédito de la imagen: DSHS de Texas</a:t>
            </a:r>
            <a:endParaRPr lang="es-ES_tradnl" b="0" i="1" dirty="0">
              <a:solidFill>
                <a:srgbClr val="333333"/>
              </a:solidFill>
              <a:effectLst/>
              <a:latin typeface="Source Sans Pro" panose="020B0503030403020204" pitchFamily="34" charset="0"/>
            </a:endParaRPr>
          </a:p>
          <a:p>
            <a:endParaRPr lang="es-ES_tradnl" dirty="0"/>
          </a:p>
          <a:p>
            <a:endParaRPr lang="en-US" dirty="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41</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95826EE-9BE4-99EA-5929-1EAC3089149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8023869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sz="1200" b="1" i="1" noProof="0" dirty="0">
                <a:solidFill>
                  <a:srgbClr val="000000"/>
                </a:solidFill>
                <a:cs typeface="Calibri"/>
              </a:rPr>
              <a:t>Por qué: el tiempo boca abajo fortalece los músculos que sostienen la cabeza de un bebé y puede prevenir los puntos planos.</a:t>
            </a:r>
          </a:p>
          <a:p>
            <a:pPr algn="l" rtl="0" fontAlgn="base"/>
            <a:endParaRPr lang="es-ES_tradnl" sz="1200" noProof="0" dirty="0">
              <a:solidFill>
                <a:srgbClr val="000000"/>
              </a:solidFill>
              <a:cs typeface="Calibri"/>
            </a:endParaRPr>
          </a:p>
          <a:p>
            <a:pPr defTabSz="941939" fontAlgn="base">
              <a:defRPr/>
            </a:pPr>
            <a:r>
              <a:rPr lang="es-ES_tradnl" sz="1200" noProof="0" dirty="0">
                <a:solidFill>
                  <a:srgbClr val="000000"/>
                </a:solidFill>
                <a:cs typeface="Calibri"/>
              </a:rPr>
              <a:t>La Academia Americana de Pediatría (AAP, por sus siglas en inglés) recomienda 30 minutos al día de tiempo boca abajo, pero esto se puede dividir en varias sesiones cortas, especialmente si al bebé no le gusta estar boca abajo al </a:t>
            </a:r>
            <a:r>
              <a:rPr lang="es-ES_tradnl" sz="1200" noProof="0" dirty="0" err="1">
                <a:solidFill>
                  <a:srgbClr val="000000"/>
                </a:solidFill>
                <a:cs typeface="Calibri"/>
              </a:rPr>
              <a:t>principio.El</a:t>
            </a:r>
            <a:r>
              <a:rPr lang="es-ES_tradnl" sz="1200" noProof="0" dirty="0">
                <a:solidFill>
                  <a:srgbClr val="000000"/>
                </a:solidFill>
                <a:cs typeface="Calibri"/>
              </a:rPr>
              <a:t> tiempo boca abajo puede comenzar unos días después del nacimiento, por períodos cortos de tiempo, varias veces al día.  Los padres y cuidadores pueden aumentar este tiempo a medida que su bebé se fortalece. Los padres y otros compañeros de apoyo pueden pasar tiempo boca abajo directamente sobre su pecho.</a:t>
            </a:r>
          </a:p>
          <a:p>
            <a:pPr defTabSz="941939" fontAlgn="base">
              <a:defRPr/>
            </a:pPr>
            <a:r>
              <a:rPr lang="es-ES_tradnl" b="0" i="0" noProof="0" dirty="0">
                <a:solidFill>
                  <a:srgbClr val="000000"/>
                </a:solidFill>
                <a:effectLst/>
                <a:latin typeface="+mn-lt"/>
                <a:cs typeface="Calibri"/>
              </a:rPr>
              <a:t>Incluso si un bebé llora, anime a los padres y cuidadores a seguir intentándolo todos los días.</a:t>
            </a:r>
          </a:p>
          <a:p>
            <a:pPr defTabSz="941939" fontAlgn="base">
              <a:defRPr/>
            </a:pPr>
            <a:r>
              <a:rPr lang="es-ES_tradnl" b="0" i="0" noProof="0" dirty="0">
                <a:solidFill>
                  <a:srgbClr val="000000"/>
                </a:solidFill>
                <a:effectLst/>
                <a:latin typeface="+mn-lt"/>
                <a:cs typeface="Calibri"/>
              </a:rPr>
              <a:t>
(Fuente de información: recomendaciones de la AAP y NCEMCH y NAPPSS </a:t>
            </a:r>
            <a:r>
              <a:rPr lang="es-ES_tradnl" b="0" i="0" noProof="0" dirty="0" err="1">
                <a:solidFill>
                  <a:srgbClr val="000000"/>
                </a:solidFill>
                <a:effectLst/>
                <a:latin typeface="+mn-lt"/>
                <a:cs typeface="Calibri"/>
              </a:rPr>
              <a:t>Building</a:t>
            </a:r>
            <a:r>
              <a:rPr lang="es-ES_tradnl" b="0" i="0" noProof="0" dirty="0">
                <a:solidFill>
                  <a:srgbClr val="000000"/>
                </a:solidFill>
                <a:effectLst/>
                <a:latin typeface="+mn-lt"/>
                <a:cs typeface="Calibri"/>
              </a:rPr>
              <a:t> </a:t>
            </a:r>
            <a:r>
              <a:rPr lang="es-ES_tradnl" b="0" i="0" noProof="0" dirty="0" err="1">
                <a:solidFill>
                  <a:srgbClr val="000000"/>
                </a:solidFill>
                <a:effectLst/>
                <a:latin typeface="+mn-lt"/>
                <a:cs typeface="Calibri"/>
              </a:rPr>
              <a:t>on</a:t>
            </a:r>
            <a:r>
              <a:rPr lang="es-ES_tradnl" b="0" i="0" noProof="0" dirty="0">
                <a:solidFill>
                  <a:srgbClr val="000000"/>
                </a:solidFill>
                <a:effectLst/>
                <a:latin typeface="+mn-lt"/>
                <a:cs typeface="Calibri"/>
              </a:rPr>
              <a:t> </a:t>
            </a:r>
            <a:r>
              <a:rPr lang="es-ES_tradnl" b="0" i="0" noProof="0" dirty="0" err="1">
                <a:solidFill>
                  <a:srgbClr val="000000"/>
                </a:solidFill>
                <a:effectLst/>
                <a:latin typeface="+mn-lt"/>
                <a:cs typeface="Calibri"/>
              </a:rPr>
              <a:t>Campaigns</a:t>
            </a:r>
            <a:r>
              <a:rPr lang="es-ES_tradnl" b="0" i="0" noProof="0" dirty="0">
                <a:solidFill>
                  <a:srgbClr val="000000"/>
                </a:solidFill>
                <a:effectLst/>
                <a:latin typeface="+mn-lt"/>
                <a:cs typeface="Calibri"/>
              </a:rPr>
              <a:t> </a:t>
            </a:r>
            <a:r>
              <a:rPr lang="es-ES_tradnl" b="0" i="0" noProof="0" dirty="0" err="1">
                <a:solidFill>
                  <a:srgbClr val="000000"/>
                </a:solidFill>
                <a:effectLst/>
                <a:latin typeface="+mn-lt"/>
                <a:cs typeface="Calibri"/>
              </a:rPr>
              <a:t>with</a:t>
            </a:r>
            <a:r>
              <a:rPr lang="es-ES_tradnl" b="0" i="0" noProof="0" dirty="0">
                <a:solidFill>
                  <a:srgbClr val="000000"/>
                </a:solidFill>
                <a:effectLst/>
                <a:latin typeface="+mn-lt"/>
                <a:cs typeface="Calibri"/>
              </a:rPr>
              <a:t> </a:t>
            </a:r>
            <a:r>
              <a:rPr lang="es-ES_tradnl" b="0" i="0" noProof="0" dirty="0" err="1">
                <a:solidFill>
                  <a:srgbClr val="000000"/>
                </a:solidFill>
                <a:effectLst/>
                <a:latin typeface="+mn-lt"/>
                <a:cs typeface="Calibri"/>
              </a:rPr>
              <a:t>Conversations</a:t>
            </a:r>
            <a:r>
              <a:rPr lang="es-ES_tradnl" b="0" i="0" noProof="0" dirty="0">
                <a:solidFill>
                  <a:srgbClr val="000000"/>
                </a:solidFill>
                <a:effectLst/>
                <a:latin typeface="+mn-lt"/>
                <a:cs typeface="Calibri"/>
              </a:rPr>
              <a:t> Training)</a:t>
            </a:r>
          </a:p>
          <a:p>
            <a:pPr defTabSz="941939" fontAlgn="base">
              <a:defRPr/>
            </a:pPr>
            <a:r>
              <a:rPr lang="es-ES_tradnl" b="0" i="0" noProof="0" dirty="0">
                <a:solidFill>
                  <a:srgbClr val="000000"/>
                </a:solidFill>
                <a:effectLst/>
                <a:latin typeface="+mn-lt"/>
                <a:cs typeface="Calibri"/>
              </a:rPr>
              <a:t>
Crédito de la imagen: DSHS de Texas</a:t>
            </a:r>
            <a:endParaRPr lang="es-ES_tradnl" b="0" i="0" noProof="0" dirty="0">
              <a:latin typeface="+mn-lt"/>
            </a:endParaRPr>
          </a:p>
          <a:p>
            <a:pPr algn="l" rtl="0" fontAlgn="base"/>
            <a:endParaRPr lang="en-US" b="0" i="0" dirty="0">
              <a:latin typeface="+mn-lt"/>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42</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A62B0BC4-C199-4C3C-EE0C-E9EF1450EC3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1970613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s-ES_tradnl" sz="1200" b="1" noProof="0" dirty="0">
                <a:cs typeface="Calibri"/>
              </a:rPr>
              <a:t>POR QUÉ- </a:t>
            </a:r>
            <a:r>
              <a:rPr lang="es-ES_tradnl" sz="2400" b="1" i="1" noProof="0" dirty="0">
                <a:latin typeface="Fira Sans" panose="020B0503050000020004" pitchFamily="34" charset="0"/>
              </a:rPr>
              <a:t>Si el bebé es colocado boca abajo o se voltea boca abajo mientras está envuelto, el riesgo de muerte es mayor.</a:t>
            </a:r>
          </a:p>
          <a:p>
            <a:pPr marL="0" indent="0" algn="l" rtl="0" fontAlgn="base">
              <a:buFont typeface="Arial" panose="020B0604020202020204" pitchFamily="34" charset="0"/>
              <a:buNone/>
            </a:pPr>
            <a:endParaRPr lang="es-ES_tradnl" sz="1200" noProof="0" dirty="0">
              <a:cs typeface="Calibri"/>
            </a:endParaRPr>
          </a:p>
          <a:p>
            <a:pPr marL="0" indent="0" algn="l" rtl="0" fontAlgn="base">
              <a:buFont typeface="Arial" panose="020B0604020202020204" pitchFamily="34" charset="0"/>
              <a:buNone/>
            </a:pPr>
            <a:r>
              <a:rPr lang="es-ES_tradnl" sz="1200" noProof="0" dirty="0">
                <a:cs typeface="Calibri"/>
              </a:rPr>
              <a:t>Las recomendaciones para envolver incluyen:</a:t>
            </a:r>
          </a:p>
          <a:p>
            <a:pPr marL="285750" indent="-285750" algn="l" rtl="0" fontAlgn="base">
              <a:buFont typeface="Arial" panose="020B0604020202020204" pitchFamily="34" charset="0"/>
              <a:buChar char="•"/>
            </a:pPr>
            <a:r>
              <a:rPr lang="es-ES_tradnl" sz="1200" noProof="0" dirty="0">
                <a:cs typeface="Calibri"/>
              </a:rPr>
              <a:t>
Asegúrese de esté bien envuelto para que la manta no se afloje durante el sueño.
No lo envuelva tan apretado que su bebé no pueda mover las caderas.
Si su bebé se coloca boca abajo o se pone boca abajo mientras está envuelto, el riesgo de muerte es mayor.
No use mantas, ropa u objetos pesados.
Evite envolver al bebé una vez que comience a darse la vuelta solo (dos o tres meses de edad).
Revise a su bebé para ver si hay signos de sobrecalentamiento.</a:t>
            </a:r>
            <a:endParaRPr lang="es-ES_tradnl" sz="1200" noProof="0" dirty="0">
              <a:solidFill>
                <a:srgbClr val="25408F"/>
              </a:solidFill>
              <a:cs typeface="Calibri"/>
            </a:endParaRPr>
          </a:p>
          <a:p>
            <a:pPr marL="171450" indent="-171450" algn="l" rtl="0" fontAlgn="base">
              <a:buFont typeface="Arial" panose="020B0604020202020204" pitchFamily="34" charset="0"/>
              <a:buChar char="•"/>
            </a:pPr>
            <a:r>
              <a:rPr lang="es-ES_tradnl" b="0" i="0" noProof="0" dirty="0">
                <a:solidFill>
                  <a:srgbClr val="333333"/>
                </a:solidFill>
                <a:effectLst/>
                <a:latin typeface="Calibri" panose="020F0502020204030204" pitchFamily="34" charset="0"/>
              </a:rPr>
              <a:t>​</a:t>
            </a:r>
            <a:endParaRPr lang="es-ES_tradnl" b="0" i="0" noProof="0" dirty="0">
              <a:solidFill>
                <a:srgbClr val="444444"/>
              </a:solidFill>
              <a:effectLst/>
              <a:latin typeface="Calibri" panose="020F0502020204030204" pitchFamily="34" charset="0"/>
            </a:endParaRPr>
          </a:p>
          <a:p>
            <a:pPr algn="l" rtl="0" fontAlgn="base"/>
            <a:r>
              <a:rPr lang="es-ES_tradnl" b="0" i="0" noProof="0" dirty="0">
                <a:solidFill>
                  <a:srgbClr val="000000"/>
                </a:solidFill>
                <a:effectLst/>
                <a:latin typeface="+mn-lt"/>
                <a:cs typeface="Calibri"/>
              </a:rPr>
              <a:t>(Fuente de información: recomendaciones de la AAP y NCEMCH y NAPPSS </a:t>
            </a:r>
            <a:r>
              <a:rPr lang="es-ES_tradnl" b="0" i="0" noProof="0" dirty="0" err="1">
                <a:solidFill>
                  <a:srgbClr val="000000"/>
                </a:solidFill>
                <a:effectLst/>
                <a:latin typeface="+mn-lt"/>
                <a:cs typeface="Calibri"/>
              </a:rPr>
              <a:t>Building</a:t>
            </a:r>
            <a:r>
              <a:rPr lang="es-ES_tradnl" b="0" i="0" noProof="0" dirty="0">
                <a:solidFill>
                  <a:srgbClr val="000000"/>
                </a:solidFill>
                <a:effectLst/>
                <a:latin typeface="+mn-lt"/>
                <a:cs typeface="Calibri"/>
              </a:rPr>
              <a:t> </a:t>
            </a:r>
            <a:r>
              <a:rPr lang="es-ES_tradnl" b="0" i="0" noProof="0" dirty="0" err="1">
                <a:solidFill>
                  <a:srgbClr val="000000"/>
                </a:solidFill>
                <a:effectLst/>
                <a:latin typeface="+mn-lt"/>
                <a:cs typeface="Calibri"/>
              </a:rPr>
              <a:t>on</a:t>
            </a:r>
            <a:r>
              <a:rPr lang="es-ES_tradnl" b="0" i="0" noProof="0" dirty="0">
                <a:solidFill>
                  <a:srgbClr val="000000"/>
                </a:solidFill>
                <a:effectLst/>
                <a:latin typeface="+mn-lt"/>
                <a:cs typeface="Calibri"/>
              </a:rPr>
              <a:t> </a:t>
            </a:r>
            <a:r>
              <a:rPr lang="es-ES_tradnl" b="0" i="0" noProof="0" dirty="0" err="1">
                <a:solidFill>
                  <a:srgbClr val="000000"/>
                </a:solidFill>
                <a:effectLst/>
                <a:latin typeface="+mn-lt"/>
                <a:cs typeface="Calibri"/>
              </a:rPr>
              <a:t>Campaigns</a:t>
            </a:r>
            <a:r>
              <a:rPr lang="es-ES_tradnl" b="0" i="0" noProof="0" dirty="0">
                <a:solidFill>
                  <a:srgbClr val="000000"/>
                </a:solidFill>
                <a:effectLst/>
                <a:latin typeface="+mn-lt"/>
                <a:cs typeface="Calibri"/>
              </a:rPr>
              <a:t> </a:t>
            </a:r>
            <a:r>
              <a:rPr lang="es-ES_tradnl" b="0" i="0" noProof="0" dirty="0" err="1">
                <a:solidFill>
                  <a:srgbClr val="000000"/>
                </a:solidFill>
                <a:effectLst/>
                <a:latin typeface="+mn-lt"/>
                <a:cs typeface="Calibri"/>
              </a:rPr>
              <a:t>with</a:t>
            </a:r>
            <a:r>
              <a:rPr lang="es-ES_tradnl" b="0" i="0" noProof="0" dirty="0">
                <a:solidFill>
                  <a:srgbClr val="000000"/>
                </a:solidFill>
                <a:effectLst/>
                <a:latin typeface="+mn-lt"/>
                <a:cs typeface="Calibri"/>
              </a:rPr>
              <a:t> </a:t>
            </a:r>
            <a:r>
              <a:rPr lang="es-ES_tradnl" b="0" i="0" noProof="0" dirty="0" err="1">
                <a:solidFill>
                  <a:srgbClr val="000000"/>
                </a:solidFill>
                <a:effectLst/>
                <a:latin typeface="+mn-lt"/>
                <a:cs typeface="Calibri"/>
              </a:rPr>
              <a:t>Conversations</a:t>
            </a:r>
            <a:r>
              <a:rPr lang="es-ES_tradnl" b="0" i="0" noProof="0" dirty="0">
                <a:solidFill>
                  <a:srgbClr val="000000"/>
                </a:solidFill>
                <a:effectLst/>
                <a:latin typeface="+mn-lt"/>
                <a:cs typeface="Calibri"/>
              </a:rPr>
              <a:t> Training)</a:t>
            </a:r>
          </a:p>
          <a:p>
            <a:pPr algn="l" rtl="0" fontAlgn="base"/>
            <a:endParaRPr lang="es-ES_tradnl" b="0" i="0" u="none" strike="noStrike" noProof="0" dirty="0">
              <a:solidFill>
                <a:srgbClr val="000000"/>
              </a:solidFill>
              <a:effectLst/>
              <a:latin typeface="Calibri" panose="020F0502020204030204" pitchFamily="34" charset="0"/>
            </a:endParaRPr>
          </a:p>
          <a:p>
            <a:pPr algn="l" rtl="0" fontAlgn="base"/>
            <a:r>
              <a:rPr lang="es-ES_tradnl" b="0" i="0" u="none" strike="noStrike" noProof="0" dirty="0">
                <a:solidFill>
                  <a:srgbClr val="000000"/>
                </a:solidFill>
                <a:effectLst/>
                <a:latin typeface="Calibri" panose="020F0502020204030204" pitchFamily="34" charset="0"/>
              </a:rPr>
              <a:t>Crédito de la imagen-Texas DSHS</a:t>
            </a:r>
            <a:endParaRPr lang="es-ES_tradnl" b="0" i="0" noProof="0" dirty="0">
              <a:solidFill>
                <a:srgbClr val="444444"/>
              </a:solidFill>
              <a:effectLst/>
              <a:latin typeface="Calibri" panose="020F0502020204030204" pitchFamily="34" charset="0"/>
            </a:endParaRPr>
          </a:p>
          <a:p>
            <a:pPr defTabSz="941939">
              <a:defRPr/>
            </a:pPr>
            <a:endParaRPr lang="es-ES_tradnl" b="0" i="1" noProof="0" dirty="0">
              <a:solidFill>
                <a:srgbClr val="333333"/>
              </a:solidFill>
              <a:effectLst/>
              <a:latin typeface="Source Sans Pro" panose="020B0503030403020204" pitchFamily="34" charset="0"/>
            </a:endParaRPr>
          </a:p>
          <a:p>
            <a:endParaRPr lang="es-ES_tradnl" noProof="0" dirty="0"/>
          </a:p>
          <a:p>
            <a:pPr defTabSz="941939">
              <a:defRPr/>
            </a:pPr>
            <a:endParaRPr lang="en-US" b="0" i="1"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43</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3EB17CA-E9A9-18E0-1483-CF6F3A89A33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4946436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noProof="0" dirty="0">
                <a:latin typeface="+mn-lt"/>
              </a:rPr>
              <a:t>Otra información que puede afectar el uso de las prácticas seguras de sueño infantil por parte de padres y otros cuidadores infantiles incluye:</a:t>
            </a:r>
          </a:p>
          <a:p>
            <a:endParaRPr lang="es-ES_tradnl" b="0" i="0" noProof="0" dirty="0">
              <a:latin typeface="+mn-lt"/>
            </a:endParaRPr>
          </a:p>
          <a:p>
            <a:r>
              <a:rPr lang="es-ES_tradnl" b="0" i="0" noProof="0" dirty="0">
                <a:latin typeface="+mn-lt"/>
              </a:rPr>
              <a:t>Entrenamiento del Sueño:</a:t>
            </a:r>
          </a:p>
          <a:p>
            <a:pPr marL="285750" indent="-285750">
              <a:buFont typeface="Arial" panose="020B0604020202020204" pitchFamily="34" charset="0"/>
              <a:buChar char="•"/>
            </a:pPr>
            <a:r>
              <a:rPr lang="es-ES_tradnl" sz="1200" b="0" i="0" u="none" strike="noStrike" noProof="0" dirty="0">
                <a:solidFill>
                  <a:srgbClr val="000000"/>
                </a:solidFill>
                <a:effectLst/>
                <a:latin typeface="+mn-lt"/>
              </a:rPr>
              <a:t>El término "entrenamiento del sueño" se usa a menudo para referirse a cualquier información que los padres usan para hacer que su bebé duerma más tiempo por la noche.</a:t>
            </a:r>
          </a:p>
          <a:p>
            <a:pPr marL="285750" indent="-285750">
              <a:buFont typeface="Arial" panose="020B0604020202020204" pitchFamily="34" charset="0"/>
              <a:buChar char="•"/>
            </a:pPr>
            <a:r>
              <a:rPr lang="es-ES_tradnl" sz="1200" b="0" i="0" u="none" strike="noStrike" noProof="0" dirty="0">
                <a:solidFill>
                  <a:srgbClr val="000000"/>
                </a:solidFill>
                <a:effectLst/>
                <a:latin typeface="+mn-lt"/>
              </a:rPr>
              <a:t>Muchos programas y métodos de entrenamiento del sueño se pueden encontrar en línea, pero no todos siguen las pautas de sueño seguro.</a:t>
            </a:r>
          </a:p>
          <a:p>
            <a:pPr marL="285750" indent="-285750">
              <a:buFont typeface="Arial" panose="020B0604020202020204" pitchFamily="34" charset="0"/>
              <a:buChar char="•"/>
            </a:pPr>
            <a:r>
              <a:rPr lang="es-ES_tradnl" sz="1200" b="0" i="0" u="none" strike="noStrike" noProof="0" dirty="0">
                <a:solidFill>
                  <a:srgbClr val="000000"/>
                </a:solidFill>
                <a:effectLst/>
                <a:latin typeface="+mn-lt"/>
              </a:rPr>
              <a:t>Poner a los bebés a dormir en una habitación separada para entrenarlos durante el sueño puede estar relacionado con un mayor riesgo de SIDS.</a:t>
            </a:r>
          </a:p>
          <a:p>
            <a:pPr marL="285750" indent="-285750">
              <a:buFont typeface="Arial" panose="020B0604020202020204" pitchFamily="34" charset="0"/>
              <a:buChar char="•"/>
            </a:pPr>
            <a:endParaRPr lang="es-ES_tradnl" b="0" i="0" noProof="0" dirty="0">
              <a:latin typeface="+mn-lt"/>
            </a:endParaRPr>
          </a:p>
          <a:p>
            <a:r>
              <a:rPr lang="es-ES_tradnl" b="0" i="0" noProof="0" dirty="0">
                <a:latin typeface="+mn-lt"/>
              </a:rPr>
              <a:t>Emergencias:</a:t>
            </a:r>
          </a:p>
          <a:p>
            <a:pPr marL="285750" indent="-285750">
              <a:buFont typeface="Arial" panose="020B0604020202020204" pitchFamily="34" charset="0"/>
              <a:buChar char="•"/>
            </a:pPr>
            <a:r>
              <a:rPr lang="es-ES_tradnl" sz="1200" b="0" i="0" u="none" strike="noStrike" noProof="0" dirty="0">
                <a:solidFill>
                  <a:srgbClr val="2D6ECF"/>
                </a:solidFill>
                <a:effectLst/>
                <a:latin typeface="+mn-lt"/>
              </a:rPr>
              <a:t>Tenga un plan de sueño seguro en caso de que deba salir de su casa durante una emergencia.</a:t>
            </a:r>
          </a:p>
          <a:p>
            <a:pPr marL="285750" indent="-285750">
              <a:buFont typeface="Arial" panose="020B0604020202020204" pitchFamily="34" charset="0"/>
              <a:buChar char="•"/>
            </a:pPr>
            <a:r>
              <a:rPr lang="es-ES_tradnl" sz="1200" b="0" i="0" u="none" strike="noStrike" noProof="0" dirty="0">
                <a:solidFill>
                  <a:srgbClr val="25408F"/>
                </a:solidFill>
                <a:effectLst/>
                <a:latin typeface="+mn-lt"/>
              </a:rPr>
              <a:t>Los desastres naturales, como tornados, huracanes, inundaciones e incendios, pueden ocurrir rápidamente y ser aterradores. Tenga un plan para que su bebé duerma de manera segura.</a:t>
            </a:r>
          </a:p>
          <a:p>
            <a:pPr marL="285750" indent="-285750">
              <a:buFont typeface="Arial" panose="020B0604020202020204" pitchFamily="34" charset="0"/>
              <a:buChar char="•"/>
            </a:pPr>
            <a:endParaRPr lang="es-ES_tradnl" b="0" i="0" noProof="0" dirty="0">
              <a:latin typeface="+mn-lt"/>
            </a:endParaRPr>
          </a:p>
          <a:p>
            <a:r>
              <a:rPr lang="es-ES_tradnl" b="0" i="0" noProof="0" dirty="0">
                <a:latin typeface="+mn-lt"/>
              </a:rPr>
              <a:t>Condiciones Especiales de Salud</a:t>
            </a:r>
          </a:p>
          <a:p>
            <a:pPr marL="285750" indent="-285750">
              <a:buFont typeface="Arial" panose="020B0604020202020204" pitchFamily="34" charset="0"/>
              <a:buChar char="•"/>
            </a:pPr>
            <a:r>
              <a:rPr lang="es-ES_tradnl" sz="1200" b="0" i="0" u="none" strike="noStrike" noProof="0" dirty="0">
                <a:solidFill>
                  <a:srgbClr val="2D6ECF"/>
                </a:solidFill>
                <a:effectLst/>
                <a:latin typeface="+mn-lt"/>
              </a:rPr>
              <a:t>Los bebés que nacen antes de tiempo (prematuros) o que tienen condiciones de salud especiales (enfermedad o dolencia) pueden tener un mayor riesgo de SIDS.
Hacer un plan de sueño seguro antes de salir del hospital puede ayudar a mantener a su bebé seguro.</a:t>
            </a:r>
            <a:endParaRPr lang="es-ES_tradnl" sz="1200" b="0" i="0" noProof="0" dirty="0">
              <a:solidFill>
                <a:srgbClr val="25408F"/>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_tradnl" b="0" i="0" noProof="0" dirty="0">
              <a:solidFill>
                <a:srgbClr val="33333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_tradnl" b="0" i="0" noProof="0" dirty="0">
                <a:solidFill>
                  <a:srgbClr val="333333"/>
                </a:solidFill>
                <a:effectLst/>
                <a:latin typeface="+mn-lt"/>
              </a:rPr>
              <a:t>(Fuente de información: recomendaciones de la AAP y NCEMCH y NAPPSS </a:t>
            </a:r>
            <a:r>
              <a:rPr lang="es-ES_tradnl" b="0" i="0" noProof="0" dirty="0" err="1">
                <a:solidFill>
                  <a:srgbClr val="333333"/>
                </a:solidFill>
                <a:effectLst/>
                <a:latin typeface="+mn-lt"/>
              </a:rPr>
              <a:t>Building</a:t>
            </a:r>
            <a:r>
              <a:rPr lang="es-ES_tradnl" b="0" i="0" noProof="0" dirty="0">
                <a:solidFill>
                  <a:srgbClr val="333333"/>
                </a:solidFill>
                <a:effectLst/>
                <a:latin typeface="+mn-lt"/>
              </a:rPr>
              <a:t> </a:t>
            </a:r>
            <a:r>
              <a:rPr lang="es-ES_tradnl" b="0" i="0" noProof="0" dirty="0" err="1">
                <a:solidFill>
                  <a:srgbClr val="333333"/>
                </a:solidFill>
                <a:effectLst/>
                <a:latin typeface="+mn-lt"/>
              </a:rPr>
              <a:t>on</a:t>
            </a:r>
            <a:r>
              <a:rPr lang="es-ES_tradnl" b="0" i="0" noProof="0" dirty="0">
                <a:solidFill>
                  <a:srgbClr val="333333"/>
                </a:solidFill>
                <a:effectLst/>
                <a:latin typeface="+mn-lt"/>
              </a:rPr>
              <a:t> </a:t>
            </a:r>
            <a:r>
              <a:rPr lang="es-ES_tradnl" b="0" i="0" noProof="0" dirty="0" err="1">
                <a:solidFill>
                  <a:srgbClr val="333333"/>
                </a:solidFill>
                <a:effectLst/>
                <a:latin typeface="+mn-lt"/>
              </a:rPr>
              <a:t>Campaigns</a:t>
            </a:r>
            <a:r>
              <a:rPr lang="es-ES_tradnl" b="0" i="0" noProof="0" dirty="0">
                <a:solidFill>
                  <a:srgbClr val="333333"/>
                </a:solidFill>
                <a:effectLst/>
                <a:latin typeface="+mn-lt"/>
              </a:rPr>
              <a:t> </a:t>
            </a:r>
            <a:r>
              <a:rPr lang="es-ES_tradnl" b="0" i="0" noProof="0" dirty="0" err="1">
                <a:solidFill>
                  <a:srgbClr val="333333"/>
                </a:solidFill>
                <a:effectLst/>
                <a:latin typeface="+mn-lt"/>
              </a:rPr>
              <a:t>with</a:t>
            </a:r>
            <a:r>
              <a:rPr lang="es-ES_tradnl" b="0" i="0" noProof="0" dirty="0">
                <a:solidFill>
                  <a:srgbClr val="333333"/>
                </a:solidFill>
                <a:effectLst/>
                <a:latin typeface="+mn-lt"/>
              </a:rPr>
              <a:t> </a:t>
            </a:r>
            <a:r>
              <a:rPr lang="es-ES_tradnl" b="0" i="0" noProof="0" dirty="0" err="1">
                <a:solidFill>
                  <a:srgbClr val="333333"/>
                </a:solidFill>
                <a:effectLst/>
                <a:latin typeface="+mn-lt"/>
              </a:rPr>
              <a:t>Conversations</a:t>
            </a:r>
            <a:r>
              <a:rPr lang="es-ES_tradnl" b="0" i="0" noProof="0" dirty="0">
                <a:solidFill>
                  <a:srgbClr val="333333"/>
                </a:solidFill>
                <a:effectLst/>
                <a:latin typeface="+mn-lt"/>
              </a:rPr>
              <a:t> Training)</a:t>
            </a:r>
            <a:endParaRPr lang="es-ES_tradnl" b="0" i="0" noProof="0" dirty="0"/>
          </a:p>
          <a:p>
            <a:endParaRPr lang="es-ES_tradnl" b="0" i="0"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44</a:t>
            </a:fld>
            <a:endParaRPr lang="en-US"/>
          </a:p>
        </p:txBody>
      </p:sp>
    </p:spTree>
    <p:extLst>
      <p:ext uri="{BB962C8B-B14F-4D97-AF65-F5344CB8AC3E}">
        <p14:creationId xmlns:p14="http://schemas.microsoft.com/office/powerpoint/2010/main" val="2684966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_tradnl" b="1" i="0" noProof="0" dirty="0">
                <a:solidFill>
                  <a:srgbClr val="374151"/>
                </a:solidFill>
                <a:effectLst/>
                <a:latin typeface="Söhne"/>
              </a:rPr>
              <a:t>Puntos a Cubrir:</a:t>
            </a:r>
          </a:p>
          <a:p>
            <a:pPr marL="171450" indent="-171450" algn="l">
              <a:buFont typeface="Arial" panose="020B0604020202020204" pitchFamily="34" charset="0"/>
              <a:buChar char="•"/>
            </a:pPr>
            <a:r>
              <a:rPr lang="es-ES_tradnl" b="0" i="0" noProof="0" dirty="0">
                <a:solidFill>
                  <a:srgbClr val="374151"/>
                </a:solidFill>
                <a:effectLst/>
                <a:latin typeface="Söhne"/>
              </a:rPr>
              <a:t>Hay muchos mitos sobre el sueño seguro y la muerte súbita inesperada del infante (SUID, por sus siglas en inglés). </a:t>
            </a:r>
          </a:p>
          <a:p>
            <a:pPr marL="171450" indent="-171450" algn="l">
              <a:buFont typeface="Arial" panose="020B0604020202020204" pitchFamily="34" charset="0"/>
              <a:buChar char="•"/>
            </a:pPr>
            <a:r>
              <a:rPr lang="es-ES_tradnl" b="0" i="0" noProof="0" dirty="0">
                <a:solidFill>
                  <a:srgbClr val="374151"/>
                </a:solidFill>
                <a:effectLst/>
                <a:latin typeface="Söhne"/>
              </a:rPr>
              <a:t>Esta sección aclarará declaraciones verdaderas y falsas sobre prácticas de sueño seguro y la muerte inesperada de un infante. </a:t>
            </a:r>
          </a:p>
          <a:p>
            <a:pPr marL="171450" indent="-171450" algn="l">
              <a:buFont typeface="Arial" panose="020B0604020202020204" pitchFamily="34" charset="0"/>
              <a:buChar char="•"/>
            </a:pPr>
            <a:r>
              <a:rPr lang="es-ES_tradnl" b="0" i="0" noProof="0" dirty="0">
                <a:solidFill>
                  <a:srgbClr val="374151"/>
                </a:solidFill>
                <a:effectLst/>
                <a:latin typeface="Söhne"/>
              </a:rPr>
              <a:t>Los participantes pueden seguir con su folleto de Mito o Realidad.</a:t>
            </a:r>
          </a:p>
          <a:p>
            <a:endParaRPr lang="es-ES_tradnl" noProof="0" dirty="0">
              <a:cs typeface="Calibri"/>
            </a:endParaRPr>
          </a:p>
          <a:p>
            <a:r>
              <a:rPr lang="es-ES_tradnl" b="0" i="1" noProof="0" dirty="0">
                <a:solidFill>
                  <a:srgbClr val="374151"/>
                </a:solidFill>
                <a:effectLst/>
                <a:latin typeface="Söhne"/>
              </a:rPr>
              <a:t>Información para el instructor:</a:t>
            </a:r>
          </a:p>
          <a:p>
            <a:br>
              <a:rPr lang="es-ES_tradnl" sz="1200" noProof="0" dirty="0">
                <a:effectLst/>
                <a:latin typeface="Lucida Sans" panose="020B0602030504020204" pitchFamily="34" charset="0"/>
                <a:ea typeface="Lucida Sans" panose="020B0602030504020204" pitchFamily="34" charset="0"/>
                <a:cs typeface="Lucida Sans" panose="020B0602030504020204" pitchFamily="34" charset="0"/>
              </a:rPr>
            </a:br>
            <a:r>
              <a:rPr lang="es-ES_tradnl" b="0" i="0" noProof="0" dirty="0">
                <a:solidFill>
                  <a:srgbClr val="374151"/>
                </a:solidFill>
                <a:effectLst/>
                <a:latin typeface="Söhne"/>
              </a:rPr>
              <a:t>Prueba de Conocimiento Previo:</a:t>
            </a:r>
          </a:p>
          <a:p>
            <a:pPr algn="l"/>
            <a:r>
              <a:rPr lang="es-ES_tradnl" b="0" i="0" noProof="0" dirty="0">
                <a:solidFill>
                  <a:srgbClr val="000000"/>
                </a:solidFill>
                <a:effectLst/>
                <a:latin typeface="Söhne"/>
              </a:rPr>
              <a:t>En esta sección, querrá que la clase hable sobre declaraciones verdaderas y falsas acerca del sueño seguro y SUID. La clase tendrá un folleto que pueden revisar individualmente y marcar si piensan que las declaraciones son verdaderas o falsas.</a:t>
            </a:r>
          </a:p>
          <a:p>
            <a:pPr algn="l"/>
            <a:endParaRPr lang="es-ES_tradnl" b="0" i="0" noProof="0" dirty="0">
              <a:solidFill>
                <a:srgbClr val="000000"/>
              </a:solidFill>
              <a:effectLst/>
              <a:latin typeface="Söhne"/>
            </a:endParaRPr>
          </a:p>
          <a:p>
            <a:pPr algn="l"/>
            <a:r>
              <a:rPr lang="es-ES_tradnl" b="0" i="0" noProof="0" dirty="0">
                <a:solidFill>
                  <a:srgbClr val="000000"/>
                </a:solidFill>
                <a:effectLst/>
                <a:latin typeface="Söhne"/>
              </a:rPr>
              <a:t>Cuando repase cada uno de estos puntos, asegúrese de dar tiempo a la clase para discutir lo que les han dicho o lo que han escuchado; especialmente si lo que han escuchado es contrario a lo que usted les está diciendo.</a:t>
            </a:r>
          </a:p>
          <a:p>
            <a:pPr algn="l"/>
            <a:r>
              <a:rPr lang="es-ES_tradnl" b="0" i="0" noProof="0" dirty="0">
                <a:solidFill>
                  <a:srgbClr val="000000"/>
                </a:solidFill>
                <a:effectLst/>
                <a:latin typeface="Söhne"/>
              </a:rPr>
              <a:t>	</a:t>
            </a:r>
          </a:p>
          <a:p>
            <a:pPr algn="l"/>
            <a:r>
              <a:rPr lang="es-ES_tradnl" b="1" i="1" noProof="0" dirty="0">
                <a:solidFill>
                  <a:srgbClr val="000000"/>
                </a:solidFill>
                <a:effectLst/>
                <a:latin typeface="Söhne"/>
              </a:rPr>
              <a:t>Instrucciones de la actividad: Voy a leer una declaración, y quiero que digan si es una REALIDAD o un MITO.</a:t>
            </a:r>
          </a:p>
          <a:p>
            <a:pPr algn="l"/>
            <a:br>
              <a:rPr lang="es-ES_tradnl" b="0" i="0" noProof="0" dirty="0">
                <a:solidFill>
                  <a:srgbClr val="000000"/>
                </a:solidFill>
                <a:effectLst/>
                <a:latin typeface="Söhne"/>
              </a:rPr>
            </a:br>
            <a:endParaRPr lang="es-ES_tradnl" b="0" i="0" noProof="0" dirty="0">
              <a:solidFill>
                <a:srgbClr val="000000"/>
              </a:solidFill>
              <a:effectLst/>
              <a:latin typeface="Söhne"/>
            </a:endParaRPr>
          </a:p>
          <a:p>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45</a:t>
            </a:fld>
            <a:endParaRPr lang="en-US" dirty="0"/>
          </a:p>
        </p:txBody>
      </p:sp>
    </p:spTree>
    <p:extLst>
      <p:ext uri="{BB962C8B-B14F-4D97-AF65-F5344CB8AC3E}">
        <p14:creationId xmlns:p14="http://schemas.microsoft.com/office/powerpoint/2010/main" val="32016341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46</a:t>
            </a:fld>
            <a:endParaRPr lang="en-US" dirty="0"/>
          </a:p>
        </p:txBody>
      </p:sp>
    </p:spTree>
    <p:extLst>
      <p:ext uri="{BB962C8B-B14F-4D97-AF65-F5344CB8AC3E}">
        <p14:creationId xmlns:p14="http://schemas.microsoft.com/office/powerpoint/2010/main" val="3911361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s-ES_tradnl" sz="1200" kern="0" noProof="0" dirty="0">
                <a:solidFill>
                  <a:srgbClr val="000000"/>
                </a:solidFill>
                <a:ea typeface="Times New Roman" panose="02020603050405020304" pitchFamily="18" charset="0"/>
                <a:cs typeface="Calibri"/>
              </a:rPr>
              <a:t>Los bebés sanos tienden a tragar o toser líquidos mejor cuando están acostados boca arriba. También tienen un reflejo nauseoso para ayudar a prevenir la asfixia mientras están acostados boca arriba. </a:t>
            </a:r>
          </a:p>
          <a:p>
            <a:pPr algn="l" fontAlgn="base"/>
            <a:r>
              <a:rPr lang="es-ES_tradnl" sz="1200" kern="0" noProof="0" dirty="0">
                <a:solidFill>
                  <a:srgbClr val="000000"/>
                </a:solidFill>
                <a:ea typeface="Times New Roman" panose="02020603050405020304" pitchFamily="18" charset="0"/>
                <a:cs typeface="Calibri"/>
              </a:rPr>
              <a:t>
Colocar a un bebé boca arriba para dormir (posición supina para dormir) sobre una superficie firme, plana y no inclinada no aumenta el riesgo de asfixia y aspiración en los bebés y se recomienda para cada sueño, incluso para bebés con "reflujo" por reflujo gastroesofágico.</a:t>
            </a:r>
          </a:p>
          <a:p>
            <a:pPr algn="l" fontAlgn="base"/>
            <a:r>
              <a:rPr lang="es-ES_tradnl" sz="1200" kern="0" noProof="0" dirty="0">
                <a:solidFill>
                  <a:srgbClr val="000000"/>
                </a:solidFill>
                <a:ea typeface="Times New Roman" panose="02020603050405020304" pitchFamily="18" charset="0"/>
                <a:cs typeface="Calibri"/>
              </a:rPr>
              <a:t>
A los padres y cuidadores les sigue preocupando que un bebé se ahogue o aspire en decúbito supino.149-157 Los padres a menudo confunden la tos o las arcadas, que son evidencia de un reflejo nauseoso protector normal, como asfixia o aspiración. Múltiples estudios en diferentes países no han demostrado un aumento de la incidencia de aspiración desde el cambio al sueño supino.172-174 Los padres y cuidadores a menudo están preocupados por la aspiración cuando el bebé ha sido diagnosticado con reflujo gastroesofágico (RGE). La AAP coincide con la Sociedad Norteamericana de Gastroenterología y Nutrición Pediátrica en que "... no se recomienda ninguna otra posición que no sea la posición supina para los bebés debido al riesgo de síndrome de muerte súbita del lactante (SMSL)". 175 Además, "el grupo de trabajo recomienda no utilizar la terapia posicional (es decir, elevación de la cabeza, posición lateral y prona) para tratar los síntomas de la ERGE (enfermedad por reflujo gastroesofágico) en los bebés que duermen". 175  
</a:t>
            </a:r>
          </a:p>
          <a:p>
            <a:pPr algn="l" fontAlgn="base"/>
            <a:r>
              <a:rPr lang="es-ES_tradnl" sz="1200" kern="0" noProof="0" dirty="0">
                <a:solidFill>
                  <a:srgbClr val="000000"/>
                </a:solidFill>
                <a:ea typeface="Times New Roman" panose="02020603050405020304" pitchFamily="18" charset="0"/>
                <a:cs typeface="Calibri"/>
              </a:rPr>
              <a:t>Referencia:
Rachel Y. Moon, Rebecca F. Carlin, </a:t>
            </a:r>
            <a:r>
              <a:rPr lang="es-ES_tradnl" sz="1200" kern="0" noProof="0" dirty="0" err="1">
                <a:solidFill>
                  <a:srgbClr val="000000"/>
                </a:solidFill>
                <a:ea typeface="Times New Roman" panose="02020603050405020304" pitchFamily="18" charset="0"/>
                <a:cs typeface="Calibri"/>
              </a:rPr>
              <a:t>Ivan</a:t>
            </a:r>
            <a:r>
              <a:rPr lang="es-ES_tradnl" sz="1200" kern="0" noProof="0" dirty="0">
                <a:solidFill>
                  <a:srgbClr val="000000"/>
                </a:solidFill>
                <a:ea typeface="Times New Roman" panose="02020603050405020304" pitchFamily="18" charset="0"/>
                <a:cs typeface="Calibri"/>
              </a:rPr>
              <a:t> Hand, EL GRUPO DE TRABAJO SOBRE EL SÍNDROME DE MUERTE SÚBITA DEL LACTANTE y EL COMITÉ SOBRE EL FETO Y EL RECIÉN NACIDO; Base de evidencia para 2022 Recomendaciones actualizadas para un entorno seguro para dormir en bebés a fin de reducir el riesgo de muertes infantiles relacionadas con el sueño. Pediatría, julio de 2022; 150 (1): e2022057991. 10.1542/peds.2022-057991
Crédito de la imagen: Imagen cortesía de la campaña </a:t>
            </a:r>
            <a:r>
              <a:rPr lang="es-ES_tradnl" sz="1200" kern="0" noProof="0" dirty="0" err="1">
                <a:solidFill>
                  <a:srgbClr val="000000"/>
                </a:solidFill>
                <a:ea typeface="Times New Roman" panose="02020603050405020304" pitchFamily="18" charset="0"/>
                <a:cs typeface="Calibri"/>
              </a:rPr>
              <a:t>Safe</a:t>
            </a:r>
            <a:r>
              <a:rPr lang="es-ES_tradnl" sz="1200" kern="0" noProof="0" dirty="0">
                <a:solidFill>
                  <a:srgbClr val="000000"/>
                </a:solidFill>
                <a:ea typeface="Times New Roman" panose="02020603050405020304" pitchFamily="18" charset="0"/>
                <a:cs typeface="Calibri"/>
              </a:rPr>
              <a:t> </a:t>
            </a:r>
            <a:r>
              <a:rPr lang="es-ES_tradnl" sz="1200" kern="0" noProof="0" dirty="0" err="1">
                <a:solidFill>
                  <a:srgbClr val="000000"/>
                </a:solidFill>
                <a:ea typeface="Times New Roman" panose="02020603050405020304" pitchFamily="18" charset="0"/>
                <a:cs typeface="Calibri"/>
              </a:rPr>
              <a:t>to</a:t>
            </a:r>
            <a:r>
              <a:rPr lang="es-ES_tradnl" sz="1200" kern="0" noProof="0" dirty="0">
                <a:solidFill>
                  <a:srgbClr val="000000"/>
                </a:solidFill>
                <a:ea typeface="Times New Roman" panose="02020603050405020304" pitchFamily="18" charset="0"/>
                <a:cs typeface="Calibri"/>
              </a:rPr>
              <a:t> </a:t>
            </a:r>
            <a:r>
              <a:rPr lang="es-ES_tradnl" sz="1200" kern="0" noProof="0" dirty="0" err="1">
                <a:solidFill>
                  <a:srgbClr val="000000"/>
                </a:solidFill>
                <a:ea typeface="Times New Roman" panose="02020603050405020304" pitchFamily="18" charset="0"/>
                <a:cs typeface="Calibri"/>
              </a:rPr>
              <a:t>Sleep</a:t>
            </a:r>
            <a:r>
              <a:rPr lang="es-ES_tradnl" sz="1200" kern="0" noProof="0" dirty="0">
                <a:solidFill>
                  <a:srgbClr val="000000"/>
                </a:solidFill>
                <a:ea typeface="Times New Roman" panose="02020603050405020304" pitchFamily="18" charset="0"/>
                <a:cs typeface="Calibri"/>
              </a:rPr>
              <a:t>®, solo con fines educativos; Instituto Nacional de Salud Infantil y Desarrollo Humano Eunice Kennedy Shriver, http://</a:t>
            </a:r>
            <a:r>
              <a:rPr lang="es-ES_tradnl" sz="1200" kern="0" noProof="0" dirty="0" err="1">
                <a:solidFill>
                  <a:srgbClr val="000000"/>
                </a:solidFill>
                <a:ea typeface="Times New Roman" panose="02020603050405020304" pitchFamily="18" charset="0"/>
                <a:cs typeface="Calibri"/>
              </a:rPr>
              <a:t>www.nichd.nih.gov</a:t>
            </a:r>
            <a:r>
              <a:rPr lang="es-ES_tradnl" sz="1200" kern="0" noProof="0" dirty="0">
                <a:solidFill>
                  <a:srgbClr val="000000"/>
                </a:solidFill>
                <a:ea typeface="Times New Roman" panose="02020603050405020304" pitchFamily="18" charset="0"/>
                <a:cs typeface="Calibri"/>
              </a:rPr>
              <a:t>/</a:t>
            </a:r>
            <a:r>
              <a:rPr lang="es-ES_tradnl" sz="1200" kern="0" noProof="0" dirty="0" err="1">
                <a:solidFill>
                  <a:srgbClr val="000000"/>
                </a:solidFill>
                <a:ea typeface="Times New Roman" panose="02020603050405020304" pitchFamily="18" charset="0"/>
                <a:cs typeface="Calibri"/>
              </a:rPr>
              <a:t>sids</a:t>
            </a:r>
            <a:r>
              <a:rPr lang="es-ES_tradnl" sz="1200" kern="0" noProof="0" dirty="0">
                <a:solidFill>
                  <a:srgbClr val="000000"/>
                </a:solidFill>
                <a:ea typeface="Times New Roman" panose="02020603050405020304" pitchFamily="18" charset="0"/>
                <a:cs typeface="Calibri"/>
              </a:rPr>
              <a:t>; </a:t>
            </a:r>
            <a:r>
              <a:rPr lang="es-ES_tradnl" sz="1200" kern="0" noProof="0" dirty="0" err="1">
                <a:solidFill>
                  <a:srgbClr val="000000"/>
                </a:solidFill>
                <a:ea typeface="Times New Roman" panose="02020603050405020304" pitchFamily="18" charset="0"/>
                <a:cs typeface="Calibri"/>
              </a:rPr>
              <a:t>Safe</a:t>
            </a:r>
            <a:r>
              <a:rPr lang="es-ES_tradnl" sz="1200" kern="0" noProof="0" dirty="0">
                <a:solidFill>
                  <a:srgbClr val="000000"/>
                </a:solidFill>
                <a:ea typeface="Times New Roman" panose="02020603050405020304" pitchFamily="18" charset="0"/>
                <a:cs typeface="Calibri"/>
              </a:rPr>
              <a:t> </a:t>
            </a:r>
            <a:r>
              <a:rPr lang="es-ES_tradnl" sz="1200" kern="0" noProof="0" dirty="0" err="1">
                <a:solidFill>
                  <a:srgbClr val="000000"/>
                </a:solidFill>
                <a:ea typeface="Times New Roman" panose="02020603050405020304" pitchFamily="18" charset="0"/>
                <a:cs typeface="Calibri"/>
              </a:rPr>
              <a:t>to</a:t>
            </a:r>
            <a:r>
              <a:rPr lang="es-ES_tradnl" sz="1200" kern="0" noProof="0" dirty="0">
                <a:solidFill>
                  <a:srgbClr val="000000"/>
                </a:solidFill>
                <a:ea typeface="Times New Roman" panose="02020603050405020304" pitchFamily="18" charset="0"/>
                <a:cs typeface="Calibri"/>
              </a:rPr>
              <a:t> </a:t>
            </a:r>
            <a:r>
              <a:rPr lang="es-ES_tradnl" sz="1200" kern="0" noProof="0" dirty="0" err="1">
                <a:solidFill>
                  <a:srgbClr val="000000"/>
                </a:solidFill>
                <a:ea typeface="Times New Roman" panose="02020603050405020304" pitchFamily="18" charset="0"/>
                <a:cs typeface="Calibri"/>
              </a:rPr>
              <a:t>Sleep</a:t>
            </a:r>
            <a:r>
              <a:rPr lang="es-ES_tradnl" sz="1200" kern="0" noProof="0" dirty="0">
                <a:solidFill>
                  <a:srgbClr val="000000"/>
                </a:solidFill>
                <a:ea typeface="Times New Roman" panose="02020603050405020304" pitchFamily="18" charset="0"/>
                <a:cs typeface="Calibri"/>
              </a:rPr>
              <a:t>® es una marca registrada del Departamento de Salud y Servicios Humanos de los Estados Unidos.</a:t>
            </a:r>
            <a:endParaRPr lang="es-ES_tradnl" noProof="0"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47</a:t>
            </a:fld>
            <a:endParaRPr lang="en-US"/>
          </a:p>
        </p:txBody>
      </p:sp>
    </p:spTree>
    <p:extLst>
      <p:ext uri="{BB962C8B-B14F-4D97-AF65-F5344CB8AC3E}">
        <p14:creationId xmlns:p14="http://schemas.microsoft.com/office/powerpoint/2010/main" val="6009749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48</a:t>
            </a:fld>
            <a:endParaRPr lang="en-US"/>
          </a:p>
        </p:txBody>
      </p:sp>
    </p:spTree>
    <p:extLst>
      <p:ext uri="{BB962C8B-B14F-4D97-AF65-F5344CB8AC3E}">
        <p14:creationId xmlns:p14="http://schemas.microsoft.com/office/powerpoint/2010/main" val="27063801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0" i="0" noProof="0" dirty="0">
                <a:solidFill>
                  <a:srgbClr val="374151"/>
                </a:solidFill>
                <a:effectLst/>
                <a:latin typeface="Söhne"/>
              </a:rPr>
              <a:t>Hay muchas cosas que puede hacer para reducir el riesgo de muerte relacionada con el sueño de su bebé</a:t>
            </a:r>
            <a:r>
              <a:rPr lang="es-ES_tradnl" sz="1800" b="0" i="0" noProof="0" dirty="0">
                <a:solidFill>
                  <a:srgbClr val="000000"/>
                </a:solidFill>
                <a:effectLst/>
                <a:latin typeface="Calibri"/>
                <a:cs typeface="Calibri"/>
              </a:rPr>
              <a:t>.</a:t>
            </a:r>
            <a:r>
              <a:rPr lang="es-ES_tradnl" sz="1800" b="0" noProof="0" dirty="0">
                <a:solidFill>
                  <a:srgbClr val="000000"/>
                </a:solidFill>
                <a:latin typeface="Calibri"/>
                <a:cs typeface="Calibri"/>
              </a:rPr>
              <a:t> </a:t>
            </a:r>
            <a:r>
              <a:rPr lang="es-ES_tradnl" sz="2800" b="0" i="0" noProof="0" dirty="0">
                <a:solidFill>
                  <a:srgbClr val="374151"/>
                </a:solidFill>
                <a:effectLst/>
                <a:latin typeface="Söhne"/>
              </a:rPr>
              <a:t>Esta clase incluye prácticas de sueño seguro basadas en las evidencias más actualizadas compartidas en 2022 por la Academia Americana de Pediatría.</a:t>
            </a:r>
            <a:endParaRPr lang="es-ES_tradnl" sz="1800" b="0" noProof="0" dirty="0">
              <a:solidFill>
                <a:srgbClr val="000000"/>
              </a:solidFill>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800" b="0" noProof="0" dirty="0">
              <a:solidFill>
                <a:srgbClr val="000000"/>
              </a:solidFill>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cs typeface="Calibri"/>
              </a:rPr>
              <a:t>Referencia:</a:t>
            </a:r>
          </a:p>
          <a:p>
            <a:pPr algn="l"/>
            <a:r>
              <a:rPr lang="es-ES_tradnl" sz="1800" b="0" i="0" u="none" strike="noStrike" baseline="0" noProof="0" dirty="0">
                <a:latin typeface="AdvOTf011d512"/>
              </a:rPr>
              <a:t>Moon RY, Carlin RF, Hand I; AAP </a:t>
            </a:r>
            <a:r>
              <a:rPr lang="es-ES_tradnl" sz="1800" b="0" i="0" u="none" strike="noStrike" baseline="0" noProof="0" dirty="0" err="1">
                <a:latin typeface="AdvOTf011d512"/>
              </a:rPr>
              <a:t>Task</a:t>
            </a:r>
            <a:r>
              <a:rPr lang="es-ES_tradnl" sz="1800" b="0" i="0" u="none" strike="noStrike" baseline="0" noProof="0" dirty="0">
                <a:latin typeface="AdvOTf011d512"/>
              </a:rPr>
              <a:t> </a:t>
            </a:r>
            <a:r>
              <a:rPr lang="es-ES_tradnl" sz="1800" b="0" i="0" u="none" strike="noStrike" baseline="0" noProof="0" dirty="0" err="1">
                <a:latin typeface="AdvOTf011d512"/>
              </a:rPr>
              <a:t>Force</a:t>
            </a:r>
            <a:r>
              <a:rPr lang="es-ES_tradnl" sz="1800" b="0" i="0" u="none" strike="noStrike" baseline="0" noProof="0" dirty="0">
                <a:latin typeface="AdvOTf011d512"/>
              </a:rPr>
              <a:t> </a:t>
            </a:r>
            <a:r>
              <a:rPr lang="es-ES_tradnl" sz="1800" b="0" i="0" u="none" strike="noStrike" baseline="0" noProof="0" dirty="0" err="1">
                <a:latin typeface="AdvOTf011d512"/>
              </a:rPr>
              <a:t>on</a:t>
            </a:r>
            <a:r>
              <a:rPr lang="es-ES_tradnl" sz="1800" b="0" i="0" u="none" strike="noStrike" baseline="0" noProof="0" dirty="0">
                <a:latin typeface="AdvOTf011d512"/>
              </a:rPr>
              <a:t> </a:t>
            </a:r>
            <a:r>
              <a:rPr lang="es-ES_tradnl" sz="1800" b="0" i="0" u="none" strike="noStrike" baseline="0" noProof="0" dirty="0" err="1">
                <a:latin typeface="AdvOTf011d512"/>
              </a:rPr>
              <a:t>Sudden</a:t>
            </a:r>
            <a:r>
              <a:rPr lang="es-ES_tradnl" sz="1800" b="0" i="0" u="none" strike="noStrike" baseline="0" noProof="0" dirty="0">
                <a:latin typeface="AdvOTf011d512"/>
              </a:rPr>
              <a:t> </a:t>
            </a:r>
            <a:r>
              <a:rPr lang="es-ES_tradnl" sz="1800" b="0" i="0" u="none" strike="noStrike" baseline="0" noProof="0" dirty="0" err="1">
                <a:latin typeface="AdvOTf011d512"/>
              </a:rPr>
              <a:t>Infant</a:t>
            </a:r>
            <a:r>
              <a:rPr lang="es-ES_tradnl" sz="1800" b="0" i="0" u="none" strike="noStrike" baseline="0" noProof="0" dirty="0">
                <a:latin typeface="AdvOTf011d512"/>
              </a:rPr>
              <a:t> </a:t>
            </a:r>
            <a:r>
              <a:rPr lang="es-ES_tradnl" sz="1800" b="0" i="0" u="none" strike="noStrike" baseline="0" noProof="0" dirty="0" err="1">
                <a:latin typeface="AdvOTf011d512"/>
              </a:rPr>
              <a:t>Death</a:t>
            </a:r>
            <a:r>
              <a:rPr lang="es-ES_tradnl" sz="1800" b="0" i="0" u="none" strike="noStrike" baseline="0" noProof="0" dirty="0">
                <a:latin typeface="AdvOTf011d512"/>
              </a:rPr>
              <a:t> </a:t>
            </a:r>
            <a:r>
              <a:rPr lang="es-ES_tradnl" sz="1800" b="0" i="0" u="none" strike="noStrike" baseline="0" noProof="0" dirty="0" err="1">
                <a:latin typeface="AdvOTf011d512"/>
              </a:rPr>
              <a:t>Syndrome</a:t>
            </a:r>
            <a:r>
              <a:rPr lang="es-ES_tradnl" sz="1800" b="0" i="0" u="none" strike="noStrike" baseline="0" noProof="0" dirty="0">
                <a:latin typeface="AdvOTf011d512"/>
              </a:rPr>
              <a:t>; AAP Committee </a:t>
            </a:r>
            <a:r>
              <a:rPr lang="es-ES_tradnl" sz="1800" b="0" i="0" u="none" strike="noStrike" baseline="0" noProof="0" dirty="0" err="1">
                <a:latin typeface="AdvOTf011d512"/>
              </a:rPr>
              <a:t>on</a:t>
            </a:r>
            <a:r>
              <a:rPr lang="es-ES_tradnl" sz="1800" b="0" i="0" u="none" strike="noStrike" baseline="0" noProof="0" dirty="0">
                <a:latin typeface="AdvOTf011d512"/>
              </a:rPr>
              <a:t> </a:t>
            </a:r>
            <a:r>
              <a:rPr lang="es-ES_tradnl" sz="1800" b="0" i="0" u="none" strike="noStrike" baseline="0" noProof="0" dirty="0" err="1">
                <a:latin typeface="AdvOTf011d512"/>
              </a:rPr>
              <a:t>Fetus</a:t>
            </a:r>
            <a:r>
              <a:rPr lang="es-ES_tradnl" sz="1800" b="0" i="0" u="none" strike="noStrike" baseline="0" noProof="0" dirty="0">
                <a:latin typeface="AdvOTf011d512"/>
              </a:rPr>
              <a:t> and </a:t>
            </a:r>
            <a:r>
              <a:rPr lang="es-ES_tradnl" sz="1800" b="0" i="0" u="none" strike="noStrike" baseline="0" noProof="0" dirty="0" err="1">
                <a:latin typeface="AdvOTf011d512"/>
              </a:rPr>
              <a:t>Newborn</a:t>
            </a:r>
            <a:r>
              <a:rPr lang="es-ES_tradnl" sz="1800" b="0" i="0" u="none" strike="noStrike" baseline="0" noProof="0" dirty="0">
                <a:latin typeface="AdvOTf011d512"/>
              </a:rPr>
              <a:t>. </a:t>
            </a:r>
            <a:r>
              <a:rPr lang="es-ES_tradnl" sz="1800" b="0" i="0" u="none" strike="noStrike" baseline="0" noProof="0" dirty="0" err="1">
                <a:latin typeface="AdvOTf011d512"/>
              </a:rPr>
              <a:t>Sleep-Related</a:t>
            </a:r>
            <a:r>
              <a:rPr lang="es-ES_tradnl" sz="1800" b="0" i="0" u="none" strike="noStrike" baseline="0" noProof="0" dirty="0">
                <a:latin typeface="AdvOTf011d512"/>
              </a:rPr>
              <a:t> </a:t>
            </a:r>
            <a:r>
              <a:rPr lang="es-ES_tradnl" sz="1800" b="0" i="0" u="none" strike="noStrike" baseline="0" noProof="0" dirty="0" err="1">
                <a:latin typeface="AdvOTf011d512"/>
              </a:rPr>
              <a:t>Infant</a:t>
            </a:r>
            <a:r>
              <a:rPr lang="es-ES_tradnl" sz="1800" b="0" i="0" u="none" strike="noStrike" baseline="0" noProof="0" dirty="0">
                <a:latin typeface="AdvOTf011d512"/>
              </a:rPr>
              <a:t> </a:t>
            </a:r>
            <a:r>
              <a:rPr lang="es-ES_tradnl" sz="1800" b="0" i="0" u="none" strike="noStrike" baseline="0" noProof="0" dirty="0" err="1">
                <a:latin typeface="AdvOTf011d512"/>
              </a:rPr>
              <a:t>Deaths</a:t>
            </a:r>
            <a:r>
              <a:rPr lang="es-ES_tradnl" sz="1800" b="0" i="0" u="none" strike="noStrike" baseline="0" noProof="0" dirty="0">
                <a:latin typeface="AdvOTf011d512"/>
              </a:rPr>
              <a:t>: </a:t>
            </a:r>
            <a:r>
              <a:rPr lang="es-ES_tradnl" sz="1800" b="0" i="0" u="none" strike="noStrike" baseline="0" noProof="0" dirty="0" err="1">
                <a:latin typeface="AdvOTf011d512"/>
              </a:rPr>
              <a:t>Updated</a:t>
            </a:r>
            <a:r>
              <a:rPr lang="es-ES_tradnl" sz="1800" b="0" i="0" u="none" strike="noStrike" baseline="0" noProof="0" dirty="0">
                <a:latin typeface="AdvOTf011d512"/>
              </a:rPr>
              <a:t> 2022 </a:t>
            </a:r>
            <a:r>
              <a:rPr lang="es-ES_tradnl" sz="1800" b="0" i="0" u="none" strike="noStrike" baseline="0" noProof="0" dirty="0" err="1">
                <a:latin typeface="AdvOTf011d512"/>
              </a:rPr>
              <a:t>Recommendations</a:t>
            </a:r>
            <a:r>
              <a:rPr lang="es-ES_tradnl" sz="1800" b="0" i="0" u="none" strike="noStrike" baseline="0" noProof="0" dirty="0">
                <a:latin typeface="AdvOTf011d512"/>
              </a:rPr>
              <a:t> </a:t>
            </a:r>
            <a:r>
              <a:rPr lang="es-ES_tradnl" sz="1800" b="0" i="0" u="none" strike="noStrike" baseline="0" noProof="0" dirty="0" err="1">
                <a:latin typeface="AdvOTf011d512"/>
              </a:rPr>
              <a:t>for</a:t>
            </a:r>
            <a:r>
              <a:rPr lang="es-ES_tradnl" sz="1800" b="0" i="0" u="none" strike="noStrike" baseline="0" noProof="0" dirty="0">
                <a:latin typeface="AdvOTf011d512"/>
              </a:rPr>
              <a:t> </a:t>
            </a:r>
            <a:r>
              <a:rPr lang="es-ES_tradnl" sz="1800" b="0" i="0" u="none" strike="noStrike" baseline="0" noProof="0" dirty="0" err="1">
                <a:latin typeface="AdvOTf011d512"/>
              </a:rPr>
              <a:t>Reducing</a:t>
            </a:r>
            <a:r>
              <a:rPr lang="es-ES_tradnl" sz="1800" b="0" i="0" u="none" strike="noStrike" baseline="0" noProof="0" dirty="0">
                <a:latin typeface="AdvOTf011d512"/>
              </a:rPr>
              <a:t> </a:t>
            </a:r>
            <a:r>
              <a:rPr lang="es-ES_tradnl" sz="1800" b="0" i="0" u="none" strike="noStrike" baseline="0" noProof="0" dirty="0" err="1">
                <a:latin typeface="AdvOTf011d512"/>
              </a:rPr>
              <a:t>Infant</a:t>
            </a:r>
            <a:r>
              <a:rPr lang="es-ES_tradnl" sz="1800" b="0" i="0" u="none" strike="noStrike" baseline="0" noProof="0" dirty="0">
                <a:latin typeface="AdvOTf011d512"/>
              </a:rPr>
              <a:t> </a:t>
            </a:r>
            <a:r>
              <a:rPr lang="es-ES_tradnl" sz="1800" b="0" i="0" u="none" strike="noStrike" baseline="0" noProof="0" dirty="0" err="1">
                <a:latin typeface="AdvOTf011d512"/>
              </a:rPr>
              <a:t>Deaths</a:t>
            </a:r>
            <a:r>
              <a:rPr lang="es-ES_tradnl" sz="1800" b="0" i="0" u="none" strike="noStrike" baseline="0" noProof="0" dirty="0">
                <a:latin typeface="AdvOTf011d512"/>
              </a:rPr>
              <a:t> in </a:t>
            </a:r>
            <a:r>
              <a:rPr lang="es-ES_tradnl" sz="1800" b="0" i="0" u="none" strike="noStrike" baseline="0" noProof="0" dirty="0" err="1">
                <a:latin typeface="AdvOTf011d512"/>
              </a:rPr>
              <a:t>the</a:t>
            </a:r>
            <a:r>
              <a:rPr lang="es-ES_tradnl" sz="1800" b="0" i="0" u="none" strike="noStrike" baseline="0" noProof="0" dirty="0">
                <a:latin typeface="AdvOTf011d512"/>
              </a:rPr>
              <a:t> </a:t>
            </a:r>
            <a:r>
              <a:rPr lang="es-ES_tradnl" sz="1800" b="0" i="0" u="none" strike="noStrike" baseline="0" noProof="0" dirty="0" err="1">
                <a:latin typeface="AdvOTf011d512"/>
              </a:rPr>
              <a:t>Sleep</a:t>
            </a:r>
            <a:r>
              <a:rPr lang="es-ES_tradnl" sz="1800" b="0" i="0" u="none" strike="noStrike" baseline="0" noProof="0" dirty="0">
                <a:latin typeface="AdvOTf011d512"/>
              </a:rPr>
              <a:t> </a:t>
            </a:r>
            <a:r>
              <a:rPr lang="es-ES_tradnl" sz="1800" b="0" i="0" u="none" strike="noStrike" baseline="0" noProof="0" dirty="0" err="1">
                <a:latin typeface="AdvOTf011d512"/>
              </a:rPr>
              <a:t>Environment</a:t>
            </a:r>
            <a:r>
              <a:rPr lang="es-ES_tradnl" sz="1800" b="0" i="0" u="none" strike="noStrike" baseline="0" noProof="0" dirty="0">
                <a:latin typeface="AdvOTf011d512"/>
              </a:rPr>
              <a:t>. </a:t>
            </a:r>
            <a:r>
              <a:rPr lang="es-ES_tradnl" sz="1800" b="0" i="0" u="none" strike="noStrike" baseline="0" noProof="0" dirty="0" err="1">
                <a:latin typeface="AdvOT37ee2077.I"/>
              </a:rPr>
              <a:t>Pediatrics</a:t>
            </a:r>
            <a:r>
              <a:rPr lang="es-ES_tradnl" sz="1800" b="0" i="0" u="none" strike="noStrike" baseline="0" noProof="0" dirty="0">
                <a:latin typeface="AdvOTf011d512"/>
              </a:rPr>
              <a:t>. 2022;150(1):e2022057990</a:t>
            </a:r>
            <a:endParaRPr lang="es-ES_tradnl" noProof="0" dirty="0">
              <a:cs typeface="Calibri"/>
            </a:endParaRPr>
          </a:p>
          <a:p>
            <a:endParaRPr lang="es-ES_tradnl" noProof="0" dirty="0">
              <a:cs typeface="Calibri"/>
            </a:endParaRPr>
          </a:p>
          <a:p>
            <a:r>
              <a:rPr lang="es-ES_tradnl" noProof="0" dirty="0">
                <a:cs typeface="Calibri"/>
              </a:rPr>
              <a:t>Crédito de la imagen: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49</a:t>
            </a:fld>
            <a:endParaRPr lang="en-US"/>
          </a:p>
        </p:txBody>
      </p:sp>
    </p:spTree>
    <p:extLst>
      <p:ext uri="{BB962C8B-B14F-4D97-AF65-F5344CB8AC3E}">
        <p14:creationId xmlns:p14="http://schemas.microsoft.com/office/powerpoint/2010/main" val="2422294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50</a:t>
            </a:fld>
            <a:endParaRPr lang="en-US"/>
          </a:p>
        </p:txBody>
      </p:sp>
    </p:spTree>
    <p:extLst>
      <p:ext uri="{BB962C8B-B14F-4D97-AF65-F5344CB8AC3E}">
        <p14:creationId xmlns:p14="http://schemas.microsoft.com/office/powerpoint/2010/main" val="168169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Crédito de la imagen: DSHS Texas</a:t>
            </a:r>
          </a:p>
        </p:txBody>
      </p:sp>
      <p:sp>
        <p:nvSpPr>
          <p:cNvPr id="4" name="Slide Number Placeholder 3"/>
          <p:cNvSpPr>
            <a:spLocks noGrp="1"/>
          </p:cNvSpPr>
          <p:nvPr>
            <p:ph type="sldNum" sz="quarter" idx="5"/>
          </p:nvPr>
        </p:nvSpPr>
        <p:spPr/>
        <p:txBody>
          <a:bodyPr/>
          <a:lstStyle/>
          <a:p>
            <a:fld id="{23ED2790-A10B-DF4E-8039-531061320ECA}" type="slidenum">
              <a:rPr lang="en-US" smtClean="0"/>
              <a:t>5</a:t>
            </a:fld>
            <a:endParaRPr lang="en-US"/>
          </a:p>
        </p:txBody>
      </p:sp>
      <p:sp>
        <p:nvSpPr>
          <p:cNvPr id="5" name="Date Placeholder 4">
            <a:extLst>
              <a:ext uri="{FF2B5EF4-FFF2-40B4-BE49-F238E27FC236}">
                <a16:creationId xmlns:a16="http://schemas.microsoft.com/office/drawing/2014/main" id="{3B2D51E1-60A8-00A5-1554-5F5A404A6AC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795254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800" b="0" i="0" u="none" noProof="0" dirty="0">
                <a:solidFill>
                  <a:srgbClr val="1A1A1A"/>
                </a:solidFill>
                <a:effectLst/>
                <a:latin typeface="+mn-lt"/>
                <a:ea typeface="Open Sans"/>
                <a:cs typeface="Open Sans"/>
              </a:rPr>
              <a:t>El informe de 2022 de la Academia Estadounidense de Pediatría (AAP, por sus siglas en inglés) sobre la evidencia sigue mostrando que no hay una relación causal entre las vacunas y el SIDS y sugiere que la vacunación puede tener un efecto protector contra el SIDS. La AAP publicó un informe técnico para respaldar las recomendaciones incluidas en la capacitación y el kit de herramientas </a:t>
            </a:r>
            <a:r>
              <a:rPr lang="es-ES_tradnl" sz="1800" b="0" i="0" u="none" noProof="0" dirty="0" err="1">
                <a:solidFill>
                  <a:srgbClr val="1A1A1A"/>
                </a:solidFill>
                <a:effectLst/>
                <a:latin typeface="+mn-lt"/>
                <a:ea typeface="Open Sans"/>
                <a:cs typeface="Open Sans"/>
              </a:rPr>
              <a:t>Let's</a:t>
            </a:r>
            <a:r>
              <a:rPr lang="es-ES_tradnl" sz="1800" b="0" i="0" u="none" noProof="0" dirty="0">
                <a:solidFill>
                  <a:srgbClr val="1A1A1A"/>
                </a:solidFill>
                <a:effectLst/>
                <a:latin typeface="+mn-lt"/>
                <a:ea typeface="Open Sans"/>
                <a:cs typeface="Open Sans"/>
              </a:rPr>
              <a:t> </a:t>
            </a:r>
            <a:r>
              <a:rPr lang="es-ES_tradnl" sz="1800" b="0" i="0" u="none" noProof="0" dirty="0" err="1">
                <a:solidFill>
                  <a:srgbClr val="1A1A1A"/>
                </a:solidFill>
                <a:effectLst/>
                <a:latin typeface="+mn-lt"/>
                <a:ea typeface="Open Sans"/>
                <a:cs typeface="Open Sans"/>
              </a:rPr>
              <a:t>Talk</a:t>
            </a:r>
            <a:r>
              <a:rPr lang="es-ES_tradnl" sz="1800" b="0" i="0" u="none" noProof="0" dirty="0">
                <a:solidFill>
                  <a:srgbClr val="1A1A1A"/>
                </a:solidFill>
                <a:effectLst/>
                <a:latin typeface="+mn-lt"/>
                <a:ea typeface="Open Sans"/>
                <a:cs typeface="Open Sans"/>
              </a:rPr>
              <a:t>- </a:t>
            </a:r>
            <a:r>
              <a:rPr lang="es-ES_tradnl" sz="1800" b="0" i="0" u="none" noProof="0" dirty="0" err="1">
                <a:solidFill>
                  <a:srgbClr val="1A1A1A"/>
                </a:solidFill>
                <a:effectLst/>
                <a:latin typeface="+mn-lt"/>
                <a:ea typeface="Open Sans"/>
                <a:cs typeface="Open Sans"/>
              </a:rPr>
              <a:t>Safe</a:t>
            </a:r>
            <a:r>
              <a:rPr lang="es-ES_tradnl" sz="1800" b="0" i="0" u="none" noProof="0" dirty="0">
                <a:solidFill>
                  <a:srgbClr val="1A1A1A"/>
                </a:solidFill>
                <a:effectLst/>
                <a:latin typeface="+mn-lt"/>
                <a:ea typeface="Open Sans"/>
                <a:cs typeface="Open Sans"/>
              </a:rPr>
              <a:t> </a:t>
            </a:r>
            <a:r>
              <a:rPr lang="es-ES_tradnl" sz="1800" b="0" i="0" u="none" noProof="0" dirty="0" err="1">
                <a:solidFill>
                  <a:srgbClr val="1A1A1A"/>
                </a:solidFill>
                <a:effectLst/>
                <a:latin typeface="+mn-lt"/>
                <a:ea typeface="Open Sans"/>
                <a:cs typeface="Open Sans"/>
              </a:rPr>
              <a:t>Infant</a:t>
            </a:r>
            <a:r>
              <a:rPr lang="es-ES_tradnl" sz="1800" b="0" i="0" u="none" noProof="0" dirty="0">
                <a:solidFill>
                  <a:srgbClr val="1A1A1A"/>
                </a:solidFill>
                <a:effectLst/>
                <a:latin typeface="+mn-lt"/>
                <a:ea typeface="Open Sans"/>
                <a:cs typeface="Open Sans"/>
              </a:rPr>
              <a:t> </a:t>
            </a:r>
            <a:r>
              <a:rPr lang="es-ES_tradnl" sz="1800" b="0" i="0" u="none" noProof="0" dirty="0" err="1">
                <a:solidFill>
                  <a:srgbClr val="1A1A1A"/>
                </a:solidFill>
                <a:effectLst/>
                <a:latin typeface="+mn-lt"/>
                <a:ea typeface="Open Sans"/>
                <a:cs typeface="Open Sans"/>
              </a:rPr>
              <a:t>Sleep</a:t>
            </a:r>
            <a:r>
              <a:rPr lang="es-ES_tradnl" sz="1800" b="0" i="0" u="none" noProof="0" dirty="0">
                <a:solidFill>
                  <a:srgbClr val="1A1A1A"/>
                </a:solidFill>
                <a:effectLst/>
                <a:latin typeface="+mn-lt"/>
                <a:ea typeface="Open Sans"/>
                <a:cs typeface="Open Sans"/>
              </a:rPr>
              <a:t>. </a:t>
            </a:r>
            <a:br>
              <a:rPr lang="es-ES_tradnl" sz="1800" b="0" i="0" u="none" noProof="0" dirty="0">
                <a:solidFill>
                  <a:srgbClr val="1A1A1A"/>
                </a:solidFill>
                <a:effectLst/>
                <a:latin typeface="+mn-lt"/>
                <a:ea typeface="Open Sans"/>
                <a:cs typeface="Open Sans"/>
              </a:rPr>
            </a:br>
            <a:br>
              <a:rPr lang="es-ES_tradnl" sz="1800" b="0" i="0" u="none" noProof="0" dirty="0">
                <a:solidFill>
                  <a:srgbClr val="1A1A1A"/>
                </a:solidFill>
                <a:effectLst/>
                <a:latin typeface="+mn-lt"/>
                <a:ea typeface="Open Sans"/>
                <a:cs typeface="Open Sans"/>
              </a:rPr>
            </a:br>
            <a:r>
              <a:rPr lang="es-ES_tradnl" sz="1800" b="0" i="0" u="none" noProof="0" dirty="0">
                <a:solidFill>
                  <a:srgbClr val="1A1A1A"/>
                </a:solidFill>
                <a:effectLst/>
                <a:latin typeface="+mn-lt"/>
                <a:ea typeface="Open Sans"/>
                <a:cs typeface="Open Sans"/>
              </a:rPr>
              <a:t>Enlace al informe técnico de la AAP: https://</a:t>
            </a:r>
            <a:r>
              <a:rPr lang="es-ES_tradnl" sz="1800" b="0" i="0" u="none" noProof="0" dirty="0" err="1">
                <a:solidFill>
                  <a:srgbClr val="1A1A1A"/>
                </a:solidFill>
                <a:effectLst/>
                <a:latin typeface="+mn-lt"/>
                <a:ea typeface="Open Sans"/>
                <a:cs typeface="Open Sans"/>
              </a:rPr>
              <a:t>publications.aap.org</a:t>
            </a:r>
            <a:r>
              <a:rPr lang="es-ES_tradnl" sz="1800" b="0" i="0" u="none" noProof="0" dirty="0">
                <a:solidFill>
                  <a:srgbClr val="1A1A1A"/>
                </a:solidFill>
                <a:effectLst/>
                <a:latin typeface="+mn-lt"/>
                <a:ea typeface="Open Sans"/>
                <a:cs typeface="Open Sans"/>
              </a:rPr>
              <a:t>/</a:t>
            </a:r>
            <a:r>
              <a:rPr lang="es-ES_tradnl" sz="1800" b="0" i="0" u="none" noProof="0" dirty="0" err="1">
                <a:solidFill>
                  <a:srgbClr val="1A1A1A"/>
                </a:solidFill>
                <a:effectLst/>
                <a:latin typeface="+mn-lt"/>
                <a:ea typeface="Open Sans"/>
                <a:cs typeface="Open Sans"/>
              </a:rPr>
              <a:t>pediatrics</a:t>
            </a:r>
            <a:r>
              <a:rPr lang="es-ES_tradnl" sz="1800" b="0" i="0" u="none" noProof="0" dirty="0">
                <a:solidFill>
                  <a:srgbClr val="1A1A1A"/>
                </a:solidFill>
                <a:effectLst/>
                <a:latin typeface="+mn-lt"/>
                <a:ea typeface="Open Sans"/>
                <a:cs typeface="Open Sans"/>
              </a:rPr>
              <a:t>/</a:t>
            </a:r>
            <a:r>
              <a:rPr lang="es-ES_tradnl" sz="1800" b="0" i="0" u="none" noProof="0" dirty="0" err="1">
                <a:solidFill>
                  <a:srgbClr val="1A1A1A"/>
                </a:solidFill>
                <a:effectLst/>
                <a:latin typeface="+mn-lt"/>
                <a:ea typeface="Open Sans"/>
                <a:cs typeface="Open Sans"/>
              </a:rPr>
              <a:t>article</a:t>
            </a:r>
            <a:r>
              <a:rPr lang="es-ES_tradnl" sz="1800" b="0" i="0" u="none" noProof="0" dirty="0">
                <a:solidFill>
                  <a:srgbClr val="1A1A1A"/>
                </a:solidFill>
                <a:effectLst/>
                <a:latin typeface="+mn-lt"/>
                <a:ea typeface="Open Sans"/>
                <a:cs typeface="Open Sans"/>
              </a:rPr>
              <a:t>/150/1/e2022057991/188305/Evidence-Base-for-2022-Updated-Recommendations-for?autologincheck=</a:t>
            </a:r>
            <a:r>
              <a:rPr lang="es-ES_tradnl" sz="1800" b="0" i="0" u="none" noProof="0" dirty="0" err="1">
                <a:solidFill>
                  <a:srgbClr val="1A1A1A"/>
                </a:solidFill>
                <a:effectLst/>
                <a:latin typeface="+mn-lt"/>
                <a:ea typeface="Open Sans"/>
                <a:cs typeface="Open Sans"/>
              </a:rPr>
              <a:t>redirected</a:t>
            </a:r>
            <a:r>
              <a:rPr lang="es-ES_tradnl" sz="1800" b="0" i="0" u="none" noProof="0" dirty="0">
                <a:solidFill>
                  <a:srgbClr val="1A1A1A"/>
                </a:solidFill>
                <a:effectLst/>
                <a:latin typeface="+mn-lt"/>
                <a:ea typeface="Open Sans"/>
                <a:cs typeface="Open Sans"/>
              </a:rPr>
              <a:t> 
</a:t>
            </a:r>
          </a:p>
          <a:p>
            <a:r>
              <a:rPr lang="es-ES_tradnl" sz="1800" b="0" i="0" u="none" noProof="0" dirty="0">
                <a:solidFill>
                  <a:srgbClr val="1A1A1A"/>
                </a:solidFill>
                <a:effectLst/>
                <a:latin typeface="+mn-lt"/>
                <a:ea typeface="Open Sans"/>
                <a:cs typeface="Open Sans"/>
              </a:rPr>
              <a:t>Referencia:</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noProof="0" dirty="0"/>
              <a:t>Moon RY, Carlin RF, Hand I; AAP </a:t>
            </a:r>
            <a:r>
              <a:rPr lang="es-ES_tradnl" sz="1800" noProof="0" dirty="0" err="1"/>
              <a:t>Task</a:t>
            </a:r>
            <a:r>
              <a:rPr lang="es-ES_tradnl" sz="1800" noProof="0" dirty="0"/>
              <a:t> </a:t>
            </a:r>
            <a:r>
              <a:rPr lang="es-ES_tradnl" sz="1800" noProof="0" dirty="0" err="1"/>
              <a:t>Force</a:t>
            </a:r>
            <a:r>
              <a:rPr lang="es-ES_tradnl" sz="1800" noProof="0" dirty="0"/>
              <a:t> </a:t>
            </a:r>
            <a:r>
              <a:rPr lang="es-ES_tradnl" sz="1800" noProof="0" dirty="0" err="1"/>
              <a:t>on</a:t>
            </a:r>
            <a:r>
              <a:rPr lang="es-ES_tradnl" sz="1800" noProof="0" dirty="0"/>
              <a:t> </a:t>
            </a:r>
            <a:r>
              <a:rPr lang="es-ES_tradnl" sz="1800" noProof="0" dirty="0" err="1"/>
              <a:t>Sudden</a:t>
            </a:r>
            <a:r>
              <a:rPr lang="es-ES_tradnl" sz="1800" noProof="0" dirty="0"/>
              <a:t> </a:t>
            </a:r>
            <a:r>
              <a:rPr lang="es-ES_tradnl" sz="1800" noProof="0" dirty="0" err="1"/>
              <a:t>Infant</a:t>
            </a:r>
            <a:r>
              <a:rPr lang="es-ES_tradnl" sz="1800" noProof="0" dirty="0"/>
              <a:t> </a:t>
            </a:r>
            <a:r>
              <a:rPr lang="es-ES_tradnl" sz="1800" noProof="0" dirty="0" err="1"/>
              <a:t>Death</a:t>
            </a:r>
            <a:r>
              <a:rPr lang="es-ES_tradnl" sz="1800" noProof="0" dirty="0"/>
              <a:t> </a:t>
            </a:r>
            <a:r>
              <a:rPr lang="es-ES_tradnl" sz="1800" noProof="0" dirty="0" err="1"/>
              <a:t>Syndrome</a:t>
            </a:r>
            <a:r>
              <a:rPr lang="es-ES_tradnl" sz="1800" noProof="0" dirty="0"/>
              <a:t>; AAP </a:t>
            </a:r>
            <a:r>
              <a:rPr lang="es-ES_tradnl" sz="1800" noProof="0" dirty="0" err="1"/>
              <a:t>Committee</a:t>
            </a:r>
            <a:r>
              <a:rPr lang="es-ES_tradnl" sz="1800" noProof="0" dirty="0"/>
              <a:t> </a:t>
            </a:r>
            <a:r>
              <a:rPr lang="es-ES_tradnl" sz="1800" noProof="0" dirty="0" err="1"/>
              <a:t>on</a:t>
            </a:r>
            <a:r>
              <a:rPr lang="es-ES_tradnl" sz="1800" noProof="0" dirty="0"/>
              <a:t> </a:t>
            </a:r>
            <a:r>
              <a:rPr lang="es-ES_tradnl" sz="1800" noProof="0" dirty="0" err="1"/>
              <a:t>Fetus</a:t>
            </a:r>
            <a:r>
              <a:rPr lang="es-ES_tradnl" sz="1800" noProof="0" dirty="0"/>
              <a:t> and </a:t>
            </a:r>
            <a:r>
              <a:rPr lang="es-ES_tradnl" sz="1800" noProof="0" dirty="0" err="1"/>
              <a:t>Newborn</a:t>
            </a:r>
            <a:r>
              <a:rPr lang="es-ES_tradnl" sz="1800" noProof="0" dirty="0"/>
              <a:t>. </a:t>
            </a:r>
            <a:r>
              <a:rPr lang="es-ES_tradnl" sz="1800" noProof="0" dirty="0" err="1"/>
              <a:t>Sleep-Related</a:t>
            </a:r>
            <a:r>
              <a:rPr lang="es-ES_tradnl" sz="1800" noProof="0" dirty="0"/>
              <a:t> </a:t>
            </a:r>
            <a:r>
              <a:rPr lang="es-ES_tradnl" sz="1800" noProof="0" dirty="0" err="1"/>
              <a:t>Infant</a:t>
            </a:r>
            <a:r>
              <a:rPr lang="es-ES_tradnl" sz="1800" noProof="0" dirty="0"/>
              <a:t> </a:t>
            </a:r>
            <a:r>
              <a:rPr lang="es-ES_tradnl" sz="1800" noProof="0" dirty="0" err="1"/>
              <a:t>Deaths</a:t>
            </a:r>
            <a:r>
              <a:rPr lang="es-ES_tradnl" sz="1800" noProof="0" dirty="0"/>
              <a:t>: </a:t>
            </a:r>
            <a:r>
              <a:rPr lang="es-ES_tradnl" sz="1800" noProof="0" dirty="0" err="1"/>
              <a:t>Updated</a:t>
            </a:r>
            <a:r>
              <a:rPr lang="es-ES_tradnl" sz="1800" noProof="0" dirty="0"/>
              <a:t> 2022 </a:t>
            </a:r>
            <a:r>
              <a:rPr lang="es-ES_tradnl" sz="1800" noProof="0" dirty="0" err="1"/>
              <a:t>Recommendations</a:t>
            </a:r>
            <a:r>
              <a:rPr lang="es-ES_tradnl" sz="1800" noProof="0" dirty="0"/>
              <a:t> </a:t>
            </a:r>
            <a:r>
              <a:rPr lang="es-ES_tradnl" sz="1800" noProof="0" dirty="0" err="1"/>
              <a:t>for</a:t>
            </a:r>
            <a:r>
              <a:rPr lang="es-ES_tradnl" sz="1800" noProof="0" dirty="0"/>
              <a:t> </a:t>
            </a:r>
            <a:r>
              <a:rPr lang="es-ES_tradnl" sz="1800" noProof="0" dirty="0" err="1"/>
              <a:t>Reducing</a:t>
            </a:r>
            <a:r>
              <a:rPr lang="es-ES_tradnl" sz="1800" noProof="0" dirty="0"/>
              <a:t> </a:t>
            </a:r>
            <a:r>
              <a:rPr lang="es-ES_tradnl" sz="1800" noProof="0" dirty="0" err="1"/>
              <a:t>Infant</a:t>
            </a:r>
            <a:r>
              <a:rPr lang="es-ES_tradnl" sz="1800" noProof="0" dirty="0"/>
              <a:t> </a:t>
            </a:r>
            <a:r>
              <a:rPr lang="es-ES_tradnl" sz="1800" noProof="0" dirty="0" err="1"/>
              <a:t>Deaths</a:t>
            </a:r>
            <a:r>
              <a:rPr lang="es-ES_tradnl" sz="1800" noProof="0" dirty="0"/>
              <a:t> in </a:t>
            </a:r>
            <a:r>
              <a:rPr lang="es-ES_tradnl" sz="1800" noProof="0" dirty="0" err="1"/>
              <a:t>the</a:t>
            </a:r>
            <a:r>
              <a:rPr lang="es-ES_tradnl" sz="1800" noProof="0" dirty="0"/>
              <a:t> </a:t>
            </a:r>
            <a:r>
              <a:rPr lang="es-ES_tradnl" sz="1800" noProof="0" dirty="0" err="1"/>
              <a:t>Sleep</a:t>
            </a:r>
            <a:r>
              <a:rPr lang="es-ES_tradnl" sz="1800" noProof="0" dirty="0"/>
              <a:t> </a:t>
            </a:r>
            <a:r>
              <a:rPr lang="es-ES_tradnl" sz="1800" noProof="0" dirty="0" err="1"/>
              <a:t>Environment</a:t>
            </a:r>
            <a:r>
              <a:rPr lang="es-ES_tradnl" sz="1800" noProof="0" dirty="0"/>
              <a:t>. </a:t>
            </a:r>
            <a:r>
              <a:rPr lang="es-ES_tradnl" sz="1800" noProof="0" dirty="0" err="1"/>
              <a:t>Pediatrics</a:t>
            </a:r>
            <a:r>
              <a:rPr lang="es-ES_tradnl" sz="1800" noProof="0" dirty="0"/>
              <a:t>. 2022;150(1):e2022057990</a:t>
            </a:r>
            <a:endParaRPr lang="es-ES_tradnl" sz="1800" b="0" i="0" u="none" noProof="0" dirty="0">
              <a:latin typeface="+mn-lt"/>
              <a:cs typeface="Calibri"/>
            </a:endParaRPr>
          </a:p>
          <a:p>
            <a:r>
              <a:rPr lang="es-ES_tradnl" sz="1800" b="0" i="0" u="none" noProof="0" dirty="0">
                <a:solidFill>
                  <a:srgbClr val="1A1A1A"/>
                </a:solidFill>
                <a:effectLst/>
                <a:latin typeface="+mn-lt"/>
                <a:ea typeface="Open Sans"/>
                <a:cs typeface="Open Sans"/>
              </a:rPr>
              <a:t>
</a:t>
            </a:r>
          </a:p>
          <a:p>
            <a:r>
              <a:rPr lang="es-ES_tradnl" sz="1800" b="0" i="0" u="none" noProof="0" dirty="0">
                <a:solidFill>
                  <a:srgbClr val="1A1A1A"/>
                </a:solidFill>
                <a:effectLst/>
                <a:latin typeface="+mn-lt"/>
                <a:ea typeface="Open Sans"/>
                <a:cs typeface="Open Sans"/>
              </a:rPr>
              <a:t>Fuente de la imagen: Foto de CDC en </a:t>
            </a:r>
            <a:r>
              <a:rPr lang="es-ES_tradnl" sz="1800" b="0" i="0" u="none" noProof="0" dirty="0" err="1">
                <a:solidFill>
                  <a:srgbClr val="1A1A1A"/>
                </a:solidFill>
                <a:effectLst/>
                <a:latin typeface="+mn-lt"/>
                <a:ea typeface="Open Sans"/>
                <a:cs typeface="Open Sans"/>
              </a:rPr>
              <a:t>Unsplash</a:t>
            </a:r>
            <a:endParaRPr lang="es-ES_tradnl" noProof="0" dirty="0">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51</a:t>
            </a:fld>
            <a:endParaRPr lang="en-US"/>
          </a:p>
        </p:txBody>
      </p:sp>
    </p:spTree>
    <p:extLst>
      <p:ext uri="{BB962C8B-B14F-4D97-AF65-F5344CB8AC3E}">
        <p14:creationId xmlns:p14="http://schemas.microsoft.com/office/powerpoint/2010/main" val="4994401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52</a:t>
            </a:fld>
            <a:endParaRPr lang="en-US"/>
          </a:p>
        </p:txBody>
      </p:sp>
    </p:spTree>
    <p:extLst>
      <p:ext uri="{BB962C8B-B14F-4D97-AF65-F5344CB8AC3E}">
        <p14:creationId xmlns:p14="http://schemas.microsoft.com/office/powerpoint/2010/main" val="25620763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sz="1800" kern="0" noProof="0" dirty="0">
                <a:solidFill>
                  <a:srgbClr val="000000"/>
                </a:solidFill>
                <a:effectLst/>
                <a:latin typeface="Calibri" panose="020F0502020204030204" pitchFamily="34" charset="0"/>
                <a:ea typeface="Times New Roman" panose="02020603050405020304" pitchFamily="18" charset="0"/>
              </a:rPr>
              <a:t>Dormir profundamente boca arriba es algo que se aprende y los padres no deben rendirse. Si su bebé se despierta durante la noche, recuerde que un sueño más ligero y despertarse con más frecuencia ayuda a proteger al bebé contra el SIDS.</a:t>
            </a:r>
            <a:r>
              <a:rPr lang="es-ES_tradnl" sz="2800" noProof="0" dirty="0">
                <a:effectLst/>
              </a:rPr>
              <a:t> </a:t>
            </a:r>
          </a:p>
          <a:p>
            <a:pPr>
              <a:defRPr/>
            </a:pPr>
            <a:endParaRPr lang="es-ES_tradnl" sz="1800" b="0" i="0" noProof="0" dirty="0">
              <a:solidFill>
                <a:srgbClr val="000000"/>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0" i="0" noProof="0" dirty="0">
                <a:solidFill>
                  <a:srgbClr val="000000"/>
                </a:solidFill>
                <a:effectLst/>
                <a:latin typeface="Calibri"/>
                <a:cs typeface="Calibri"/>
              </a:rPr>
              <a:t>Recurso de AAP: </a:t>
            </a:r>
            <a:endParaRPr lang="es-ES_tradnl" b="0" i="0" noProof="0" dirty="0">
              <a:solidFill>
                <a:srgbClr val="1A1A1A"/>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0" i="0" noProof="0" dirty="0">
                <a:solidFill>
                  <a:srgbClr val="1A1A1A"/>
                </a:solidFill>
                <a:effectLst/>
                <a:latin typeface="Open Sans"/>
                <a:ea typeface="Open Sans"/>
                <a:cs typeface="Open Sans"/>
              </a:rPr>
              <a:t>Una razón que a menudo citan los padres para no usar la posición prona para dormir es la percepción de que el bebé está incómodo o no duerme bien.</a:t>
            </a:r>
            <a:r>
              <a:rPr lang="es-ES_tradnl" b="1" i="0" u="sng" baseline="30000" noProof="0" dirty="0">
                <a:solidFill>
                  <a:srgbClr val="304FFE"/>
                </a:solidFill>
                <a:effectLst/>
                <a:latin typeface="Open Sans"/>
                <a:ea typeface="Open Sans"/>
                <a:cs typeface="Open Sans"/>
              </a:rPr>
              <a:t>149</a:t>
            </a:r>
            <a:r>
              <a:rPr lang="es-ES_tradnl" b="0" i="0" baseline="30000" noProof="0" dirty="0">
                <a:solidFill>
                  <a:srgbClr val="1A1A1A"/>
                </a:solidFill>
                <a:effectLst/>
                <a:latin typeface="Open Sans"/>
                <a:ea typeface="Open Sans"/>
                <a:cs typeface="Open Sans"/>
              </a:rPr>
              <a:t>–</a:t>
            </a:r>
            <a:r>
              <a:rPr lang="es-ES_tradnl" b="1" i="0" u="sng" baseline="30000" noProof="0" dirty="0">
                <a:solidFill>
                  <a:srgbClr val="304FFE"/>
                </a:solidFill>
                <a:effectLst/>
                <a:latin typeface="Open Sans"/>
                <a:ea typeface="Open Sans"/>
                <a:cs typeface="Open Sans"/>
              </a:rPr>
              <a:t>157</a:t>
            </a:r>
            <a:r>
              <a:rPr lang="es-ES_tradnl" b="0" i="0" baseline="30000" noProof="0" dirty="0">
                <a:solidFill>
                  <a:srgbClr val="1A1A1A"/>
                </a:solidFill>
                <a:effectLst/>
                <a:latin typeface="Open Sans"/>
                <a:ea typeface="Open Sans"/>
                <a:cs typeface="Open Sans"/>
              </a:rPr>
              <a:t> </a:t>
            </a:r>
            <a:r>
              <a:rPr lang="es-ES_tradnl" b="0" i="0" noProof="0" dirty="0">
                <a:solidFill>
                  <a:srgbClr val="1A1A1A"/>
                </a:solidFill>
                <a:effectLst/>
                <a:latin typeface="Open Sans"/>
                <a:ea typeface="Open Sans"/>
                <a:cs typeface="Open Sans"/>
              </a:rPr>
              <a:t> </a:t>
            </a:r>
            <a:r>
              <a:rPr lang="es-ES_tradnl" b="0" i="0" noProof="0" dirty="0">
                <a:solidFill>
                  <a:srgbClr val="374151"/>
                </a:solidFill>
                <a:effectLst/>
                <a:latin typeface="Söhne"/>
              </a:rPr>
              <a:t>Sin embargo, es típico que un bebé se despierte frecuentemente y no debe considerarse como un problema. Los estudios fisiológicos demuestran que los bebés tienen menos probabilidad de despertarse cuando duermen en posición prona</a:t>
            </a:r>
            <a:r>
              <a:rPr lang="es-ES_tradnl" b="0" i="0" noProof="0" dirty="0">
                <a:solidFill>
                  <a:srgbClr val="1A1A1A"/>
                </a:solidFill>
                <a:effectLst/>
                <a:latin typeface="Open Sans"/>
                <a:ea typeface="Open Sans"/>
                <a:cs typeface="Open Sans"/>
              </a:rPr>
              <a:t>.</a:t>
            </a:r>
            <a:r>
              <a:rPr lang="es-ES_tradnl" b="1" i="0" u="sng" baseline="30000" noProof="0" dirty="0">
                <a:solidFill>
                  <a:srgbClr val="304FFE"/>
                </a:solidFill>
                <a:effectLst/>
                <a:latin typeface="Open Sans"/>
                <a:ea typeface="Open Sans"/>
                <a:cs typeface="Open Sans"/>
              </a:rPr>
              <a:t>158</a:t>
            </a:r>
            <a:r>
              <a:rPr lang="es-ES_tradnl" b="0" i="0" baseline="30000" noProof="0" dirty="0">
                <a:solidFill>
                  <a:srgbClr val="1A1A1A"/>
                </a:solidFill>
                <a:effectLst/>
                <a:latin typeface="Open Sans"/>
                <a:ea typeface="Open Sans"/>
                <a:cs typeface="Open Sans"/>
              </a:rPr>
              <a:t>–</a:t>
            </a:r>
            <a:r>
              <a:rPr lang="es-ES_tradnl" b="1" i="0" u="sng" baseline="30000" noProof="0" dirty="0">
                <a:solidFill>
                  <a:srgbClr val="304FFE"/>
                </a:solidFill>
                <a:effectLst/>
                <a:latin typeface="Open Sans"/>
                <a:ea typeface="Open Sans"/>
                <a:cs typeface="Open Sans"/>
              </a:rPr>
              <a:t>166</a:t>
            </a:r>
            <a:r>
              <a:rPr lang="es-ES_tradnl" b="0" i="0" baseline="30000" noProof="0" dirty="0">
                <a:solidFill>
                  <a:srgbClr val="1A1A1A"/>
                </a:solidFill>
                <a:effectLst/>
                <a:latin typeface="Open Sans"/>
                <a:ea typeface="Open Sans"/>
                <a:cs typeface="Open Sans"/>
              </a:rPr>
              <a:t> </a:t>
            </a:r>
            <a:r>
              <a:rPr lang="es-ES_tradnl" b="0" i="0" noProof="0" dirty="0">
                <a:solidFill>
                  <a:srgbClr val="1A1A1A"/>
                </a:solidFill>
                <a:effectLst/>
                <a:latin typeface="Open Sans"/>
                <a:ea typeface="Open Sans"/>
                <a:cs typeface="Open Sans"/>
              </a:rPr>
              <a:t> </a:t>
            </a:r>
            <a:br>
              <a:rPr lang="es-ES_tradnl" noProof="0" dirty="0"/>
            </a:br>
            <a:r>
              <a:rPr lang="es-ES_tradnl" b="0" i="0" noProof="0" dirty="0">
                <a:solidFill>
                  <a:srgbClr val="374151"/>
                </a:solidFill>
                <a:effectLst/>
                <a:latin typeface="Söhne"/>
              </a:rPr>
              <a:t>La capacidad de despertarse del sueño es una importante respuesta fisiológica protectora ante estresores durante el sueño </a:t>
            </a:r>
            <a:r>
              <a:rPr lang="es-ES_tradnl" b="1" i="0" u="sng" baseline="30000" noProof="0" dirty="0">
                <a:solidFill>
                  <a:srgbClr val="304FFE"/>
                </a:solidFill>
                <a:effectLst/>
                <a:latin typeface="Open Sans"/>
                <a:ea typeface="Open Sans"/>
                <a:cs typeface="Open Sans"/>
              </a:rPr>
              <a:t>167</a:t>
            </a:r>
            <a:r>
              <a:rPr lang="es-ES_tradnl" b="0" i="0" baseline="30000" noProof="0" dirty="0">
                <a:solidFill>
                  <a:srgbClr val="1A1A1A"/>
                </a:solidFill>
                <a:effectLst/>
                <a:latin typeface="Open Sans"/>
                <a:ea typeface="Open Sans"/>
                <a:cs typeface="Open Sans"/>
              </a:rPr>
              <a:t>–</a:t>
            </a:r>
            <a:r>
              <a:rPr lang="es-ES_tradnl" b="1" i="0" u="sng" baseline="30000" noProof="0" dirty="0">
                <a:solidFill>
                  <a:srgbClr val="304FFE"/>
                </a:solidFill>
                <a:effectLst/>
                <a:latin typeface="Open Sans"/>
                <a:ea typeface="Open Sans"/>
                <a:cs typeface="Open Sans"/>
              </a:rPr>
              <a:t>171</a:t>
            </a:r>
            <a:r>
              <a:rPr lang="es-ES_tradnl" b="0" i="0" baseline="30000" noProof="0" dirty="0">
                <a:solidFill>
                  <a:srgbClr val="1A1A1A"/>
                </a:solidFill>
                <a:effectLst/>
                <a:latin typeface="Open Sans"/>
                <a:ea typeface="Open Sans"/>
                <a:cs typeface="Open Sans"/>
              </a:rPr>
              <a:t> </a:t>
            </a:r>
            <a:r>
              <a:rPr lang="es-ES_tradnl" b="0" i="0" noProof="0" dirty="0">
                <a:solidFill>
                  <a:srgbClr val="1A1A1A"/>
                </a:solidFill>
                <a:effectLst/>
                <a:latin typeface="Open Sans"/>
                <a:ea typeface="Open Sans"/>
                <a:cs typeface="Open Sans"/>
              </a:rPr>
              <a:t> y la capacidad del bebé para dormir durante períodos prolongados puede no ser fisiológicamente ventajosa.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noProof="0" dirty="0"/>
              <a:t>Referencia:</a:t>
            </a:r>
            <a:endParaRPr lang="es-ES_tradnl" sz="1200"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baseline="0" noProof="0" dirty="0">
                <a:latin typeface="AdvOTf011d512"/>
              </a:rPr>
              <a:t>Moon RY, Carlin RF, Hand I; AAP </a:t>
            </a:r>
            <a:r>
              <a:rPr lang="es-ES_tradnl" sz="1200" b="0" i="0" u="none" strike="noStrike" baseline="0" noProof="0" dirty="0" err="1">
                <a:latin typeface="AdvOTf011d512"/>
              </a:rPr>
              <a:t>Task</a:t>
            </a:r>
            <a:r>
              <a:rPr lang="es-ES_tradnl" sz="1200" b="0" i="0" u="none" strike="noStrike" baseline="0" noProof="0" dirty="0">
                <a:latin typeface="AdvOTf011d512"/>
              </a:rPr>
              <a:t> </a:t>
            </a:r>
            <a:r>
              <a:rPr lang="es-ES_tradnl" sz="1200" b="0" i="0" u="none" strike="noStrike" baseline="0" noProof="0" dirty="0" err="1">
                <a:latin typeface="AdvOTf011d512"/>
              </a:rPr>
              <a:t>Force</a:t>
            </a:r>
            <a:r>
              <a:rPr lang="es-ES_tradnl" sz="1200" b="0" i="0" u="none" strike="noStrike" baseline="0" noProof="0" dirty="0">
                <a:latin typeface="AdvOTf011d512"/>
              </a:rPr>
              <a:t> </a:t>
            </a:r>
            <a:r>
              <a:rPr lang="es-ES_tradnl" sz="1200" b="0" i="0" u="none" strike="noStrike" baseline="0" noProof="0" dirty="0" err="1">
                <a:latin typeface="AdvOTf011d512"/>
              </a:rPr>
              <a:t>on</a:t>
            </a:r>
            <a:r>
              <a:rPr lang="es-ES_tradnl" sz="1200" b="0" i="0" u="none" strike="noStrike" baseline="0" noProof="0" dirty="0">
                <a:latin typeface="AdvOTf011d512"/>
              </a:rPr>
              <a:t> </a:t>
            </a:r>
            <a:r>
              <a:rPr lang="es-ES_tradnl" sz="1200" b="0" i="0" u="none" strike="noStrike" baseline="0" noProof="0" dirty="0" err="1">
                <a:latin typeface="AdvOTf011d512"/>
              </a:rPr>
              <a:t>Sudden</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a:t>
            </a:r>
            <a:r>
              <a:rPr lang="es-ES_tradnl" sz="1200" b="0" i="0" u="none" strike="noStrike" baseline="0" noProof="0" dirty="0">
                <a:latin typeface="AdvOTf011d512"/>
              </a:rPr>
              <a:t> </a:t>
            </a:r>
            <a:r>
              <a:rPr lang="es-ES_tradnl" sz="1200" b="0" i="0" u="none" strike="noStrike" baseline="0" noProof="0" dirty="0" err="1">
                <a:latin typeface="AdvOTf011d512"/>
              </a:rPr>
              <a:t>Syndrome</a:t>
            </a:r>
            <a:r>
              <a:rPr lang="es-ES_tradnl" sz="1200" b="0" i="0" u="none" strike="noStrike" baseline="0" noProof="0" dirty="0">
                <a:latin typeface="AdvOTf011d512"/>
              </a:rPr>
              <a:t>; AAP </a:t>
            </a:r>
            <a:r>
              <a:rPr lang="es-ES_tradnl" sz="1200" b="0" i="0" u="none" strike="noStrike" baseline="0" noProof="0" dirty="0" err="1">
                <a:latin typeface="AdvOTf011d512"/>
              </a:rPr>
              <a:t>Committee</a:t>
            </a:r>
            <a:r>
              <a:rPr lang="es-ES_tradnl" sz="1200" b="0" i="0" u="none" strike="noStrike" baseline="0" noProof="0" dirty="0">
                <a:latin typeface="AdvOTf011d512"/>
              </a:rPr>
              <a:t> </a:t>
            </a:r>
            <a:r>
              <a:rPr lang="es-ES_tradnl" sz="1200" b="0" i="0" u="none" strike="noStrike" baseline="0" noProof="0" dirty="0" err="1">
                <a:latin typeface="AdvOTf011d512"/>
              </a:rPr>
              <a:t>on</a:t>
            </a:r>
            <a:r>
              <a:rPr lang="es-ES_tradnl" sz="1200" b="0" i="0" u="none" strike="noStrike" baseline="0" noProof="0" dirty="0">
                <a:latin typeface="AdvOTf011d512"/>
              </a:rPr>
              <a:t> </a:t>
            </a:r>
            <a:r>
              <a:rPr lang="es-ES_tradnl" sz="1200" b="0" i="0" u="none" strike="noStrike" baseline="0" noProof="0" dirty="0" err="1">
                <a:latin typeface="AdvOTf011d512"/>
              </a:rPr>
              <a:t>Fetus</a:t>
            </a:r>
            <a:r>
              <a:rPr lang="es-ES_tradnl" sz="1200" b="0" i="0" u="none" strike="noStrike" baseline="0" noProof="0" dirty="0">
                <a:latin typeface="AdvOTf011d512"/>
              </a:rPr>
              <a:t> and </a:t>
            </a:r>
            <a:r>
              <a:rPr lang="es-ES_tradnl" sz="1200" b="0" i="0" u="none" strike="noStrike" baseline="0" noProof="0" dirty="0" err="1">
                <a:latin typeface="AdvOTf011d512"/>
              </a:rPr>
              <a:t>Newborn</a:t>
            </a:r>
            <a:r>
              <a:rPr lang="es-ES_tradnl" sz="1200" b="0" i="0" u="none" strike="noStrike" baseline="0" noProof="0" dirty="0">
                <a:latin typeface="AdvOTf011d512"/>
              </a:rPr>
              <a:t>. </a:t>
            </a:r>
            <a:r>
              <a:rPr lang="es-ES_tradnl" sz="1200" b="0" i="0" u="none" strike="noStrike" baseline="0" noProof="0" dirty="0" err="1">
                <a:latin typeface="AdvOTf011d512"/>
              </a:rPr>
              <a:t>Sleep-Related</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a:t>
            </a:r>
            <a:r>
              <a:rPr lang="es-ES_tradnl" sz="1200" b="0" i="0" u="none" strike="noStrike" baseline="0" noProof="0" dirty="0" err="1">
                <a:latin typeface="AdvOTf011d512"/>
              </a:rPr>
              <a:t>Updated</a:t>
            </a:r>
            <a:r>
              <a:rPr lang="es-ES_tradnl" sz="1200" b="0" i="0" u="none" strike="noStrike" baseline="0" noProof="0" dirty="0">
                <a:latin typeface="AdvOTf011d512"/>
              </a:rPr>
              <a:t> 2022 </a:t>
            </a:r>
            <a:r>
              <a:rPr lang="es-ES_tradnl" sz="1200" b="0" i="0" u="none" strike="noStrike" baseline="0" noProof="0" dirty="0" err="1">
                <a:latin typeface="AdvOTf011d512"/>
              </a:rPr>
              <a:t>Recommendations</a:t>
            </a:r>
            <a:r>
              <a:rPr lang="es-ES_tradnl" sz="1200" b="0" i="0" u="none" strike="noStrike" baseline="0" noProof="0" dirty="0">
                <a:latin typeface="AdvOTf011d512"/>
              </a:rPr>
              <a:t> </a:t>
            </a:r>
            <a:r>
              <a:rPr lang="es-ES_tradnl" sz="1200" b="0" i="0" u="none" strike="noStrike" baseline="0" noProof="0" dirty="0" err="1">
                <a:latin typeface="AdvOTf011d512"/>
              </a:rPr>
              <a:t>for</a:t>
            </a:r>
            <a:r>
              <a:rPr lang="es-ES_tradnl" sz="1200" b="0" i="0" u="none" strike="noStrike" baseline="0" noProof="0" dirty="0">
                <a:latin typeface="AdvOTf011d512"/>
              </a:rPr>
              <a:t> </a:t>
            </a:r>
            <a:r>
              <a:rPr lang="es-ES_tradnl" sz="1200" b="0" i="0" u="none" strike="noStrike" baseline="0" noProof="0" dirty="0" err="1">
                <a:latin typeface="AdvOTf011d512"/>
              </a:rPr>
              <a:t>Reducing</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in </a:t>
            </a:r>
            <a:r>
              <a:rPr lang="es-ES_tradnl" sz="1200" b="0" i="0" u="none" strike="noStrike" baseline="0" noProof="0" dirty="0" err="1">
                <a:latin typeface="AdvOTf011d512"/>
              </a:rPr>
              <a:t>the</a:t>
            </a:r>
            <a:r>
              <a:rPr lang="es-ES_tradnl" sz="1200" b="0" i="0" u="none" strike="noStrike" baseline="0" noProof="0" dirty="0">
                <a:latin typeface="AdvOTf011d512"/>
              </a:rPr>
              <a:t> </a:t>
            </a:r>
            <a:r>
              <a:rPr lang="es-ES_tradnl" sz="1200" b="0" i="0" u="none" strike="noStrike" baseline="0" noProof="0" dirty="0" err="1">
                <a:latin typeface="AdvOTf011d512"/>
              </a:rPr>
              <a:t>Sleep</a:t>
            </a:r>
            <a:r>
              <a:rPr lang="es-ES_tradnl" sz="1200" b="0" i="0" u="none" strike="noStrike" baseline="0" noProof="0" dirty="0">
                <a:latin typeface="AdvOTf011d512"/>
              </a:rPr>
              <a:t> </a:t>
            </a:r>
            <a:r>
              <a:rPr lang="es-ES_tradnl" sz="1200" b="0" i="0" u="none" strike="noStrike" baseline="0" noProof="0" dirty="0" err="1">
                <a:latin typeface="AdvOTf011d512"/>
              </a:rPr>
              <a:t>Environment</a:t>
            </a:r>
            <a:r>
              <a:rPr lang="es-ES_tradnl" sz="1200" b="0" i="0" u="none" strike="noStrike" baseline="0" noProof="0" dirty="0">
                <a:latin typeface="AdvOTf011d512"/>
              </a:rPr>
              <a:t>. </a:t>
            </a:r>
            <a:r>
              <a:rPr lang="es-ES_tradnl" sz="1200" b="0" i="0" u="none" strike="noStrike" baseline="0" noProof="0" dirty="0" err="1">
                <a:latin typeface="AdvOT37ee2077.I"/>
              </a:rPr>
              <a:t>Pediatrics</a:t>
            </a:r>
            <a:r>
              <a:rPr lang="es-ES_tradnl" sz="1200" b="0" i="0" u="none" strike="noStrike" baseline="0" noProof="0" dirty="0">
                <a:latin typeface="AdvOTf011d512"/>
              </a:rPr>
              <a:t>. 2022;150(1):e2022057990</a:t>
            </a:r>
          </a:p>
          <a:p>
            <a:pPr>
              <a:defRPr/>
            </a:pPr>
            <a:endParaRPr lang="es-ES_tradnl" noProof="0" dirty="0">
              <a:latin typeface="AdvOTf011d512"/>
              <a:cs typeface="Calibri"/>
            </a:endParaRPr>
          </a:p>
          <a:p>
            <a:pPr>
              <a:defRPr/>
            </a:pPr>
            <a:r>
              <a:rPr lang="es-ES_tradnl" noProof="0" dirty="0">
                <a:latin typeface="AdvOTf011d512"/>
                <a:cs typeface="Calibri"/>
              </a:rPr>
              <a:t>Crédito de la imagen: Texas DSHS</a:t>
            </a:r>
          </a:p>
          <a:p>
            <a:pPr>
              <a:defRPr/>
            </a:pPr>
            <a:endParaRPr lang="es-ES_tradnl" noProof="0" dirty="0">
              <a:latin typeface="AdvOTf011d512"/>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53</a:t>
            </a:fld>
            <a:endParaRPr lang="en-US"/>
          </a:p>
        </p:txBody>
      </p:sp>
    </p:spTree>
    <p:extLst>
      <p:ext uri="{BB962C8B-B14F-4D97-AF65-F5344CB8AC3E}">
        <p14:creationId xmlns:p14="http://schemas.microsoft.com/office/powerpoint/2010/main" val="11520767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54</a:t>
            </a:fld>
            <a:endParaRPr lang="en-US"/>
          </a:p>
        </p:txBody>
      </p:sp>
    </p:spTree>
    <p:extLst>
      <p:ext uri="{BB962C8B-B14F-4D97-AF65-F5344CB8AC3E}">
        <p14:creationId xmlns:p14="http://schemas.microsoft.com/office/powerpoint/2010/main" val="7573423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kern="0" noProof="0" dirty="0">
                <a:solidFill>
                  <a:srgbClr val="000000"/>
                </a:solidFill>
                <a:effectLst/>
                <a:latin typeface="Calibri" panose="020F0502020204030204" pitchFamily="34" charset="0"/>
                <a:ea typeface="Times New Roman" panose="02020603050405020304" pitchFamily="18" charset="0"/>
              </a:rPr>
              <a:t>Poner a su bebé a dormir boca arriba no provoca una cabeza plana. Si su bebé siempre se queda boca arriba al dormir en una silla de coche, columpio, o carriola, podría provocar el aplanamiento de su cabeza. ¡Para prevenir esto, es importante añadir tiempo boca abajo supervisado todos los días!</a:t>
            </a:r>
            <a:r>
              <a:rPr lang="es-ES_tradnl" sz="2800" noProof="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0" noProof="0" dirty="0">
              <a:effectLst/>
            </a:endParaRPr>
          </a:p>
          <a:p>
            <a:pPr>
              <a:defRPr/>
            </a:pPr>
            <a:r>
              <a:rPr lang="es-ES_tradnl" b="0" noProof="0" dirty="0"/>
              <a:t>Los padres y cuidadores deben proporcionar a su bebé tiempo boca abajo de 2 a 3 veces al día durante períodos cortos que comienzan poco después del alta hospitalaria, aumentando gradualmente a por lo menos 15 a 30 minutos diarios en total a las 7 semanas de edad. Esto debe suceder cuando el bebé está despierto y siempre debe ser supervisado.</a:t>
            </a:r>
            <a:endParaRPr lang="es-ES_tradnl" sz="1200" noProof="0" dirty="0"/>
          </a:p>
          <a:p>
            <a:pPr>
              <a:defRPr/>
            </a:pPr>
            <a:endParaRPr lang="es-ES_tradnl" sz="1200" noProof="0" dirty="0"/>
          </a:p>
          <a:p>
            <a:pPr>
              <a:defRPr/>
            </a:pPr>
            <a:r>
              <a:rPr lang="es-ES_tradnl" sz="1200" noProof="0" dirty="0"/>
              <a:t>Referencia:</a:t>
            </a:r>
            <a:r>
              <a:rPr lang="es-ES_tradnl" noProof="0" dirty="0"/>
              <a:t> </a:t>
            </a:r>
            <a:endParaRPr lang="es-ES_tradnl" sz="1200"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baseline="0" noProof="0" dirty="0">
                <a:latin typeface="AdvOTf011d512"/>
              </a:rPr>
              <a:t>Moon RY, Carlin RF, Hand I; AAP </a:t>
            </a:r>
            <a:r>
              <a:rPr lang="es-ES_tradnl" sz="1200" b="0" i="0" u="none" strike="noStrike" baseline="0" noProof="0" dirty="0" err="1">
                <a:latin typeface="AdvOTf011d512"/>
              </a:rPr>
              <a:t>Task</a:t>
            </a:r>
            <a:r>
              <a:rPr lang="es-ES_tradnl" sz="1200" b="0" i="0" u="none" strike="noStrike" baseline="0" noProof="0" dirty="0">
                <a:latin typeface="AdvOTf011d512"/>
              </a:rPr>
              <a:t> </a:t>
            </a:r>
            <a:r>
              <a:rPr lang="es-ES_tradnl" sz="1200" b="0" i="0" u="none" strike="noStrike" baseline="0" noProof="0" dirty="0" err="1">
                <a:latin typeface="AdvOTf011d512"/>
              </a:rPr>
              <a:t>Force</a:t>
            </a:r>
            <a:r>
              <a:rPr lang="es-ES_tradnl" sz="1200" b="0" i="0" u="none" strike="noStrike" baseline="0" noProof="0" dirty="0">
                <a:latin typeface="AdvOTf011d512"/>
              </a:rPr>
              <a:t> </a:t>
            </a:r>
            <a:r>
              <a:rPr lang="es-ES_tradnl" sz="1200" b="0" i="0" u="none" strike="noStrike" baseline="0" noProof="0" dirty="0" err="1">
                <a:latin typeface="AdvOTf011d512"/>
              </a:rPr>
              <a:t>on</a:t>
            </a:r>
            <a:r>
              <a:rPr lang="es-ES_tradnl" sz="1200" b="0" i="0" u="none" strike="noStrike" baseline="0" noProof="0" dirty="0">
                <a:latin typeface="AdvOTf011d512"/>
              </a:rPr>
              <a:t> </a:t>
            </a:r>
            <a:r>
              <a:rPr lang="es-ES_tradnl" sz="1200" b="0" i="0" u="none" strike="noStrike" baseline="0" noProof="0" dirty="0" err="1">
                <a:latin typeface="AdvOTf011d512"/>
              </a:rPr>
              <a:t>Sudden</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a:t>
            </a:r>
            <a:r>
              <a:rPr lang="es-ES_tradnl" sz="1200" b="0" i="0" u="none" strike="noStrike" baseline="0" noProof="0" dirty="0">
                <a:latin typeface="AdvOTf011d512"/>
              </a:rPr>
              <a:t> </a:t>
            </a:r>
            <a:r>
              <a:rPr lang="es-ES_tradnl" sz="1200" b="0" i="0" u="none" strike="noStrike" baseline="0" noProof="0" dirty="0" err="1">
                <a:latin typeface="AdvOTf011d512"/>
              </a:rPr>
              <a:t>Syndrome</a:t>
            </a:r>
            <a:r>
              <a:rPr lang="es-ES_tradnl" sz="1200" b="0" i="0" u="none" strike="noStrike" baseline="0" noProof="0" dirty="0">
                <a:latin typeface="AdvOTf011d512"/>
              </a:rPr>
              <a:t>; AAP Committee </a:t>
            </a:r>
            <a:r>
              <a:rPr lang="es-ES_tradnl" sz="1200" b="0" i="0" u="none" strike="noStrike" baseline="0" noProof="0" dirty="0" err="1">
                <a:latin typeface="AdvOTf011d512"/>
              </a:rPr>
              <a:t>on</a:t>
            </a:r>
            <a:r>
              <a:rPr lang="es-ES_tradnl" sz="1200" b="0" i="0" u="none" strike="noStrike" baseline="0" noProof="0" dirty="0">
                <a:latin typeface="AdvOTf011d512"/>
              </a:rPr>
              <a:t> </a:t>
            </a:r>
            <a:r>
              <a:rPr lang="es-ES_tradnl" sz="1200" b="0" i="0" u="none" strike="noStrike" baseline="0" noProof="0" dirty="0" err="1">
                <a:latin typeface="AdvOTf011d512"/>
              </a:rPr>
              <a:t>Fetus</a:t>
            </a:r>
            <a:r>
              <a:rPr lang="es-ES_tradnl" sz="1200" b="0" i="0" u="none" strike="noStrike" baseline="0" noProof="0" dirty="0">
                <a:latin typeface="AdvOTf011d512"/>
              </a:rPr>
              <a:t> and </a:t>
            </a:r>
            <a:r>
              <a:rPr lang="es-ES_tradnl" sz="1200" b="0" i="0" u="none" strike="noStrike" baseline="0" noProof="0" dirty="0" err="1">
                <a:latin typeface="AdvOTf011d512"/>
              </a:rPr>
              <a:t>Newborn</a:t>
            </a:r>
            <a:r>
              <a:rPr lang="es-ES_tradnl" sz="1200" b="0" i="0" u="none" strike="noStrike" baseline="0" noProof="0" dirty="0">
                <a:latin typeface="AdvOTf011d512"/>
              </a:rPr>
              <a:t>. </a:t>
            </a:r>
            <a:r>
              <a:rPr lang="es-ES_tradnl" sz="1200" b="0" i="0" u="none" strike="noStrike" baseline="0" noProof="0" dirty="0" err="1">
                <a:latin typeface="AdvOTf011d512"/>
              </a:rPr>
              <a:t>Sleep-Related</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a:t>
            </a:r>
            <a:r>
              <a:rPr lang="es-ES_tradnl" sz="1200" b="0" i="0" u="none" strike="noStrike" baseline="0" noProof="0" dirty="0" err="1">
                <a:latin typeface="AdvOTf011d512"/>
              </a:rPr>
              <a:t>Updated</a:t>
            </a:r>
            <a:r>
              <a:rPr lang="es-ES_tradnl" sz="1200" b="0" i="0" u="none" strike="noStrike" baseline="0" noProof="0" dirty="0">
                <a:latin typeface="AdvOTf011d512"/>
              </a:rPr>
              <a:t> 2022 </a:t>
            </a:r>
            <a:r>
              <a:rPr lang="es-ES_tradnl" sz="1200" b="0" i="0" u="none" strike="noStrike" baseline="0" noProof="0" dirty="0" err="1">
                <a:latin typeface="AdvOTf011d512"/>
              </a:rPr>
              <a:t>Recommendations</a:t>
            </a:r>
            <a:r>
              <a:rPr lang="es-ES_tradnl" sz="1200" b="0" i="0" u="none" strike="noStrike" baseline="0" noProof="0" dirty="0">
                <a:latin typeface="AdvOTf011d512"/>
              </a:rPr>
              <a:t> </a:t>
            </a:r>
            <a:r>
              <a:rPr lang="es-ES_tradnl" sz="1200" b="0" i="0" u="none" strike="noStrike" baseline="0" noProof="0" dirty="0" err="1">
                <a:latin typeface="AdvOTf011d512"/>
              </a:rPr>
              <a:t>for</a:t>
            </a:r>
            <a:r>
              <a:rPr lang="es-ES_tradnl" sz="1200" b="0" i="0" u="none" strike="noStrike" baseline="0" noProof="0" dirty="0">
                <a:latin typeface="AdvOTf011d512"/>
              </a:rPr>
              <a:t> </a:t>
            </a:r>
            <a:r>
              <a:rPr lang="es-ES_tradnl" sz="1200" b="0" i="0" u="none" strike="noStrike" baseline="0" noProof="0" dirty="0" err="1">
                <a:latin typeface="AdvOTf011d512"/>
              </a:rPr>
              <a:t>Reducing</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in </a:t>
            </a:r>
            <a:r>
              <a:rPr lang="es-ES_tradnl" sz="1200" b="0" i="0" u="none" strike="noStrike" baseline="0" noProof="0" dirty="0" err="1">
                <a:latin typeface="AdvOTf011d512"/>
              </a:rPr>
              <a:t>the</a:t>
            </a:r>
            <a:r>
              <a:rPr lang="es-ES_tradnl" sz="1200" b="0" i="0" u="none" strike="noStrike" baseline="0" noProof="0" dirty="0">
                <a:latin typeface="AdvOTf011d512"/>
              </a:rPr>
              <a:t> </a:t>
            </a:r>
            <a:r>
              <a:rPr lang="es-ES_tradnl" sz="1200" b="0" i="0" u="none" strike="noStrike" baseline="0" noProof="0" dirty="0" err="1">
                <a:latin typeface="AdvOTf011d512"/>
              </a:rPr>
              <a:t>Sleep</a:t>
            </a:r>
            <a:r>
              <a:rPr lang="es-ES_tradnl" sz="1200" b="0" i="0" u="none" strike="noStrike" baseline="0" noProof="0" dirty="0">
                <a:latin typeface="AdvOTf011d512"/>
              </a:rPr>
              <a:t> </a:t>
            </a:r>
            <a:r>
              <a:rPr lang="es-ES_tradnl" sz="1200" b="0" i="0" u="none" strike="noStrike" baseline="0" noProof="0" dirty="0" err="1">
                <a:latin typeface="AdvOTf011d512"/>
              </a:rPr>
              <a:t>Environment</a:t>
            </a:r>
            <a:r>
              <a:rPr lang="es-ES_tradnl" sz="1200" b="0" i="0" u="none" strike="noStrike" baseline="0" noProof="0" dirty="0">
                <a:latin typeface="AdvOTf011d512"/>
              </a:rPr>
              <a:t>. </a:t>
            </a:r>
            <a:r>
              <a:rPr lang="es-ES_tradnl" sz="1200" b="0" i="0" u="none" strike="noStrike" baseline="0" noProof="0" dirty="0" err="1">
                <a:latin typeface="AdvOT37ee2077.I"/>
              </a:rPr>
              <a:t>Pediatrics</a:t>
            </a:r>
            <a:r>
              <a:rPr lang="es-ES_tradnl" sz="1200" b="0" i="0" u="none" strike="noStrike" baseline="0" noProof="0" dirty="0">
                <a:latin typeface="AdvOTf011d512"/>
              </a:rPr>
              <a:t>. 2022;150(1):e2022057990</a:t>
            </a:r>
            <a:endParaRPr lang="es-ES_tradnl"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noProof="0" dirty="0"/>
          </a:p>
          <a:p>
            <a:r>
              <a:rPr lang="es-ES_tradnl" noProof="0" dirty="0">
                <a:solidFill>
                  <a:srgbClr val="242424"/>
                </a:solidFill>
              </a:rPr>
              <a:t>Crédito de la imagen: Texas DSHS</a:t>
            </a:r>
            <a:endParaRPr lang="es-ES_tradnl" noProof="0" dirty="0"/>
          </a:p>
          <a:p>
            <a:endParaRPr lang="en-US" dirty="0"/>
          </a:p>
        </p:txBody>
      </p:sp>
      <p:sp>
        <p:nvSpPr>
          <p:cNvPr id="4" name="Slide Number Placeholder 3"/>
          <p:cNvSpPr>
            <a:spLocks noGrp="1"/>
          </p:cNvSpPr>
          <p:nvPr>
            <p:ph type="sldNum" sz="quarter" idx="5"/>
          </p:nvPr>
        </p:nvSpPr>
        <p:spPr/>
        <p:txBody>
          <a:bodyPr/>
          <a:lstStyle/>
          <a:p>
            <a:fld id="{B4C965FE-5290-4270-99C1-57599CB859E9}" type="slidenum">
              <a:rPr lang="en-US" smtClean="0"/>
              <a:t>55</a:t>
            </a:fld>
            <a:endParaRPr lang="en-US"/>
          </a:p>
        </p:txBody>
      </p:sp>
    </p:spTree>
    <p:extLst>
      <p:ext uri="{BB962C8B-B14F-4D97-AF65-F5344CB8AC3E}">
        <p14:creationId xmlns:p14="http://schemas.microsoft.com/office/powerpoint/2010/main" val="17627198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56</a:t>
            </a:fld>
            <a:endParaRPr lang="en-US"/>
          </a:p>
        </p:txBody>
      </p:sp>
    </p:spTree>
    <p:extLst>
      <p:ext uri="{BB962C8B-B14F-4D97-AF65-F5344CB8AC3E}">
        <p14:creationId xmlns:p14="http://schemas.microsoft.com/office/powerpoint/2010/main" val="40318460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800" kern="0" noProof="0" dirty="0">
                <a:solidFill>
                  <a:srgbClr val="000000"/>
                </a:solidFill>
                <a:effectLst/>
                <a:latin typeface="Calibri" panose="020F0502020204030204" pitchFamily="34" charset="0"/>
                <a:ea typeface="Times New Roman" panose="02020603050405020304" pitchFamily="18" charset="0"/>
              </a:rPr>
              <a:t>El humo de cualquier tipo de cigarro o cigarrillo, incluyendo los cigarrillos electrónicos o '</a:t>
            </a:r>
            <a:r>
              <a:rPr lang="es-ES_tradnl" sz="1800" kern="0" noProof="0" dirty="0" err="1">
                <a:solidFill>
                  <a:srgbClr val="000000"/>
                </a:solidFill>
                <a:effectLst/>
                <a:latin typeface="Calibri" panose="020F0502020204030204" pitchFamily="34" charset="0"/>
                <a:ea typeface="Times New Roman" panose="02020603050405020304" pitchFamily="18" charset="0"/>
              </a:rPr>
              <a:t>vapes</a:t>
            </a:r>
            <a:r>
              <a:rPr lang="es-ES_tradnl" sz="1800" kern="0" noProof="0" dirty="0">
                <a:solidFill>
                  <a:srgbClr val="000000"/>
                </a:solidFill>
                <a:effectLst/>
                <a:latin typeface="Calibri" panose="020F0502020204030204" pitchFamily="34" charset="0"/>
                <a:ea typeface="Times New Roman" panose="02020603050405020304" pitchFamily="18" charset="0"/>
              </a:rPr>
              <a:t>', contiene muchos ingredientes que son dañinos para adultos y niños pequeños.</a:t>
            </a:r>
            <a:r>
              <a:rPr lang="es-ES_tradnl" sz="2800" noProof="0" dirty="0">
                <a:effectLst/>
              </a:rPr>
              <a:t> </a:t>
            </a:r>
          </a:p>
          <a:p>
            <a:endParaRPr lang="es-ES_tradnl" b="0" i="0" noProof="0" dirty="0">
              <a:solidFill>
                <a:srgbClr val="1A1A1A"/>
              </a:solidFill>
              <a:effectLst/>
              <a:latin typeface="+mn-lt"/>
            </a:endParaRPr>
          </a:p>
          <a:p>
            <a:r>
              <a:rPr lang="es-ES_tradnl" b="0" i="0" noProof="0" dirty="0">
                <a:solidFill>
                  <a:srgbClr val="1A1A1A"/>
                </a:solidFill>
                <a:effectLst/>
                <a:latin typeface="+mn-lt"/>
                <a:ea typeface="Open Sans"/>
                <a:cs typeface="Open Sans"/>
              </a:rPr>
              <a:t>Evite la exposición al humo y a la nicotina durante el embarazo y después del parto. Aliente a las familias a establecer reglas estrictas para los hogares y automóviles libres de humo y a eliminar el humo de tabaco de segunda mano de todos los lugares donde los niños y otros no fumadores pasan tiempo.</a:t>
            </a:r>
          </a:p>
          <a:p>
            <a:endParaRPr lang="es-ES_tradnl" b="0" i="0" noProof="0" dirty="0">
              <a:solidFill>
                <a:srgbClr val="1A1A1A"/>
              </a:solidFill>
              <a:effectLst/>
              <a:latin typeface="+mn-lt"/>
              <a:ea typeface="Open Sans"/>
              <a:cs typeface="Open Sans"/>
            </a:endParaRPr>
          </a:p>
          <a:p>
            <a:r>
              <a:rPr lang="es-ES_tradnl" b="0" noProof="0" dirty="0">
                <a:solidFill>
                  <a:srgbClr val="1A1A1A"/>
                </a:solidFill>
                <a:latin typeface="+mn-lt"/>
              </a:rPr>
              <a:t>El humo se puede transferir a su bebé de las siguientes maneras:</a:t>
            </a:r>
          </a:p>
          <a:p>
            <a:pPr marL="171450" indent="-171450">
              <a:buFont typeface="Arial" panose="020B0604020202020204" pitchFamily="34" charset="0"/>
              <a:buChar char="•"/>
            </a:pPr>
            <a:r>
              <a:rPr lang="es-ES_tradnl" b="0" noProof="0" dirty="0">
                <a:solidFill>
                  <a:srgbClr val="1A1A1A"/>
                </a:solidFill>
                <a:latin typeface="+mn-lt"/>
              </a:rPr>
              <a:t>De primera mano: uso directo de tabaco y cigarrillos electrónicos
De segunda mano: el entorno que rodea al bebé
Humo de tercera mano: humo en la ropa y otros objetos como mantas y muebles.</a:t>
            </a:r>
            <a:endParaRPr lang="es-ES_tradnl" b="1" noProof="0" dirty="0">
              <a:cs typeface="Calibri"/>
            </a:endParaRPr>
          </a:p>
          <a:p>
            <a:endParaRPr lang="es-ES_tradnl" noProof="0" dirty="0">
              <a:cs typeface="Calibri"/>
            </a:endParaRPr>
          </a:p>
          <a:p>
            <a:r>
              <a:rPr lang="es-ES_tradnl" noProof="0" dirty="0" err="1">
                <a:cs typeface="Calibri"/>
              </a:rPr>
              <a:t>Referencia:</a:t>
            </a:r>
            <a:r>
              <a:rPr lang="es-ES_tradnl" sz="1200" b="0" i="0" u="none" strike="noStrike" baseline="0" noProof="0" dirty="0" err="1">
                <a:latin typeface="AdvOTf011d512"/>
              </a:rPr>
              <a:t>Moon</a:t>
            </a:r>
            <a:r>
              <a:rPr lang="es-ES_tradnl" sz="1200" b="0" i="0" u="none" strike="noStrike" baseline="0" noProof="0" dirty="0">
                <a:latin typeface="AdvOTf011d512"/>
              </a:rPr>
              <a:t> RY, Carlin RF, Hand I; AAP </a:t>
            </a:r>
            <a:r>
              <a:rPr lang="es-ES_tradnl" sz="1200" b="0" i="0" u="none" strike="noStrike" baseline="0" noProof="0" dirty="0" err="1">
                <a:latin typeface="AdvOTf011d512"/>
              </a:rPr>
              <a:t>Task</a:t>
            </a:r>
            <a:r>
              <a:rPr lang="es-ES_tradnl" sz="1200" b="0" i="0" u="none" strike="noStrike" baseline="0" noProof="0" dirty="0">
                <a:latin typeface="AdvOTf011d512"/>
              </a:rPr>
              <a:t> </a:t>
            </a:r>
            <a:r>
              <a:rPr lang="es-ES_tradnl" sz="1200" b="0" i="0" u="none" strike="noStrike" baseline="0" noProof="0" dirty="0" err="1">
                <a:latin typeface="AdvOTf011d512"/>
              </a:rPr>
              <a:t>Force</a:t>
            </a:r>
            <a:r>
              <a:rPr lang="es-ES_tradnl" sz="1200" b="0" i="0" u="none" strike="noStrike" baseline="0" noProof="0" dirty="0">
                <a:latin typeface="AdvOTf011d512"/>
              </a:rPr>
              <a:t> </a:t>
            </a:r>
            <a:r>
              <a:rPr lang="es-ES_tradnl" sz="1200" b="0" i="0" u="none" strike="noStrike" baseline="0" noProof="0" dirty="0" err="1">
                <a:latin typeface="AdvOTf011d512"/>
              </a:rPr>
              <a:t>on</a:t>
            </a:r>
            <a:r>
              <a:rPr lang="es-ES_tradnl" sz="1200" b="0" i="0" u="none" strike="noStrike" baseline="0" noProof="0" dirty="0">
                <a:latin typeface="AdvOTf011d512"/>
              </a:rPr>
              <a:t> </a:t>
            </a:r>
            <a:r>
              <a:rPr lang="es-ES_tradnl" sz="1200" b="0" i="0" u="none" strike="noStrike" baseline="0" noProof="0" dirty="0" err="1">
                <a:latin typeface="AdvOTf011d512"/>
              </a:rPr>
              <a:t>Sudden</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a:t>
            </a:r>
            <a:r>
              <a:rPr lang="es-ES_tradnl" sz="1200" b="0" i="0" u="none" strike="noStrike" baseline="0" noProof="0" dirty="0">
                <a:latin typeface="AdvOTf011d512"/>
              </a:rPr>
              <a:t> </a:t>
            </a:r>
            <a:r>
              <a:rPr lang="es-ES_tradnl" sz="1200" b="0" i="0" u="none" strike="noStrike" baseline="0" noProof="0" dirty="0" err="1">
                <a:latin typeface="AdvOTf011d512"/>
              </a:rPr>
              <a:t>Syndrome</a:t>
            </a:r>
            <a:r>
              <a:rPr lang="es-ES_tradnl" sz="1200" b="0" i="0" u="none" strike="noStrike" baseline="0" noProof="0" dirty="0">
                <a:latin typeface="AdvOTf011d512"/>
              </a:rPr>
              <a:t>; AAP Committee </a:t>
            </a:r>
            <a:r>
              <a:rPr lang="es-ES_tradnl" sz="1200" b="0" i="0" u="none" strike="noStrike" baseline="0" noProof="0" dirty="0" err="1">
                <a:latin typeface="AdvOTf011d512"/>
              </a:rPr>
              <a:t>on</a:t>
            </a:r>
            <a:r>
              <a:rPr lang="es-ES_tradnl" sz="1200" b="0" i="0" u="none" strike="noStrike" baseline="0" noProof="0" dirty="0">
                <a:latin typeface="AdvOTf011d512"/>
              </a:rPr>
              <a:t> </a:t>
            </a:r>
            <a:r>
              <a:rPr lang="es-ES_tradnl" sz="1200" b="0" i="0" u="none" strike="noStrike" baseline="0" noProof="0" dirty="0" err="1">
                <a:latin typeface="AdvOTf011d512"/>
              </a:rPr>
              <a:t>Fetus</a:t>
            </a:r>
            <a:r>
              <a:rPr lang="es-ES_tradnl" sz="1200" b="0" i="0" u="none" strike="noStrike" baseline="0" noProof="0" dirty="0">
                <a:latin typeface="AdvOTf011d512"/>
              </a:rPr>
              <a:t> and </a:t>
            </a:r>
            <a:r>
              <a:rPr lang="es-ES_tradnl" sz="1200" b="0" i="0" u="none" strike="noStrike" baseline="0" noProof="0" dirty="0" err="1">
                <a:latin typeface="AdvOTf011d512"/>
              </a:rPr>
              <a:t>Newborn</a:t>
            </a:r>
            <a:r>
              <a:rPr lang="es-ES_tradnl" sz="1200" b="0" i="0" u="none" strike="noStrike" baseline="0" noProof="0" dirty="0">
                <a:latin typeface="AdvOTf011d512"/>
              </a:rPr>
              <a:t>. </a:t>
            </a:r>
            <a:r>
              <a:rPr lang="es-ES_tradnl" sz="1200" b="0" i="0" u="none" strike="noStrike" baseline="0" noProof="0" dirty="0" err="1">
                <a:latin typeface="AdvOTf011d512"/>
              </a:rPr>
              <a:t>Sleep-Related</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a:t>
            </a:r>
            <a:r>
              <a:rPr lang="es-ES_tradnl" sz="1200" b="0" i="0" u="none" strike="noStrike" baseline="0" noProof="0" dirty="0" err="1">
                <a:latin typeface="AdvOTf011d512"/>
              </a:rPr>
              <a:t>Updated</a:t>
            </a:r>
            <a:r>
              <a:rPr lang="es-ES_tradnl" sz="1200" b="0" i="0" u="none" strike="noStrike" baseline="0" noProof="0" dirty="0">
                <a:latin typeface="AdvOTf011d512"/>
              </a:rPr>
              <a:t> 2022 </a:t>
            </a:r>
            <a:r>
              <a:rPr lang="es-ES_tradnl" sz="1200" b="0" i="0" u="none" strike="noStrike" baseline="0" noProof="0" dirty="0" err="1">
                <a:latin typeface="AdvOTf011d512"/>
              </a:rPr>
              <a:t>Recommendations</a:t>
            </a:r>
            <a:r>
              <a:rPr lang="es-ES_tradnl" sz="1200" b="0" i="0" u="none" strike="noStrike" baseline="0" noProof="0" dirty="0">
                <a:latin typeface="AdvOTf011d512"/>
              </a:rPr>
              <a:t> </a:t>
            </a:r>
            <a:r>
              <a:rPr lang="es-ES_tradnl" sz="1200" b="0" i="0" u="none" strike="noStrike" baseline="0" noProof="0" dirty="0" err="1">
                <a:latin typeface="AdvOTf011d512"/>
              </a:rPr>
              <a:t>for</a:t>
            </a:r>
            <a:r>
              <a:rPr lang="es-ES_tradnl" sz="1200" b="0" i="0" u="none" strike="noStrike" baseline="0" noProof="0" dirty="0">
                <a:latin typeface="AdvOTf011d512"/>
              </a:rPr>
              <a:t> </a:t>
            </a:r>
            <a:r>
              <a:rPr lang="es-ES_tradnl" sz="1200" b="0" i="0" u="none" strike="noStrike" baseline="0" noProof="0" dirty="0" err="1">
                <a:latin typeface="AdvOTf011d512"/>
              </a:rPr>
              <a:t>Reducing</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in </a:t>
            </a:r>
            <a:r>
              <a:rPr lang="es-ES_tradnl" sz="1200" b="0" i="0" u="none" strike="noStrike" baseline="0" noProof="0" dirty="0" err="1">
                <a:latin typeface="AdvOTf011d512"/>
              </a:rPr>
              <a:t>the</a:t>
            </a:r>
            <a:r>
              <a:rPr lang="es-ES_tradnl" sz="1200" b="0" i="0" u="none" strike="noStrike" baseline="0" noProof="0" dirty="0">
                <a:latin typeface="AdvOTf011d512"/>
              </a:rPr>
              <a:t> </a:t>
            </a:r>
            <a:r>
              <a:rPr lang="es-ES_tradnl" sz="1200" b="0" i="0" u="none" strike="noStrike" baseline="0" noProof="0" dirty="0" err="1">
                <a:latin typeface="AdvOTf011d512"/>
              </a:rPr>
              <a:t>Sleep</a:t>
            </a:r>
            <a:r>
              <a:rPr lang="es-ES_tradnl" sz="1200" b="0" i="0" u="none" strike="noStrike" baseline="0" noProof="0" dirty="0">
                <a:latin typeface="AdvOTf011d512"/>
              </a:rPr>
              <a:t> </a:t>
            </a:r>
            <a:r>
              <a:rPr lang="es-ES_tradnl" sz="1200" b="0" i="0" u="none" strike="noStrike" baseline="0" noProof="0" dirty="0" err="1">
                <a:latin typeface="AdvOTf011d512"/>
              </a:rPr>
              <a:t>Environment</a:t>
            </a:r>
            <a:r>
              <a:rPr lang="es-ES_tradnl" sz="1200" b="0" i="0" u="none" strike="noStrike" baseline="0" noProof="0" dirty="0">
                <a:latin typeface="AdvOTf011d512"/>
              </a:rPr>
              <a:t>. </a:t>
            </a:r>
            <a:r>
              <a:rPr lang="es-ES_tradnl" sz="1200" b="0" i="0" u="none" strike="noStrike" baseline="0" noProof="0" dirty="0" err="1">
                <a:latin typeface="AdvOT37ee2077.I"/>
              </a:rPr>
              <a:t>Pediatrics</a:t>
            </a:r>
            <a:r>
              <a:rPr lang="es-ES_tradnl" sz="1200" b="0" i="0" u="none" strike="noStrike" baseline="0" noProof="0" dirty="0">
                <a:latin typeface="AdvOTf011d512"/>
              </a:rPr>
              <a:t>. 2022;150(1):e2022057990</a:t>
            </a:r>
            <a:endParaRPr lang="es-ES_tradnl" sz="1200" b="0" i="0" u="none" strike="noStrike" baseline="0" noProof="0" dirty="0">
              <a:latin typeface="Calibri" panose="020F0502020204030204"/>
              <a:cs typeface="Calibri"/>
            </a:endParaRPr>
          </a:p>
          <a:p>
            <a:pPr>
              <a:defRPr/>
            </a:pPr>
            <a:endParaRPr lang="es-ES_tradnl" noProof="0" dirty="0">
              <a:latin typeface="AdvOTf011d512"/>
              <a:cs typeface="Calibri"/>
            </a:endParaRPr>
          </a:p>
          <a:p>
            <a:pPr>
              <a:defRPr/>
            </a:pPr>
            <a:r>
              <a:rPr lang="es-ES_tradnl" noProof="0" dirty="0"/>
              <a:t>Crédito de la </a:t>
            </a:r>
            <a:r>
              <a:rPr lang="es-ES_tradnl" noProof="0" dirty="0" err="1"/>
              <a:t>imagen:Texas</a:t>
            </a:r>
            <a:r>
              <a:rPr lang="es-ES_tradnl" noProof="0" dirty="0"/>
              <a:t> DSHS</a:t>
            </a:r>
          </a:p>
        </p:txBody>
      </p:sp>
      <p:sp>
        <p:nvSpPr>
          <p:cNvPr id="4" name="Slide Number Placeholder 3"/>
          <p:cNvSpPr>
            <a:spLocks noGrp="1"/>
          </p:cNvSpPr>
          <p:nvPr>
            <p:ph type="sldNum" sz="quarter" idx="5"/>
          </p:nvPr>
        </p:nvSpPr>
        <p:spPr/>
        <p:txBody>
          <a:bodyPr/>
          <a:lstStyle/>
          <a:p>
            <a:fld id="{B4C965FE-5290-4270-99C1-57599CB859E9}" type="slidenum">
              <a:rPr lang="en-US" smtClean="0"/>
              <a:t>57</a:t>
            </a:fld>
            <a:endParaRPr lang="en-US"/>
          </a:p>
        </p:txBody>
      </p:sp>
    </p:spTree>
    <p:extLst>
      <p:ext uri="{BB962C8B-B14F-4D97-AF65-F5344CB8AC3E}">
        <p14:creationId xmlns:p14="http://schemas.microsoft.com/office/powerpoint/2010/main" val="17297841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58</a:t>
            </a:fld>
            <a:endParaRPr lang="en-US"/>
          </a:p>
        </p:txBody>
      </p:sp>
    </p:spTree>
    <p:extLst>
      <p:ext uri="{BB962C8B-B14F-4D97-AF65-F5344CB8AC3E}">
        <p14:creationId xmlns:p14="http://schemas.microsoft.com/office/powerpoint/2010/main" val="25559399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s-ES_tradnl" sz="1800" noProof="0" dirty="0">
                <a:effectLst/>
              </a:rPr>
              <a:t>Solo porque su bebé esté en una cuna no significa que la cuna sea un ambiente seguro para dormir. Hay cosas que puede hacer para asegurarse de que la cuna de su bebé y otras superficies para dormir sean seguras. </a:t>
            </a:r>
            <a:endParaRPr lang="es-ES_tradnl" sz="1800" noProof="0" dirty="0"/>
          </a:p>
          <a:p>
            <a:endParaRPr lang="es-ES_tradnl" b="0" i="0" noProof="0" dirty="0">
              <a:solidFill>
                <a:srgbClr val="1A1A1A"/>
              </a:solidFill>
              <a:effectLst/>
              <a:latin typeface="+mn-lt"/>
            </a:endParaRPr>
          </a:p>
          <a:p>
            <a:r>
              <a:rPr lang="es-ES_tradnl" b="0" i="0" noProof="0" dirty="0">
                <a:solidFill>
                  <a:srgbClr val="1A1A1A"/>
                </a:solidFill>
                <a:effectLst/>
                <a:latin typeface="+mn-lt"/>
                <a:ea typeface="Open Sans"/>
                <a:cs typeface="Open Sans"/>
              </a:rPr>
              <a:t>Use una superficie firme, plana y no inclinada para dormir (p. ej., un colchón bien ajustado en una cuna aprobada por seguridad) cubierta por una sábana ajustable sin otra ropa de cama u objetos blandos para reducir el riesgo de asfixia, acuñamiento o atrapamiento. Verifique que su cuna no esté retirada del mercado consultando la lista de retiros del mercado de la Comisión de Seguridad de Productos del Consumidor de EE. UU. (especialmente si recibió la cuna como una herencia).</a:t>
            </a:r>
          </a:p>
          <a:p>
            <a:endParaRPr lang="es-ES_tradnl" b="1" i="0"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baseline="0" noProof="0" dirty="0">
                <a:latin typeface="AdvOTf011d512"/>
              </a:rPr>
              <a:t>Moon RY, Carlin RF, Hand I; AAP </a:t>
            </a:r>
            <a:r>
              <a:rPr lang="es-ES_tradnl" sz="1200" b="0" i="0" u="none" strike="noStrike" baseline="0" noProof="0" dirty="0" err="1">
                <a:latin typeface="AdvOTf011d512"/>
              </a:rPr>
              <a:t>Task</a:t>
            </a:r>
            <a:r>
              <a:rPr lang="es-ES_tradnl" sz="1200" b="0" i="0" u="none" strike="noStrike" baseline="0" noProof="0" dirty="0">
                <a:latin typeface="AdvOTf011d512"/>
              </a:rPr>
              <a:t> </a:t>
            </a:r>
            <a:r>
              <a:rPr lang="es-ES_tradnl" sz="1200" b="0" i="0" u="none" strike="noStrike" baseline="0" noProof="0" dirty="0" err="1">
                <a:latin typeface="AdvOTf011d512"/>
              </a:rPr>
              <a:t>Force</a:t>
            </a:r>
            <a:r>
              <a:rPr lang="es-ES_tradnl" sz="1200" b="0" i="0" u="none" strike="noStrike" baseline="0" noProof="0" dirty="0">
                <a:latin typeface="AdvOTf011d512"/>
              </a:rPr>
              <a:t> </a:t>
            </a:r>
            <a:r>
              <a:rPr lang="es-ES_tradnl" sz="1200" b="0" i="0" u="none" strike="noStrike" baseline="0" noProof="0" dirty="0" err="1">
                <a:latin typeface="AdvOTf011d512"/>
              </a:rPr>
              <a:t>on</a:t>
            </a:r>
            <a:r>
              <a:rPr lang="es-ES_tradnl" sz="1200" b="0" i="0" u="none" strike="noStrike" baseline="0" noProof="0" dirty="0">
                <a:latin typeface="AdvOTf011d512"/>
              </a:rPr>
              <a:t> </a:t>
            </a:r>
            <a:r>
              <a:rPr lang="es-ES_tradnl" sz="1200" b="0" i="0" u="none" strike="noStrike" baseline="0" noProof="0" dirty="0" err="1">
                <a:latin typeface="AdvOTf011d512"/>
              </a:rPr>
              <a:t>Sudden</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a:t>
            </a:r>
            <a:r>
              <a:rPr lang="es-ES_tradnl" sz="1200" b="0" i="0" u="none" strike="noStrike" baseline="0" noProof="0" dirty="0">
                <a:latin typeface="AdvOTf011d512"/>
              </a:rPr>
              <a:t> </a:t>
            </a:r>
            <a:r>
              <a:rPr lang="es-ES_tradnl" sz="1200" b="0" i="0" u="none" strike="noStrike" baseline="0" noProof="0" dirty="0" err="1">
                <a:latin typeface="AdvOTf011d512"/>
              </a:rPr>
              <a:t>Syndrome</a:t>
            </a:r>
            <a:r>
              <a:rPr lang="es-ES_tradnl" sz="1200" b="0" i="0" u="none" strike="noStrike" baseline="0" noProof="0" dirty="0">
                <a:latin typeface="AdvOTf011d512"/>
              </a:rPr>
              <a:t>; AAP Committee </a:t>
            </a:r>
            <a:r>
              <a:rPr lang="es-ES_tradnl" sz="1200" b="0" i="0" u="none" strike="noStrike" baseline="0" noProof="0" dirty="0" err="1">
                <a:latin typeface="AdvOTf011d512"/>
              </a:rPr>
              <a:t>on</a:t>
            </a:r>
            <a:r>
              <a:rPr lang="es-ES_tradnl" sz="1200" b="0" i="0" u="none" strike="noStrike" baseline="0" noProof="0" dirty="0">
                <a:latin typeface="AdvOTf011d512"/>
              </a:rPr>
              <a:t> </a:t>
            </a:r>
            <a:r>
              <a:rPr lang="es-ES_tradnl" sz="1200" b="0" i="0" u="none" strike="noStrike" baseline="0" noProof="0" dirty="0" err="1">
                <a:latin typeface="AdvOTf011d512"/>
              </a:rPr>
              <a:t>Fetus</a:t>
            </a:r>
            <a:r>
              <a:rPr lang="es-ES_tradnl" sz="1200" b="0" i="0" u="none" strike="noStrike" baseline="0" noProof="0" dirty="0">
                <a:latin typeface="AdvOTf011d512"/>
              </a:rPr>
              <a:t> and </a:t>
            </a:r>
            <a:r>
              <a:rPr lang="es-ES_tradnl" sz="1200" b="0" i="0" u="none" strike="noStrike" baseline="0" noProof="0" dirty="0" err="1">
                <a:latin typeface="AdvOTf011d512"/>
              </a:rPr>
              <a:t>Newborn</a:t>
            </a:r>
            <a:r>
              <a:rPr lang="es-ES_tradnl" sz="1200" b="0" i="0" u="none" strike="noStrike" baseline="0" noProof="0" dirty="0">
                <a:latin typeface="AdvOTf011d512"/>
              </a:rPr>
              <a:t>. </a:t>
            </a:r>
            <a:r>
              <a:rPr lang="es-ES_tradnl" sz="1200" b="0" i="0" u="none" strike="noStrike" baseline="0" noProof="0" dirty="0" err="1">
                <a:latin typeface="AdvOTf011d512"/>
              </a:rPr>
              <a:t>Sleep-Related</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a:t>
            </a:r>
            <a:r>
              <a:rPr lang="es-ES_tradnl" sz="1200" b="0" i="0" u="none" strike="noStrike" baseline="0" noProof="0" dirty="0" err="1">
                <a:latin typeface="AdvOTf011d512"/>
              </a:rPr>
              <a:t>Updated</a:t>
            </a:r>
            <a:r>
              <a:rPr lang="es-ES_tradnl" sz="1200" b="0" i="0" u="none" strike="noStrike" baseline="0" noProof="0" dirty="0">
                <a:latin typeface="AdvOTf011d512"/>
              </a:rPr>
              <a:t> 2022 </a:t>
            </a:r>
            <a:r>
              <a:rPr lang="es-ES_tradnl" sz="1200" b="0" i="0" u="none" strike="noStrike" baseline="0" noProof="0" dirty="0" err="1">
                <a:latin typeface="AdvOTf011d512"/>
              </a:rPr>
              <a:t>Recommendations</a:t>
            </a:r>
            <a:r>
              <a:rPr lang="es-ES_tradnl" sz="1200" b="0" i="0" u="none" strike="noStrike" baseline="0" noProof="0" dirty="0">
                <a:latin typeface="AdvOTf011d512"/>
              </a:rPr>
              <a:t> </a:t>
            </a:r>
            <a:r>
              <a:rPr lang="es-ES_tradnl" sz="1200" b="0" i="0" u="none" strike="noStrike" baseline="0" noProof="0" dirty="0" err="1">
                <a:latin typeface="AdvOTf011d512"/>
              </a:rPr>
              <a:t>for</a:t>
            </a:r>
            <a:r>
              <a:rPr lang="es-ES_tradnl" sz="1200" b="0" i="0" u="none" strike="noStrike" baseline="0" noProof="0" dirty="0">
                <a:latin typeface="AdvOTf011d512"/>
              </a:rPr>
              <a:t> </a:t>
            </a:r>
            <a:r>
              <a:rPr lang="es-ES_tradnl" sz="1200" b="0" i="0" u="none" strike="noStrike" baseline="0" noProof="0" dirty="0" err="1">
                <a:latin typeface="AdvOTf011d512"/>
              </a:rPr>
              <a:t>Reducing</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in </a:t>
            </a:r>
            <a:r>
              <a:rPr lang="es-ES_tradnl" sz="1200" b="0" i="0" u="none" strike="noStrike" baseline="0" noProof="0" dirty="0" err="1">
                <a:latin typeface="AdvOTf011d512"/>
              </a:rPr>
              <a:t>the</a:t>
            </a:r>
            <a:r>
              <a:rPr lang="es-ES_tradnl" sz="1200" b="0" i="0" u="none" strike="noStrike" baseline="0" noProof="0" dirty="0">
                <a:latin typeface="AdvOTf011d512"/>
              </a:rPr>
              <a:t> </a:t>
            </a:r>
            <a:r>
              <a:rPr lang="es-ES_tradnl" sz="1200" b="0" i="0" u="none" strike="noStrike" baseline="0" noProof="0" dirty="0" err="1">
                <a:latin typeface="AdvOTf011d512"/>
              </a:rPr>
              <a:t>Sleep</a:t>
            </a:r>
            <a:r>
              <a:rPr lang="es-ES_tradnl" sz="1200" b="0" i="0" u="none" strike="noStrike" baseline="0" noProof="0" dirty="0">
                <a:latin typeface="AdvOTf011d512"/>
              </a:rPr>
              <a:t> </a:t>
            </a:r>
            <a:r>
              <a:rPr lang="es-ES_tradnl" sz="1200" b="0" i="0" u="none" strike="noStrike" baseline="0" noProof="0" dirty="0" err="1">
                <a:latin typeface="AdvOTf011d512"/>
              </a:rPr>
              <a:t>Environment</a:t>
            </a:r>
            <a:r>
              <a:rPr lang="es-ES_tradnl" sz="1200" b="0" i="0" u="none" strike="noStrike" baseline="0" noProof="0" dirty="0">
                <a:latin typeface="AdvOTf011d512"/>
              </a:rPr>
              <a:t>. </a:t>
            </a:r>
            <a:r>
              <a:rPr lang="es-ES_tradnl" sz="1200" b="0" i="0" u="none" strike="noStrike" baseline="0" noProof="0" dirty="0" err="1">
                <a:latin typeface="AdvOT37ee2077.I"/>
              </a:rPr>
              <a:t>Pediatrics</a:t>
            </a:r>
            <a:r>
              <a:rPr lang="es-ES_tradnl" sz="1200" b="0" i="0" u="none" strike="noStrike" baseline="0" noProof="0" dirty="0">
                <a:latin typeface="AdvOTf011d512"/>
              </a:rPr>
              <a:t>. 2022;150(1):e2022057990</a:t>
            </a:r>
            <a:endParaRPr lang="es-ES_tradnl" noProof="0" dirty="0">
              <a:cs typeface="Calibri"/>
            </a:endParaRPr>
          </a:p>
          <a:p>
            <a:endParaRPr lang="es-ES_tradnl" i="0" noProof="0" dirty="0">
              <a:latin typeface="AdvOTf011d512"/>
              <a:cs typeface="Calibri"/>
            </a:endParaRPr>
          </a:p>
          <a:p>
            <a:r>
              <a:rPr lang="es-ES_tradnl" noProof="0" dirty="0"/>
              <a:t>Crédito de la imagen: Texas DSHS</a:t>
            </a:r>
          </a:p>
          <a:p>
            <a:endParaRPr lang="en-US" b="1" dirty="0">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59</a:t>
            </a:fld>
            <a:endParaRPr lang="en-US"/>
          </a:p>
        </p:txBody>
      </p:sp>
    </p:spTree>
    <p:extLst>
      <p:ext uri="{BB962C8B-B14F-4D97-AF65-F5344CB8AC3E}">
        <p14:creationId xmlns:p14="http://schemas.microsoft.com/office/powerpoint/2010/main" val="35791733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60</a:t>
            </a:fld>
            <a:endParaRPr lang="en-US"/>
          </a:p>
        </p:txBody>
      </p:sp>
    </p:spTree>
    <p:extLst>
      <p:ext uri="{BB962C8B-B14F-4D97-AF65-F5344CB8AC3E}">
        <p14:creationId xmlns:p14="http://schemas.microsoft.com/office/powerpoint/2010/main" val="2905303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buFont typeface="Arial" panose="020B0604020202020204" pitchFamily="34" charset="0"/>
              <a:buChar char="•"/>
            </a:pPr>
            <a:r>
              <a:rPr lang="es-ES_tradnl" noProof="0" dirty="0">
                <a:cs typeface="Calibri"/>
              </a:rPr>
              <a:t>Describir las recomendaciones para los padres y cuidadores que reducen el riesgo de muertes infantiles relacionadas con el sueño.</a:t>
            </a:r>
            <a:endParaRPr lang="es-ES_tradnl" sz="1200" noProof="0" dirty="0">
              <a:cs typeface="Calibri"/>
            </a:endParaRPr>
          </a:p>
          <a:p>
            <a:pPr marL="171450" indent="-171450">
              <a:lnSpc>
                <a:spcPct val="100000"/>
              </a:lnSpc>
              <a:spcBef>
                <a:spcPts val="2000"/>
              </a:spcBef>
              <a:spcAft>
                <a:spcPct val="0"/>
              </a:spcAft>
              <a:buFont typeface="Arial" panose="020B0604020202020204" pitchFamily="34" charset="0"/>
              <a:buChar char="•"/>
            </a:pPr>
            <a:r>
              <a:rPr lang="es-ES_tradnl" sz="1200" noProof="0" dirty="0">
                <a:cs typeface="Calibri"/>
              </a:rPr>
              <a:t>Demostrar cómo las conversaciones con enfoque cultural promueven el aprendizaje de los cuidadores sobre las prácticas de sueño infantil seguro.</a:t>
            </a:r>
          </a:p>
          <a:p>
            <a:pPr marL="171450" indent="-171450">
              <a:lnSpc>
                <a:spcPct val="100000"/>
              </a:lnSpc>
              <a:spcBef>
                <a:spcPts val="2000"/>
              </a:spcBef>
              <a:spcAft>
                <a:spcPct val="0"/>
              </a:spcAft>
              <a:buFont typeface="Arial" panose="020B0604020202020204" pitchFamily="34" charset="0"/>
              <a:buChar char="•"/>
            </a:pPr>
            <a:r>
              <a:rPr lang="es-ES_tradnl" noProof="0" dirty="0"/>
              <a:t>Modelar el uso de los recursos del kit de herramientas </a:t>
            </a:r>
            <a:r>
              <a:rPr lang="es-ES_tradnl" b="1" noProof="0" dirty="0"/>
              <a:t>Hablemos – </a:t>
            </a:r>
            <a:r>
              <a:rPr lang="es-ES_tradnl" b="1" i="1" noProof="0" dirty="0"/>
              <a:t>Sueño Infantil Seguro </a:t>
            </a:r>
            <a:r>
              <a:rPr lang="es-ES_tradnl" noProof="0" dirty="0"/>
              <a:t>que se pueden usar en las capacitaciones comunitarias.</a:t>
            </a:r>
            <a:endParaRPr lang="es-ES_tradnl" sz="1200" noProof="0" dirty="0">
              <a:cs typeface="Calibri"/>
            </a:endParaRPr>
          </a:p>
          <a:p>
            <a:pPr marL="171450" indent="-171450">
              <a:lnSpc>
                <a:spcPct val="100000"/>
              </a:lnSpc>
              <a:spcBef>
                <a:spcPts val="2000"/>
              </a:spcBef>
              <a:spcAft>
                <a:spcPct val="0"/>
              </a:spcAft>
              <a:buFont typeface="Arial" panose="020B0604020202020204" pitchFamily="34" charset="0"/>
              <a:buChar char="•"/>
            </a:pPr>
            <a:r>
              <a:rPr lang="es-ES_tradnl" dirty="0">
                <a:cs typeface="Calibri"/>
              </a:rPr>
              <a:t>Desarrollar el diagrama de Hablemos Círculo de Apoyo de las partes interesadas dentro de su organización para proveer las capacitaciones comunitarias </a:t>
            </a:r>
            <a:r>
              <a:rPr lang="es-ES_tradnl" b="1" dirty="0">
                <a:cs typeface="Calibri"/>
              </a:rPr>
              <a:t>Hablemos</a:t>
            </a:r>
            <a:r>
              <a:rPr lang="es-ES_tradnl" b="1" i="1" dirty="0">
                <a:cs typeface="Calibri"/>
              </a:rPr>
              <a:t> – Sueño Infantil Seguro.</a:t>
            </a:r>
            <a:endParaRPr lang="es-ES_tradnl" sz="1200" dirty="0">
              <a:cs typeface="Calibri"/>
            </a:endParaRPr>
          </a:p>
          <a:p>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6</a:t>
            </a:fld>
            <a:endParaRPr lang="en-US"/>
          </a:p>
        </p:txBody>
      </p:sp>
      <p:sp>
        <p:nvSpPr>
          <p:cNvPr id="5" name="Date Placeholder 4">
            <a:extLst>
              <a:ext uri="{FF2B5EF4-FFF2-40B4-BE49-F238E27FC236}">
                <a16:creationId xmlns:a16="http://schemas.microsoft.com/office/drawing/2014/main" id="{6C5F9857-8A7E-1BFC-2754-2D000D45BEF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928005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ES_tradnl" sz="3600" noProof="0" dirty="0"/>
              <a:t>Los monitores y dispositivos no deben usarse como el principal método para prevenir el SIDS. Esto puede llevar a un falso sentido de seguridad. </a:t>
            </a:r>
          </a:p>
          <a:p>
            <a:pPr marL="571500" indent="-571500">
              <a:buFont typeface="Arial" panose="020B0604020202020204" pitchFamily="34" charset="0"/>
              <a:buChar char="•"/>
            </a:pPr>
            <a:r>
              <a:rPr lang="es-ES_tradnl" sz="3600" noProof="0" dirty="0"/>
              <a:t>Muchos dispositivos van en contra de las guías de sueño seguro.</a:t>
            </a:r>
          </a:p>
          <a:p>
            <a:pPr marL="571500" indent="-571500">
              <a:buFont typeface="Arial" panose="020B0604020202020204" pitchFamily="34" charset="0"/>
              <a:buChar char="•"/>
            </a:pPr>
            <a:r>
              <a:rPr lang="es-ES_tradnl" sz="3600" noProof="0" dirty="0"/>
              <a:t>Los dispositivos a menudo afirman prevenir el SIDS, pero no hay prueba de ello. </a:t>
            </a:r>
          </a:p>
          <a:p>
            <a:endParaRPr lang="es-ES_tradnl" b="0" i="0" noProof="0" dirty="0">
              <a:latin typeface="+mn-lt"/>
              <a:cs typeface="Calibri"/>
            </a:endParaRPr>
          </a:p>
          <a:p>
            <a:r>
              <a:rPr lang="es-ES_tradnl" b="0" i="0" noProof="0" dirty="0">
                <a:latin typeface="+mn-lt"/>
                <a:cs typeface="Calibri"/>
              </a:rPr>
              <a:t>No hay ningún producto que se venda que mantenga a su bebé boca arriba y reduzca su riesgo de muerte. Durante el momento de mayor riesgo (2-4 meses), la mayoría de los bebés no son capaces de darse la vuelta por sí solos.
Una vez que puedan darse la vuelta por sí mismos, este tipo de producto sería un elemento en su cuna sobre el que podrían rodar. Es mejor mantener nada más que al bebé en la cuna.</a:t>
            </a:r>
            <a:endParaRPr lang="es-ES_tradnl" b="1" i="0" noProof="0" dirty="0">
              <a:cs typeface="Calibri"/>
            </a:endParaRPr>
          </a:p>
          <a:p>
            <a:r>
              <a:rPr lang="es-ES_tradnl" noProof="0" dirty="0"/>
              <a:t>Crédito de la imagen: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61</a:t>
            </a:fld>
            <a:endParaRPr lang="en-US"/>
          </a:p>
        </p:txBody>
      </p:sp>
    </p:spTree>
    <p:extLst>
      <p:ext uri="{BB962C8B-B14F-4D97-AF65-F5344CB8AC3E}">
        <p14:creationId xmlns:p14="http://schemas.microsoft.com/office/powerpoint/2010/main" val="15576466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62</a:t>
            </a:fld>
            <a:endParaRPr lang="en-US"/>
          </a:p>
        </p:txBody>
      </p:sp>
    </p:spTree>
    <p:extLst>
      <p:ext uri="{BB962C8B-B14F-4D97-AF65-F5344CB8AC3E}">
        <p14:creationId xmlns:p14="http://schemas.microsoft.com/office/powerpoint/2010/main" val="4588472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s-ES_tradnl" dirty="0"/>
              <a:t>Los dispositivos para sentarse, como sillas de coche, carriolas, columpios, portabebés y bandoleras para bebés, no se recomiendan como superficies normales para dormir.</a:t>
            </a:r>
          </a:p>
          <a:p>
            <a:pPr marL="171450" indent="-171450">
              <a:lnSpc>
                <a:spcPct val="150000"/>
              </a:lnSpc>
              <a:buFont typeface="Arial" panose="020B0604020202020204" pitchFamily="34" charset="0"/>
              <a:buChar char="•"/>
            </a:pPr>
            <a:r>
              <a:rPr lang="es-ES_tradnl" dirty="0"/>
              <a:t>Si su bebé se queda dormido en una silla de coche, carriola, columpio, portabebés o bandolera, mueva al bebé a una superficie de sueño firme, plana y nivelada. </a:t>
            </a:r>
          </a:p>
          <a:p>
            <a:pPr marL="171450" indent="-171450">
              <a:lnSpc>
                <a:spcPct val="150000"/>
              </a:lnSpc>
              <a:buFont typeface="Arial" panose="020B0604020202020204" pitchFamily="34" charset="0"/>
              <a:buChar char="•"/>
            </a:pPr>
            <a:r>
              <a:rPr lang="es-ES_tradnl" sz="1200" b="0" i="0" noProof="0" dirty="0">
                <a:solidFill>
                  <a:srgbClr val="000000"/>
                </a:solidFill>
                <a:effectLst/>
                <a:latin typeface="+mn-lt"/>
                <a:cs typeface="Calibri"/>
              </a:rPr>
              <a:t>Los asientos de seguridad y productos similares no son estables cuando se colocan sobre un colchón de cuna u otras superficies elevadas.</a:t>
            </a:r>
            <a:endParaRPr lang="es-ES_tradnl" sz="1200" b="0" i="0" noProof="0" dirty="0">
              <a:solidFill>
                <a:srgbClr val="000000"/>
              </a:solidFill>
              <a:effectLst/>
              <a:latin typeface="Calibri" panose="020F0502020204030204" pitchFamily="34" charset="0"/>
            </a:endParaRPr>
          </a:p>
          <a:p>
            <a:pPr algn="l" rtl="0" fontAlgn="base"/>
            <a:endParaRPr lang="es-ES_tradnl" sz="1200" b="0" i="0" noProof="0" dirty="0">
              <a:solidFill>
                <a:srgbClr val="000000"/>
              </a:solidFill>
              <a:effectLst/>
              <a:latin typeface="Calibri"/>
              <a:cs typeface="Calibri"/>
            </a:endParaRPr>
          </a:p>
          <a:p>
            <a:pPr algn="l" rtl="0" fontAlgn="base"/>
            <a:r>
              <a:rPr lang="es-ES_tradnl" sz="1200" b="0" i="0" noProof="0" dirty="0">
                <a:solidFill>
                  <a:srgbClr val="000000"/>
                </a:solidFill>
                <a:effectLst/>
                <a:latin typeface="+mn-lt"/>
                <a:cs typeface="Calibri"/>
              </a:rPr>
              <a:t>*La Comisión de Seguridad de Productos del Consumidor (CPSC, por sus siglas en inglés) establece normas de seguridad para las superficies para dormir de los bebés, como un colchón, y espacios para dormir, como una cuna.  
</a:t>
            </a:r>
            <a:r>
              <a:rPr lang="es-ES_tradnl" sz="1200" b="0" i="0" noProof="0" dirty="0" err="1">
                <a:solidFill>
                  <a:srgbClr val="000000"/>
                </a:solidFill>
                <a:effectLst/>
                <a:latin typeface="+mn-lt"/>
                <a:cs typeface="Calibri"/>
              </a:rPr>
              <a:t>www.cpsc.gov</a:t>
            </a:r>
            <a:r>
              <a:rPr lang="es-ES_tradnl" sz="1200" b="0" i="0" noProof="0" dirty="0">
                <a:solidFill>
                  <a:srgbClr val="000000"/>
                </a:solidFill>
                <a:effectLst/>
                <a:latin typeface="+mn-lt"/>
                <a:cs typeface="Calibri"/>
              </a:rPr>
              <a:t>/</a:t>
            </a:r>
            <a:r>
              <a:rPr lang="es-ES_tradnl" sz="1200" b="0" i="0" noProof="0" dirty="0" err="1">
                <a:solidFill>
                  <a:srgbClr val="000000"/>
                </a:solidFill>
                <a:effectLst/>
                <a:latin typeface="+mn-lt"/>
                <a:cs typeface="Calibri"/>
              </a:rPr>
              <a:t>SafeSleep</a:t>
            </a:r>
            <a:endParaRPr lang="es-ES_tradnl" sz="1200" b="0" i="0" noProof="0" dirty="0">
              <a:solidFill>
                <a:srgbClr val="000000"/>
              </a:solidFill>
              <a:effectLst/>
              <a:latin typeface="+mn-lt"/>
              <a:cs typeface="Calibri"/>
            </a:endParaRPr>
          </a:p>
          <a:p>
            <a:pPr algn="l" rtl="0" fontAlgn="base"/>
            <a:endParaRPr lang="es-ES_tradnl" b="0" i="0" noProof="0" dirty="0">
              <a:cs typeface="Calibri"/>
            </a:endParaRPr>
          </a:p>
          <a:p>
            <a:r>
              <a:rPr lang="es-ES_tradnl" b="0" i="0" noProof="0" dirty="0">
                <a:cs typeface="Calibri"/>
              </a:rPr>
              <a:t>Verifique la posición de su bebé mientras duerme en un asiento de automóvil, carriola, portabebés o columpio. Si el bebé duerme demasiado tiempo con la barbilla tocando su pecho, podría cortar su respiración.</a:t>
            </a:r>
          </a:p>
          <a:p>
            <a:endParaRPr lang="es-ES_tradnl" b="0" i="0"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baseline="0" noProof="0" dirty="0">
                <a:latin typeface="AdvOTf011d512"/>
              </a:rPr>
              <a:t>Moon RY, Carlin RF, Hand I; AAP </a:t>
            </a:r>
            <a:r>
              <a:rPr lang="es-ES_tradnl" sz="1200" b="0" i="0" u="none" strike="noStrike" baseline="0" noProof="0" dirty="0" err="1">
                <a:latin typeface="AdvOTf011d512"/>
              </a:rPr>
              <a:t>Task</a:t>
            </a:r>
            <a:r>
              <a:rPr lang="es-ES_tradnl" sz="1200" b="0" i="0" u="none" strike="noStrike" baseline="0" noProof="0" dirty="0">
                <a:latin typeface="AdvOTf011d512"/>
              </a:rPr>
              <a:t> </a:t>
            </a:r>
            <a:r>
              <a:rPr lang="es-ES_tradnl" sz="1200" b="0" i="0" u="none" strike="noStrike" baseline="0" noProof="0" dirty="0" err="1">
                <a:latin typeface="AdvOTf011d512"/>
              </a:rPr>
              <a:t>Force</a:t>
            </a:r>
            <a:r>
              <a:rPr lang="es-ES_tradnl" sz="1200" b="0" i="0" u="none" strike="noStrike" baseline="0" noProof="0" dirty="0">
                <a:latin typeface="AdvOTf011d512"/>
              </a:rPr>
              <a:t> </a:t>
            </a:r>
            <a:r>
              <a:rPr lang="es-ES_tradnl" sz="1200" b="0" i="0" u="none" strike="noStrike" baseline="0" noProof="0" dirty="0" err="1">
                <a:latin typeface="AdvOTf011d512"/>
              </a:rPr>
              <a:t>on</a:t>
            </a:r>
            <a:r>
              <a:rPr lang="es-ES_tradnl" sz="1200" b="0" i="0" u="none" strike="noStrike" baseline="0" noProof="0" dirty="0">
                <a:latin typeface="AdvOTf011d512"/>
              </a:rPr>
              <a:t> </a:t>
            </a:r>
            <a:r>
              <a:rPr lang="es-ES_tradnl" sz="1200" b="0" i="0" u="none" strike="noStrike" baseline="0" noProof="0" dirty="0" err="1">
                <a:latin typeface="AdvOTf011d512"/>
              </a:rPr>
              <a:t>Sudden</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a:t>
            </a:r>
            <a:r>
              <a:rPr lang="es-ES_tradnl" sz="1200" b="0" i="0" u="none" strike="noStrike" baseline="0" noProof="0" dirty="0">
                <a:latin typeface="AdvOTf011d512"/>
              </a:rPr>
              <a:t> </a:t>
            </a:r>
            <a:r>
              <a:rPr lang="es-ES_tradnl" sz="1200" b="0" i="0" u="none" strike="noStrike" baseline="0" noProof="0" dirty="0" err="1">
                <a:latin typeface="AdvOTf011d512"/>
              </a:rPr>
              <a:t>Syndrome</a:t>
            </a:r>
            <a:r>
              <a:rPr lang="es-ES_tradnl" sz="1200" b="0" i="0" u="none" strike="noStrike" baseline="0" noProof="0" dirty="0">
                <a:latin typeface="AdvOTf011d512"/>
              </a:rPr>
              <a:t>; AAP </a:t>
            </a:r>
            <a:r>
              <a:rPr lang="es-ES_tradnl" sz="1200" b="0" i="0" u="none" strike="noStrike" baseline="0" noProof="0" dirty="0" err="1">
                <a:latin typeface="AdvOTf011d512"/>
              </a:rPr>
              <a:t>Committee</a:t>
            </a:r>
            <a:r>
              <a:rPr lang="es-ES_tradnl" sz="1200" b="0" i="0" u="none" strike="noStrike" baseline="0" noProof="0" dirty="0">
                <a:latin typeface="AdvOTf011d512"/>
              </a:rPr>
              <a:t> </a:t>
            </a:r>
            <a:r>
              <a:rPr lang="es-ES_tradnl" sz="1200" b="0" i="0" u="none" strike="noStrike" baseline="0" noProof="0" dirty="0" err="1">
                <a:latin typeface="AdvOTf011d512"/>
              </a:rPr>
              <a:t>on</a:t>
            </a:r>
            <a:r>
              <a:rPr lang="es-ES_tradnl" sz="1200" b="0" i="0" u="none" strike="noStrike" baseline="0" noProof="0" dirty="0">
                <a:latin typeface="AdvOTf011d512"/>
              </a:rPr>
              <a:t> </a:t>
            </a:r>
            <a:r>
              <a:rPr lang="es-ES_tradnl" sz="1200" b="0" i="0" u="none" strike="noStrike" baseline="0" noProof="0" dirty="0" err="1">
                <a:latin typeface="AdvOTf011d512"/>
              </a:rPr>
              <a:t>Fetus</a:t>
            </a:r>
            <a:r>
              <a:rPr lang="es-ES_tradnl" sz="1200" b="0" i="0" u="none" strike="noStrike" baseline="0" noProof="0" dirty="0">
                <a:latin typeface="AdvOTf011d512"/>
              </a:rPr>
              <a:t> and </a:t>
            </a:r>
            <a:r>
              <a:rPr lang="es-ES_tradnl" sz="1200" b="0" i="0" u="none" strike="noStrike" baseline="0" noProof="0" dirty="0" err="1">
                <a:latin typeface="AdvOTf011d512"/>
              </a:rPr>
              <a:t>Newborn</a:t>
            </a:r>
            <a:r>
              <a:rPr lang="es-ES_tradnl" sz="1200" b="0" i="0" u="none" strike="noStrike" baseline="0" noProof="0" dirty="0">
                <a:latin typeface="AdvOTf011d512"/>
              </a:rPr>
              <a:t>. </a:t>
            </a:r>
            <a:r>
              <a:rPr lang="es-ES_tradnl" sz="1200" b="0" i="0" u="none" strike="noStrike" baseline="0" noProof="0" dirty="0" err="1">
                <a:latin typeface="AdvOTf011d512"/>
              </a:rPr>
              <a:t>Sleep-Related</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a:t>
            </a:r>
            <a:r>
              <a:rPr lang="es-ES_tradnl" sz="1200" b="0" i="0" u="none" strike="noStrike" baseline="0" noProof="0" dirty="0" err="1">
                <a:latin typeface="AdvOTf011d512"/>
              </a:rPr>
              <a:t>Updated</a:t>
            </a:r>
            <a:r>
              <a:rPr lang="es-ES_tradnl" sz="1200" b="0" i="0" u="none" strike="noStrike" baseline="0" noProof="0" dirty="0">
                <a:latin typeface="AdvOTf011d512"/>
              </a:rPr>
              <a:t> 2022 </a:t>
            </a:r>
            <a:r>
              <a:rPr lang="es-ES_tradnl" sz="1200" b="0" i="0" u="none" strike="noStrike" baseline="0" noProof="0" dirty="0" err="1">
                <a:latin typeface="AdvOTf011d512"/>
              </a:rPr>
              <a:t>Recommendations</a:t>
            </a:r>
            <a:r>
              <a:rPr lang="es-ES_tradnl" sz="1200" b="0" i="0" u="none" strike="noStrike" baseline="0" noProof="0" dirty="0">
                <a:latin typeface="AdvOTf011d512"/>
              </a:rPr>
              <a:t> </a:t>
            </a:r>
            <a:r>
              <a:rPr lang="es-ES_tradnl" sz="1200" b="0" i="0" u="none" strike="noStrike" baseline="0" noProof="0" dirty="0" err="1">
                <a:latin typeface="AdvOTf011d512"/>
              </a:rPr>
              <a:t>for</a:t>
            </a:r>
            <a:r>
              <a:rPr lang="es-ES_tradnl" sz="1200" b="0" i="0" u="none" strike="noStrike" baseline="0" noProof="0" dirty="0">
                <a:latin typeface="AdvOTf011d512"/>
              </a:rPr>
              <a:t> </a:t>
            </a:r>
            <a:r>
              <a:rPr lang="es-ES_tradnl" sz="1200" b="0" i="0" u="none" strike="noStrike" baseline="0" noProof="0" dirty="0" err="1">
                <a:latin typeface="AdvOTf011d512"/>
              </a:rPr>
              <a:t>Reducing</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in </a:t>
            </a:r>
            <a:r>
              <a:rPr lang="es-ES_tradnl" sz="1200" b="0" i="0" u="none" strike="noStrike" baseline="0" noProof="0" dirty="0" err="1">
                <a:latin typeface="AdvOTf011d512"/>
              </a:rPr>
              <a:t>the</a:t>
            </a:r>
            <a:r>
              <a:rPr lang="es-ES_tradnl" sz="1200" b="0" i="0" u="none" strike="noStrike" baseline="0" noProof="0" dirty="0">
                <a:latin typeface="AdvOTf011d512"/>
              </a:rPr>
              <a:t> </a:t>
            </a:r>
            <a:r>
              <a:rPr lang="es-ES_tradnl" sz="1200" b="0" i="0" u="none" strike="noStrike" baseline="0" noProof="0" dirty="0" err="1">
                <a:latin typeface="AdvOTf011d512"/>
              </a:rPr>
              <a:t>Sleep</a:t>
            </a:r>
            <a:r>
              <a:rPr lang="es-ES_tradnl" sz="1200" b="0" i="0" u="none" strike="noStrike" baseline="0" noProof="0" dirty="0">
                <a:latin typeface="AdvOTf011d512"/>
              </a:rPr>
              <a:t> </a:t>
            </a:r>
            <a:r>
              <a:rPr lang="es-ES_tradnl" sz="1200" b="0" i="0" u="none" strike="noStrike" baseline="0" noProof="0" dirty="0" err="1">
                <a:latin typeface="AdvOTf011d512"/>
              </a:rPr>
              <a:t>Environment</a:t>
            </a:r>
            <a:r>
              <a:rPr lang="es-ES_tradnl" sz="1200" b="0" i="0" u="none" strike="noStrike" baseline="0" noProof="0" dirty="0">
                <a:latin typeface="AdvOTf011d512"/>
              </a:rPr>
              <a:t>. </a:t>
            </a:r>
            <a:r>
              <a:rPr lang="es-ES_tradnl" sz="1200" b="0" i="0" u="none" strike="noStrike" baseline="0" noProof="0" dirty="0" err="1">
                <a:latin typeface="AdvOT37ee2077.I"/>
              </a:rPr>
              <a:t>Pediatrics</a:t>
            </a:r>
            <a:r>
              <a:rPr lang="es-ES_tradnl" sz="1200" b="0" i="0" u="none" strike="noStrike" baseline="0" noProof="0" dirty="0">
                <a:latin typeface="AdvOTf011d512"/>
              </a:rPr>
              <a:t>. 2022;150(1):e2022057990</a:t>
            </a:r>
            <a:endParaRPr lang="es-ES_tradnl" b="0" noProof="0" dirty="0">
              <a:cs typeface="Calibri"/>
            </a:endParaRPr>
          </a:p>
          <a:p>
            <a:endParaRPr lang="es-ES_tradnl" b="0" i="0" noProof="0" dirty="0">
              <a:cs typeface="Calibri"/>
            </a:endParaRPr>
          </a:p>
          <a:p>
            <a:r>
              <a:rPr lang="es-ES_tradnl" b="0" noProof="0" dirty="0"/>
              <a:t>Crédito de la imagen: Texas DSHS</a:t>
            </a:r>
          </a:p>
          <a:p>
            <a:pPr marL="0" indent="0">
              <a:lnSpc>
                <a:spcPct val="150000"/>
              </a:lnSpc>
              <a:buNone/>
            </a:pPr>
            <a:endParaRPr lang="es-ES_tradnl" b="0" noProof="0" dirty="0"/>
          </a:p>
        </p:txBody>
      </p:sp>
      <p:sp>
        <p:nvSpPr>
          <p:cNvPr id="4" name="Slide Number Placeholder 3"/>
          <p:cNvSpPr>
            <a:spLocks noGrp="1"/>
          </p:cNvSpPr>
          <p:nvPr>
            <p:ph type="sldNum" sz="quarter" idx="5"/>
          </p:nvPr>
        </p:nvSpPr>
        <p:spPr/>
        <p:txBody>
          <a:bodyPr/>
          <a:lstStyle/>
          <a:p>
            <a:fld id="{B4C965FE-5290-4270-99C1-57599CB859E9}" type="slidenum">
              <a:rPr lang="en-US" smtClean="0"/>
              <a:t>63</a:t>
            </a:fld>
            <a:endParaRPr lang="en-US"/>
          </a:p>
        </p:txBody>
      </p:sp>
    </p:spTree>
    <p:extLst>
      <p:ext uri="{BB962C8B-B14F-4D97-AF65-F5344CB8AC3E}">
        <p14:creationId xmlns:p14="http://schemas.microsoft.com/office/powerpoint/2010/main" val="23623734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72</a:t>
            </a:fld>
            <a:endParaRPr lang="en-US"/>
          </a:p>
        </p:txBody>
      </p:sp>
      <p:sp>
        <p:nvSpPr>
          <p:cNvPr id="5" name="Date Placeholder 4">
            <a:extLst>
              <a:ext uri="{FF2B5EF4-FFF2-40B4-BE49-F238E27FC236}">
                <a16:creationId xmlns:a16="http://schemas.microsoft.com/office/drawing/2014/main" id="{3ED31B12-F418-677C-7A59-A549E12B9DE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7530113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noProof="0" dirty="0"/>
              <a:t>Quizás se esté preguntando; ¿Cómo puedo ayudar?</a:t>
            </a:r>
          </a:p>
          <a:p>
            <a:endParaRPr lang="es-ES_tradnl" b="0" noProof="0" dirty="0"/>
          </a:p>
          <a:p>
            <a:r>
              <a:rPr lang="es-ES_tradnl" b="0" noProof="0" dirty="0"/>
              <a:t>Vamos a explorar el kit de herramientas de la capacitación </a:t>
            </a:r>
            <a:r>
              <a:rPr lang="es-ES_tradnl" b="1" noProof="0" dirty="0"/>
              <a:t>Hablemos – Sueño Infantil Seguro, </a:t>
            </a:r>
            <a:r>
              <a:rPr lang="es-ES_tradnl" b="0" noProof="0" dirty="0"/>
              <a:t>diseñado para ayudar a las comunidades a implementar el enfoque </a:t>
            </a:r>
            <a:r>
              <a:rPr lang="es-ES_tradnl" b="1" noProof="0" dirty="0"/>
              <a:t>Hablemos</a:t>
            </a:r>
            <a:r>
              <a:rPr lang="es-ES_tradnl" b="0" noProof="0" dirty="0"/>
              <a:t> y apoyar a los padres y cuidadores a promover un sueño seguro.</a:t>
            </a:r>
            <a:endParaRPr lang="es-ES_tradnl" b="0" noProof="0" dirty="0">
              <a:ea typeface="Calibri"/>
              <a:cs typeface="Calibri"/>
            </a:endParaRPr>
          </a:p>
          <a:p>
            <a:endParaRPr lang="es-ES_tradnl" b="0" noProof="0" dirty="0">
              <a:ea typeface="Calibri"/>
              <a:cs typeface="Calibri"/>
            </a:endParaRPr>
          </a:p>
          <a:p>
            <a:r>
              <a:rPr lang="es-ES_tradnl" b="0" noProof="0" dirty="0"/>
              <a:t>Crédito de la imagen</a:t>
            </a:r>
            <a:r>
              <a:rPr lang="es-ES_tradnl" noProof="0" dirty="0"/>
              <a: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74</a:t>
            </a:fld>
            <a:endParaRPr lang="en-US"/>
          </a:p>
        </p:txBody>
      </p:sp>
      <p:sp>
        <p:nvSpPr>
          <p:cNvPr id="5" name="Date Placeholder 4">
            <a:extLst>
              <a:ext uri="{FF2B5EF4-FFF2-40B4-BE49-F238E27FC236}">
                <a16:creationId xmlns:a16="http://schemas.microsoft.com/office/drawing/2014/main" id="{5D0C0AC7-BDC9-ED75-A33F-636BF330F21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561997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s-ES_tradnl" sz="1800" noProof="0" dirty="0">
                <a:solidFill>
                  <a:srgbClr val="000000"/>
                </a:solidFill>
                <a:latin typeface="Calibri" panose="020F0502020204030204" pitchFamily="34" charset="0"/>
              </a:rPr>
            </a:br>
            <a:r>
              <a:rPr lang="es-ES_tradnl" sz="1800" noProof="0" dirty="0">
                <a:solidFill>
                  <a:srgbClr val="000000"/>
                </a:solidFill>
                <a:latin typeface="Calibri" panose="020F0502020204030204" pitchFamily="34" charset="0"/>
              </a:rPr>
              <a:t>Los padres y cuidadores de bebés varían en sus conocimientos, creencias, cultura y circunstancias; lo cual puede tener un gran impacto en su adopción de prácticas de sueño seguro. El enfoque </a:t>
            </a:r>
            <a:r>
              <a:rPr lang="es-ES_tradnl" sz="1800" b="1" noProof="0" dirty="0">
                <a:solidFill>
                  <a:srgbClr val="000000"/>
                </a:solidFill>
                <a:latin typeface="Calibri" panose="020F0502020204030204" pitchFamily="34" charset="0"/>
              </a:rPr>
              <a:t>Hablemos</a:t>
            </a:r>
            <a:r>
              <a:rPr lang="es-ES_tradnl" sz="1800" noProof="0" dirty="0">
                <a:solidFill>
                  <a:srgbClr val="000000"/>
                </a:solidFill>
                <a:latin typeface="Calibri" panose="020F0502020204030204" pitchFamily="34" charset="0"/>
              </a:rPr>
              <a:t> le permite ofrecer apoyo personalizado que puede ser diferente según las necesidades de cada familia.</a:t>
            </a:r>
          </a:p>
          <a:p>
            <a:r>
              <a:rPr lang="es-ES_tradnl" sz="1800" noProof="0" dirty="0">
                <a:solidFill>
                  <a:srgbClr val="000000"/>
                </a:solidFill>
                <a:latin typeface="Calibri" panose="020F0502020204030204" pitchFamily="34" charset="0"/>
              </a:rPr>
              <a:t>   </a:t>
            </a:r>
            <a:endParaRPr lang="es-ES_tradnl" sz="1800" noProof="0" dirty="0">
              <a:solidFill>
                <a:srgbClr val="D13438"/>
              </a:solidFill>
              <a:latin typeface="Calibri" panose="020F0502020204030204" pitchFamily="34" charset="0"/>
            </a:endParaRPr>
          </a:p>
          <a:p>
            <a:r>
              <a:rPr lang="es-ES_tradnl" sz="1800" noProof="0" dirty="0">
                <a:solidFill>
                  <a:srgbClr val="D13438"/>
                </a:solidFill>
                <a:latin typeface="Calibri" panose="020F0502020204030204" pitchFamily="34" charset="0"/>
              </a:rPr>
              <a:t>Antes de trabajar con padres y cuidadores, es importante comprender cualquier sesgo o prejuicio que podamos tener que pueda afectar la información que proporcionamos. A menudo, el sesgo está oculto y no sabemos que está ahí; y son los lentes que usamos para ver el mundo.</a:t>
            </a:r>
          </a:p>
          <a:p>
            <a:endParaRPr lang="es-ES_tradnl" sz="1800" noProof="0" dirty="0">
              <a:solidFill>
                <a:srgbClr val="D13438"/>
              </a:solidFill>
              <a:latin typeface="Calibri" panose="020F0502020204030204" pitchFamily="34" charset="0"/>
            </a:endParaRPr>
          </a:p>
          <a:p>
            <a:r>
              <a:rPr lang="es-ES_tradnl" sz="1800" noProof="0" dirty="0">
                <a:solidFill>
                  <a:srgbClr val="D13438"/>
                </a:solidFill>
                <a:latin typeface="Calibri" panose="020F0502020204030204" pitchFamily="34" charset="0"/>
              </a:rPr>
              <a:t>Ahora realizaremos una rápida encuesta anónima para darnos una idea de estos posibles sesgos</a:t>
            </a:r>
            <a:r>
              <a:rPr lang="es-ES_tradnl" noProof="0" dirty="0"/>
              <a:t>. Es posible que haya tenido experiencias que le vienen a la mente al leer las declaraciones de la encuesta. Una vez más, esta encuesta es anónima y todos los sentimientos que pueda compartir son válidos.</a:t>
            </a:r>
          </a:p>
          <a:p>
            <a:endParaRPr lang="es-ES_tradnl" noProof="0" dirty="0"/>
          </a:p>
          <a:p>
            <a:r>
              <a:rPr lang="es-ES_tradnl" noProof="0" dirty="0"/>
              <a:t>(Dé a los participantes unos minutos para escanear el código QR) </a:t>
            </a:r>
          </a:p>
          <a:p>
            <a:endParaRPr lang="es-ES_tradnl" noProof="0" dirty="0"/>
          </a:p>
          <a:p>
            <a:r>
              <a:rPr lang="es-ES_tradnl" noProof="0" dirty="0"/>
              <a:t>Comparta los resultados de la encuesta revisando cada declaración, preguntando a los participantes si se sienten cómodos y les gustaría compartir un ejemplo.</a:t>
            </a:r>
          </a:p>
          <a:p>
            <a:endParaRPr lang="es-ES_tradnl" noProof="0" dirty="0"/>
          </a:p>
        </p:txBody>
      </p:sp>
      <p:sp>
        <p:nvSpPr>
          <p:cNvPr id="4" name="Slide Number Placeholder 3"/>
          <p:cNvSpPr>
            <a:spLocks noGrp="1"/>
          </p:cNvSpPr>
          <p:nvPr>
            <p:ph type="sldNum" sz="quarter" idx="5"/>
          </p:nvPr>
        </p:nvSpPr>
        <p:spPr/>
        <p:txBody>
          <a:bodyPr/>
          <a:lstStyle/>
          <a:p>
            <a:fld id="{7A2F1392-1334-4055-880E-7EC15B34D006}" type="slidenum">
              <a:rPr lang="en-US" smtClean="0"/>
              <a:t>75</a:t>
            </a:fld>
            <a:endParaRPr lang="en-US"/>
          </a:p>
        </p:txBody>
      </p:sp>
      <p:sp>
        <p:nvSpPr>
          <p:cNvPr id="5" name="Date Placeholder 4">
            <a:extLst>
              <a:ext uri="{FF2B5EF4-FFF2-40B4-BE49-F238E27FC236}">
                <a16:creationId xmlns:a16="http://schemas.microsoft.com/office/drawing/2014/main" id="{0F033066-2D4F-D8CA-5142-94B6C569482A}"/>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564402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noProof="0" dirty="0"/>
          </a:p>
          <a:p>
            <a:pPr fontAlgn="base"/>
            <a:r>
              <a:rPr lang="es-ES_tradnl" sz="1800" noProof="0" dirty="0">
                <a:solidFill>
                  <a:srgbClr val="333333"/>
                </a:solidFill>
                <a:latin typeface="Calibri" panose="020F0502020204030204" pitchFamily="34" charset="0"/>
                <a:ea typeface="Times New Roman" panose="02020603050405020304" pitchFamily="18" charset="0"/>
              </a:rPr>
              <a:t>¿Cómo lidiamos con nuestros propios sesgos ocultos?</a:t>
            </a:r>
          </a:p>
          <a:p>
            <a:pPr fontAlgn="base"/>
            <a:r>
              <a:rPr lang="es-ES_tradnl" sz="1800" noProof="0" dirty="0">
                <a:solidFill>
                  <a:srgbClr val="333333"/>
                </a:solidFill>
                <a:latin typeface="Calibri" panose="020F0502020204030204" pitchFamily="34" charset="0"/>
                <a:ea typeface="Times New Roman" panose="02020603050405020304" pitchFamily="18" charset="0"/>
              </a:rPr>
              <a:t>Es importante trabajar para asegurarse de que todas las familias reciban la información y el apoyo que necesitan. Hay varios enfoques, pero la </a:t>
            </a:r>
            <a:r>
              <a:rPr lang="es-ES_tradnl" sz="1800" b="1" noProof="0" dirty="0">
                <a:solidFill>
                  <a:srgbClr val="333333"/>
                </a:solidFill>
                <a:latin typeface="Calibri" panose="020F0502020204030204" pitchFamily="34" charset="0"/>
                <a:ea typeface="Times New Roman" panose="02020603050405020304" pitchFamily="18" charset="0"/>
              </a:rPr>
              <a:t>autorreflexión</a:t>
            </a:r>
            <a:r>
              <a:rPr lang="es-ES_tradnl" sz="1800" noProof="0" dirty="0">
                <a:solidFill>
                  <a:srgbClr val="333333"/>
                </a:solidFill>
                <a:latin typeface="Calibri" panose="020F0502020204030204" pitchFamily="34" charset="0"/>
                <a:ea typeface="Times New Roman" panose="02020603050405020304" pitchFamily="18" charset="0"/>
              </a:rPr>
              <a:t> es un primer paso clave. Tome un momento para preguntarse:</a:t>
            </a:r>
          </a:p>
          <a:p>
            <a:pPr fontAlgn="base"/>
            <a:endParaRPr lang="es-ES_tradnl" sz="1800" noProof="0" dirty="0">
              <a:solidFill>
                <a:srgbClr val="333333"/>
              </a:solidFill>
              <a:latin typeface="Calibri" panose="020F0502020204030204" pitchFamily="34" charset="0"/>
              <a:ea typeface="Times New Roman" panose="02020603050405020304" pitchFamily="18" charset="0"/>
            </a:endParaRPr>
          </a:p>
          <a:p>
            <a:pPr fontAlgn="base"/>
            <a:r>
              <a:rPr lang="es-ES_tradnl" sz="1800" noProof="0" dirty="0">
                <a:solidFill>
                  <a:srgbClr val="333333"/>
                </a:solidFill>
                <a:latin typeface="Calibri" panose="020F0502020204030204" pitchFamily="34" charset="0"/>
                <a:ea typeface="Times New Roman" panose="02020603050405020304" pitchFamily="18" charset="0"/>
              </a:rPr>
              <a:t>Mis pensamientos y sentimientos: </a:t>
            </a:r>
            <a:endParaRPr lang="es-ES_tradnl" sz="1800" noProof="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s-ES_tradnl" sz="1800" noProof="0" dirty="0">
                <a:solidFill>
                  <a:srgbClr val="333333"/>
                </a:solidFill>
                <a:latin typeface="Calibri" panose="020F0502020204030204" pitchFamily="34" charset="0"/>
                <a:ea typeface="Times New Roman" panose="02020603050405020304" pitchFamily="18" charset="0"/>
              </a:rPr>
              <a:t>¿Afectan la cantidad de tiempo que paso con los pacientes? 
¿Influyen en la forma en que me comunico con los pacientes y familias? 
¿Obstaculizan mi capacidad de sentir y expresar empatía hacia mis pacientes? 
¿Afectan los tipos de información y recomendaciones que ofrezco? 
¿Afectan mis expectativas sobre si las familias pueden tener éxito en llevar a cabo sus planes para alimentar y dormir a sus bebés? </a:t>
            </a:r>
            <a:endParaRPr lang="es-ES_tradnl" sz="1800" noProof="0" dirty="0">
              <a:latin typeface="Times New Roman" panose="02020603050405020304" pitchFamily="18" charset="0"/>
              <a:ea typeface="Times New Roman" panose="02020603050405020304" pitchFamily="18" charset="0"/>
            </a:endParaRPr>
          </a:p>
          <a:p>
            <a:pPr marL="470970" fontAlgn="base">
              <a:tabLst>
                <a:tab pos="706454" algn="l"/>
              </a:tabLst>
            </a:pPr>
            <a:r>
              <a:rPr lang="es-ES_tradnl" sz="1800" noProof="0" dirty="0">
                <a:solidFill>
                  <a:srgbClr val="000000"/>
                </a:solidFill>
                <a:latin typeface="Calibri" panose="020F0502020204030204" pitchFamily="34" charset="0"/>
                <a:ea typeface="Times New Roman" panose="02020603050405020304" pitchFamily="18" charset="0"/>
              </a:rPr>
              <a:t> </a:t>
            </a:r>
            <a:endParaRPr lang="es-ES_tradnl" sz="1800" noProof="0" dirty="0">
              <a:latin typeface="Times New Roman" panose="02020603050405020304" pitchFamily="18" charset="0"/>
              <a:ea typeface="Times New Roman" panose="02020603050405020304" pitchFamily="18" charset="0"/>
            </a:endParaRPr>
          </a:p>
          <a:p>
            <a:pPr marL="470970" fontAlgn="base">
              <a:tabLst>
                <a:tab pos="706454" algn="l"/>
              </a:tabLst>
            </a:pPr>
            <a:r>
              <a:rPr lang="es-ES_tradnl" sz="1800" noProof="0" dirty="0">
                <a:solidFill>
                  <a:srgbClr val="000000"/>
                </a:solidFill>
                <a:latin typeface="Calibri" panose="020F0502020204030204" pitchFamily="34" charset="0"/>
                <a:ea typeface="Times New Roman" panose="02020603050405020304" pitchFamily="18" charset="0"/>
              </a:rPr>
              <a:t> </a:t>
            </a:r>
            <a:endParaRPr lang="es-ES_tradnl" sz="1800" noProof="0" dirty="0">
              <a:latin typeface="Times New Roman" panose="02020603050405020304" pitchFamily="18" charset="0"/>
              <a:ea typeface="Times New Roman" panose="02020603050405020304" pitchFamily="18" charset="0"/>
            </a:endParaRPr>
          </a:p>
          <a:p>
            <a:r>
              <a:rPr lang="es-ES_tradnl" sz="1800" noProof="0" dirty="0">
                <a:solidFill>
                  <a:srgbClr val="333333"/>
                </a:solidFill>
                <a:latin typeface="Calibri" panose="020F0502020204030204" pitchFamily="34" charset="0"/>
                <a:ea typeface="Calibri" panose="020F0502020204030204" pitchFamily="34" charset="0"/>
              </a:rPr>
              <a:t>Ten en cuenta los sesgos durante las conversaciones. Por ejemplo, ¿asumes automáticamente que la familia aceptará o adoptará tus recomendaciones? ¿Crees que entienden lo que dices?</a:t>
            </a:r>
          </a:p>
          <a:p>
            <a:endParaRPr lang="es-ES_tradnl" sz="1800" noProof="0" dirty="0"/>
          </a:p>
          <a:p>
            <a:pPr fontAlgn="base"/>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Fuente: </a:t>
            </a:r>
            <a:endParaRPr lang="es-ES_tradnl" sz="1800" kern="100" noProof="0" dirty="0">
              <a:latin typeface="Calibri" panose="020F0502020204030204" pitchFamily="34" charset="0"/>
              <a:ea typeface="Calibri" panose="020F0502020204030204" pitchFamily="34" charset="0"/>
              <a:cs typeface="Arial" panose="020B0604020202020204" pitchFamily="34" charset="0"/>
            </a:endParaRPr>
          </a:p>
          <a:p>
            <a:r>
              <a:rPr lang="es-ES_tradnl" sz="1800" kern="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Bronheim</a:t>
            </a:r>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 (2017). </a:t>
            </a:r>
            <a:r>
              <a:rPr lang="es-ES_tradnl" sz="1800" kern="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Building</a:t>
            </a:r>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s-ES_tradnl" sz="1800" kern="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on</a:t>
            </a:r>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s-ES_tradnl" sz="1800" kern="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campaigns</a:t>
            </a:r>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s-ES_tradnl" sz="1800" kern="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with</a:t>
            </a:r>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s-ES_tradnl" sz="1800" kern="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conversations</a:t>
            </a:r>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s-ES_tradnl" sz="1800" kern="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An</a:t>
            </a:r>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s-ES_tradnl" sz="1800" kern="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individualized</a:t>
            </a:r>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s-ES_tradnl" sz="1800" kern="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approach</a:t>
            </a:r>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s-ES_tradnl" sz="1800" kern="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to</a:t>
            </a:r>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s-ES_tradnl" sz="1800" kern="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helping</a:t>
            </a:r>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s-ES_tradnl" sz="1800" kern="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families</a:t>
            </a:r>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embrace </a:t>
            </a:r>
            <a:r>
              <a:rPr lang="es-ES_tradnl" sz="1800" kern="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safe</a:t>
            </a:r>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s-ES_tradnl" sz="1800" kern="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sleep</a:t>
            </a:r>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and </a:t>
            </a:r>
            <a:r>
              <a:rPr lang="es-ES_tradnl" sz="1800" kern="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breastfeeding</a:t>
            </a:r>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Washington, DC: </a:t>
            </a:r>
            <a:r>
              <a:rPr lang="es-ES_tradnl" sz="1800" kern="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National</a:t>
            </a:r>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Center </a:t>
            </a:r>
            <a:r>
              <a:rPr lang="es-ES_tradnl" sz="1800" kern="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for</a:t>
            </a:r>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s-ES_tradnl" sz="1800" kern="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Education</a:t>
            </a:r>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in Maternal and Child </a:t>
            </a:r>
            <a:r>
              <a:rPr lang="es-ES_tradnl" sz="1800" kern="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Health</a:t>
            </a:r>
            <a:r>
              <a:rPr lang="es-ES_tradnl" sz="1800" kern="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s-ES_tradnl" sz="1800" kern="100" noProof="0" dirty="0">
              <a:latin typeface="Calibri" panose="020F0502020204030204" pitchFamily="34" charset="0"/>
              <a:ea typeface="Calibri" panose="020F0502020204030204" pitchFamily="34" charset="0"/>
              <a:cs typeface="Arial" panose="020B0604020202020204" pitchFamily="34" charset="0"/>
            </a:endParaRPr>
          </a:p>
          <a:p>
            <a:br>
              <a:rPr lang="es-ES_tradnl" sz="1800" noProof="0" dirty="0"/>
            </a:br>
            <a:br>
              <a:rPr lang="es-ES_tradnl" sz="1800" noProof="0" dirty="0"/>
            </a:br>
            <a:endParaRPr lang="es-ES_tradnl" sz="1800" noProof="0" dirty="0"/>
          </a:p>
          <a:p>
            <a:br>
              <a:rPr lang="es-ES_tradnl" noProof="0" dirty="0"/>
            </a:br>
            <a:br>
              <a:rPr lang="es-ES_tradnl" noProof="0" dirty="0"/>
            </a:br>
            <a:endParaRPr lang="es-ES_tradnl" noProof="0" dirty="0"/>
          </a:p>
        </p:txBody>
      </p:sp>
      <p:sp>
        <p:nvSpPr>
          <p:cNvPr id="4" name="Slide Number Placeholder 3"/>
          <p:cNvSpPr>
            <a:spLocks noGrp="1"/>
          </p:cNvSpPr>
          <p:nvPr>
            <p:ph type="sldNum" sz="quarter" idx="5"/>
          </p:nvPr>
        </p:nvSpPr>
        <p:spPr/>
        <p:txBody>
          <a:bodyPr/>
          <a:lstStyle/>
          <a:p>
            <a:fld id="{7A2F1392-1334-4055-880E-7EC15B34D006}" type="slidenum">
              <a:rPr lang="en-US" smtClean="0"/>
              <a:t>76</a:t>
            </a:fld>
            <a:endParaRPr lang="en-US"/>
          </a:p>
        </p:txBody>
      </p:sp>
      <p:sp>
        <p:nvSpPr>
          <p:cNvPr id="5" name="Date Placeholder 4">
            <a:extLst>
              <a:ext uri="{FF2B5EF4-FFF2-40B4-BE49-F238E27FC236}">
                <a16:creationId xmlns:a16="http://schemas.microsoft.com/office/drawing/2014/main" id="{06898764-98D5-016C-DDAB-E6F4FD98338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1261354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noProof="0" dirty="0">
                <a:latin typeface="+mn-lt"/>
              </a:rPr>
              <a:t>Para tener un impacto real en las disparidades de salud, los padres deben recibir mensajes consistentes en su comunidad y en su Círculo de Apoyo, varias veces y de múltiples fuentes.</a:t>
            </a:r>
          </a:p>
          <a:p>
            <a:endParaRPr lang="es-ES_tradnl" b="0" i="0" noProof="0" dirty="0">
              <a:latin typeface="+mn-lt"/>
            </a:endParaRPr>
          </a:p>
          <a:p>
            <a:r>
              <a:rPr lang="es-ES_tradnl" b="0" i="0" noProof="0" dirty="0">
                <a:latin typeface="+mn-lt"/>
              </a:rPr>
              <a:t>El DSHS reconoce que hay varios mensajes, recursos y capacitaciones disponibles sobre el sueño seguro del bebé, y es posible que los esté utilizando en este momento. Le recomendamos que incorpore un enfoque de conversaciones en cualquier mensaje o estrategia de sueño infantil seguro que esté utilizando actualmente. Estamos siguiendo el ejemplo de la campaña nacional de sueño seguro que amplía el mensaje más simple de A-B-C. Reconocemos que cada padre o cuidador puede tener necesidades únicas con las que podemos apoyarlos colectivamente para que puedan implementar más de las prácticas recomendadas para el sueño seguro del bebé. </a:t>
            </a:r>
          </a:p>
          <a:p>
            <a:endParaRPr lang="es-ES_tradnl" b="0" i="0" noProof="0" dirty="0">
              <a:latin typeface="+mn-lt"/>
            </a:endParaRPr>
          </a:p>
          <a:p>
            <a:pPr defTabSz="941939">
              <a:defRPr/>
            </a:pPr>
            <a:r>
              <a:rPr lang="es-ES_tradnl" b="0" i="0" noProof="0" dirty="0">
                <a:solidFill>
                  <a:srgbClr val="333333"/>
                </a:solidFill>
                <a:effectLst/>
                <a:latin typeface="+mn-lt"/>
              </a:rPr>
              <a:t>(</a:t>
            </a:r>
            <a:r>
              <a:rPr lang="es-ES_tradnl" b="0" i="0" noProof="0" dirty="0" err="1">
                <a:solidFill>
                  <a:srgbClr val="333333"/>
                </a:solidFill>
                <a:effectLst/>
                <a:latin typeface="+mn-lt"/>
              </a:rPr>
              <a:t>Source</a:t>
            </a:r>
            <a:r>
              <a:rPr lang="es-ES_tradnl" b="0" i="0" noProof="0" dirty="0">
                <a:solidFill>
                  <a:srgbClr val="333333"/>
                </a:solidFill>
                <a:effectLst/>
                <a:latin typeface="+mn-lt"/>
              </a:rPr>
              <a:t> </a:t>
            </a:r>
            <a:r>
              <a:rPr lang="es-ES_tradnl" b="0" i="0" noProof="0" dirty="0" err="1">
                <a:solidFill>
                  <a:srgbClr val="333333"/>
                </a:solidFill>
                <a:effectLst/>
                <a:latin typeface="+mn-lt"/>
              </a:rPr>
              <a:t>for</a:t>
            </a:r>
            <a:r>
              <a:rPr lang="es-ES_tradnl" b="0" i="0" noProof="0" dirty="0">
                <a:solidFill>
                  <a:srgbClr val="333333"/>
                </a:solidFill>
                <a:effectLst/>
                <a:latin typeface="+mn-lt"/>
              </a:rPr>
              <a:t> </a:t>
            </a:r>
            <a:r>
              <a:rPr lang="es-ES_tradnl" b="0" i="0" noProof="0" dirty="0" err="1">
                <a:solidFill>
                  <a:srgbClr val="333333"/>
                </a:solidFill>
                <a:effectLst/>
                <a:latin typeface="+mn-lt"/>
              </a:rPr>
              <a:t>information</a:t>
            </a:r>
            <a:r>
              <a:rPr lang="es-ES_tradnl" b="0" i="0" noProof="0" dirty="0">
                <a:solidFill>
                  <a:srgbClr val="333333"/>
                </a:solidFill>
                <a:effectLst/>
                <a:latin typeface="+mn-lt"/>
              </a:rPr>
              <a:t> – AAP </a:t>
            </a:r>
            <a:r>
              <a:rPr lang="es-ES_tradnl" b="0" i="0" noProof="0" dirty="0" err="1">
                <a:solidFill>
                  <a:srgbClr val="333333"/>
                </a:solidFill>
                <a:effectLst/>
                <a:latin typeface="+mn-lt"/>
              </a:rPr>
              <a:t>Recommendations</a:t>
            </a:r>
            <a:r>
              <a:rPr lang="es-ES_tradnl" b="0" i="0" noProof="0" dirty="0">
                <a:solidFill>
                  <a:srgbClr val="333333"/>
                </a:solidFill>
                <a:effectLst/>
                <a:latin typeface="+mn-lt"/>
              </a:rPr>
              <a:t> and NCEMCH and NAPPSS </a:t>
            </a:r>
            <a:r>
              <a:rPr lang="es-ES_tradnl" b="0" i="0" noProof="0" dirty="0" err="1">
                <a:solidFill>
                  <a:srgbClr val="333333"/>
                </a:solidFill>
                <a:effectLst/>
                <a:latin typeface="+mn-lt"/>
              </a:rPr>
              <a:t>Building</a:t>
            </a:r>
            <a:r>
              <a:rPr lang="es-ES_tradnl" b="0" i="0" noProof="0" dirty="0">
                <a:solidFill>
                  <a:srgbClr val="333333"/>
                </a:solidFill>
                <a:effectLst/>
                <a:latin typeface="+mn-lt"/>
              </a:rPr>
              <a:t> </a:t>
            </a:r>
            <a:r>
              <a:rPr lang="es-ES_tradnl" b="0" i="0" noProof="0" dirty="0" err="1">
                <a:solidFill>
                  <a:srgbClr val="333333"/>
                </a:solidFill>
                <a:effectLst/>
                <a:latin typeface="+mn-lt"/>
              </a:rPr>
              <a:t>on</a:t>
            </a:r>
            <a:r>
              <a:rPr lang="es-ES_tradnl" b="0" i="0" noProof="0" dirty="0">
                <a:solidFill>
                  <a:srgbClr val="333333"/>
                </a:solidFill>
                <a:effectLst/>
                <a:latin typeface="+mn-lt"/>
              </a:rPr>
              <a:t> </a:t>
            </a:r>
            <a:r>
              <a:rPr lang="es-ES_tradnl" b="0" i="0" noProof="0" dirty="0" err="1">
                <a:solidFill>
                  <a:srgbClr val="333333"/>
                </a:solidFill>
                <a:effectLst/>
                <a:latin typeface="+mn-lt"/>
              </a:rPr>
              <a:t>Campaigns</a:t>
            </a:r>
            <a:r>
              <a:rPr lang="es-ES_tradnl" b="0" i="0" noProof="0" dirty="0">
                <a:solidFill>
                  <a:srgbClr val="333333"/>
                </a:solidFill>
                <a:effectLst/>
                <a:latin typeface="+mn-lt"/>
              </a:rPr>
              <a:t> </a:t>
            </a:r>
            <a:r>
              <a:rPr lang="es-ES_tradnl" b="0" i="0" noProof="0" dirty="0" err="1">
                <a:solidFill>
                  <a:srgbClr val="333333"/>
                </a:solidFill>
                <a:effectLst/>
                <a:latin typeface="+mn-lt"/>
              </a:rPr>
              <a:t>with</a:t>
            </a:r>
            <a:r>
              <a:rPr lang="es-ES_tradnl" b="0" i="0" noProof="0" dirty="0">
                <a:solidFill>
                  <a:srgbClr val="333333"/>
                </a:solidFill>
                <a:effectLst/>
                <a:latin typeface="+mn-lt"/>
              </a:rPr>
              <a:t> </a:t>
            </a:r>
            <a:r>
              <a:rPr lang="es-ES_tradnl" b="0" i="0" noProof="0" dirty="0" err="1">
                <a:solidFill>
                  <a:srgbClr val="333333"/>
                </a:solidFill>
                <a:effectLst/>
                <a:latin typeface="+mn-lt"/>
              </a:rPr>
              <a:t>Conversations</a:t>
            </a:r>
            <a:r>
              <a:rPr lang="es-ES_tradnl" b="0" i="0" noProof="0" dirty="0">
                <a:solidFill>
                  <a:srgbClr val="333333"/>
                </a:solidFill>
                <a:effectLst/>
                <a:latin typeface="+mn-lt"/>
              </a:rPr>
              <a:t> Training)</a:t>
            </a:r>
          </a:p>
          <a:p>
            <a:endParaRPr lang="es-ES_tradnl" noProof="0" dirty="0"/>
          </a:p>
        </p:txBody>
      </p:sp>
      <p:sp>
        <p:nvSpPr>
          <p:cNvPr id="4" name="Slide Number Placeholder 3"/>
          <p:cNvSpPr>
            <a:spLocks noGrp="1"/>
          </p:cNvSpPr>
          <p:nvPr>
            <p:ph type="sldNum" sz="quarter" idx="5"/>
          </p:nvPr>
        </p:nvSpPr>
        <p:spPr/>
        <p:txBody>
          <a:bodyPr/>
          <a:lstStyle/>
          <a:p>
            <a:pPr defTabSz="941939">
              <a:defRPr/>
            </a:pPr>
            <a:fld id="{23ED2790-A10B-DF4E-8039-531061320ECA}" type="slidenum">
              <a:rPr lang="en-US">
                <a:solidFill>
                  <a:prstClr val="black"/>
                </a:solidFill>
                <a:latin typeface="Calibri" panose="020F0502020204030204"/>
              </a:rPr>
              <a:pPr defTabSz="941939">
                <a:defRPr/>
              </a:pPr>
              <a:t>77</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85B18F90-EBBB-9381-E6D3-096DC035374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7186428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noProof="0" dirty="0">
                <a:latin typeface="+mn-lt"/>
              </a:rPr>
              <a:t>El sueño infantil seguro es una prioridad de salud pública nacional y estatal. Este tema es complejo y lleno de matices, lo que añade importancia a mensajes precisos y consistentes que van más allá de los eslóganes de las campañas. Proporcionar información sobre las estrategias de reducción de riesgos solamente no mejorará los resultados. Las conversaciones que incluyen soluciones reales adaptadas a las necesidades de los padres y cuidadores ofrecen un enfoque integral para salvar vidas infantiles.</a:t>
            </a:r>
          </a:p>
          <a:p>
            <a:endParaRPr lang="es-ES_tradnl" b="0" noProof="0" dirty="0">
              <a:latin typeface="+mn-lt"/>
            </a:endParaRPr>
          </a:p>
          <a:p>
            <a:r>
              <a:rPr lang="es-ES_tradnl" b="0" noProof="0" dirty="0">
                <a:latin typeface="+mn-lt"/>
              </a:rPr>
              <a:t>Podemos trabajar juntos para compartir mensajes comunes de una manera que apoye a los padres y cuidadores. Esto incluye cuando dirigimos las discusiones. Debemos escuchar atentamente, hacer observaciones precisas y ayudar a los padres a identificar las barreras que pueden tener para adoptar prácticas seguras de sueño. No podemos simplificar demasiado el mensaje: cada padre o cuidador puede tener necesidades únicas</a:t>
            </a:r>
          </a:p>
          <a:p>
            <a:r>
              <a:rPr lang="es-ES_tradnl" b="0" noProof="0" dirty="0">
                <a:latin typeface="+mn-lt"/>
              </a:rPr>
              <a:t>Animamos a todos los participantes a profundizar en el enfoque basado en conversaciones utilizando los módulos en línea desarrollados por NAPPSS. La capacitación comunitaria </a:t>
            </a:r>
            <a:r>
              <a:rPr lang="es-ES_tradnl" b="1" noProof="0" dirty="0">
                <a:latin typeface="+mn-lt"/>
              </a:rPr>
              <a:t>Hablemos</a:t>
            </a:r>
            <a:r>
              <a:rPr lang="es-ES_tradnl" b="0" noProof="0" dirty="0">
                <a:latin typeface="+mn-lt"/>
              </a:rPr>
              <a:t> es una adaptación de su trabajo y es una introducción al enfoque y al conjunto de herramientas desarrollado por DSHS para apoyar el trabajo comunitario.</a:t>
            </a:r>
          </a:p>
          <a:p>
            <a:endParaRPr lang="es-ES_tradnl" i="1" noProof="0" dirty="0">
              <a:latin typeface="+mn-lt"/>
            </a:endParaRPr>
          </a:p>
          <a:p>
            <a:pPr defTabSz="941939">
              <a:defRPr/>
            </a:pPr>
            <a:r>
              <a:rPr lang="es-ES_tradnl" b="0" i="1" noProof="0" dirty="0">
                <a:solidFill>
                  <a:srgbClr val="333333"/>
                </a:solidFill>
                <a:effectLst/>
                <a:latin typeface="+mn-lt"/>
              </a:rPr>
              <a:t>(Fuente de </a:t>
            </a:r>
            <a:r>
              <a:rPr lang="es-ES_tradnl" b="0" i="1" noProof="0" dirty="0" err="1">
                <a:solidFill>
                  <a:srgbClr val="333333"/>
                </a:solidFill>
                <a:effectLst/>
                <a:latin typeface="+mn-lt"/>
              </a:rPr>
              <a:t>informaciónNCEMCH</a:t>
            </a:r>
            <a:r>
              <a:rPr lang="es-ES_tradnl" b="0" i="1" noProof="0" dirty="0">
                <a:solidFill>
                  <a:srgbClr val="333333"/>
                </a:solidFill>
                <a:effectLst/>
                <a:latin typeface="+mn-lt"/>
              </a:rPr>
              <a:t> and NAPPSS </a:t>
            </a:r>
            <a:r>
              <a:rPr lang="es-ES_tradnl" b="0" i="1" noProof="0" dirty="0" err="1">
                <a:solidFill>
                  <a:srgbClr val="333333"/>
                </a:solidFill>
                <a:effectLst/>
                <a:latin typeface="+mn-lt"/>
              </a:rPr>
              <a:t>Building</a:t>
            </a:r>
            <a:r>
              <a:rPr lang="es-ES_tradnl" b="0" i="1" noProof="0" dirty="0">
                <a:solidFill>
                  <a:srgbClr val="333333"/>
                </a:solidFill>
                <a:effectLst/>
                <a:latin typeface="+mn-lt"/>
              </a:rPr>
              <a:t> </a:t>
            </a:r>
            <a:r>
              <a:rPr lang="es-ES_tradnl" b="0" i="1" noProof="0" dirty="0" err="1">
                <a:solidFill>
                  <a:srgbClr val="333333"/>
                </a:solidFill>
                <a:effectLst/>
                <a:latin typeface="+mn-lt"/>
              </a:rPr>
              <a:t>on</a:t>
            </a:r>
            <a:r>
              <a:rPr lang="es-ES_tradnl" b="0" i="1" noProof="0" dirty="0">
                <a:solidFill>
                  <a:srgbClr val="333333"/>
                </a:solidFill>
                <a:effectLst/>
                <a:latin typeface="+mn-lt"/>
              </a:rPr>
              <a:t> </a:t>
            </a:r>
            <a:r>
              <a:rPr lang="es-ES_tradnl" b="0" i="1" noProof="0" dirty="0" err="1">
                <a:solidFill>
                  <a:srgbClr val="333333"/>
                </a:solidFill>
                <a:effectLst/>
                <a:latin typeface="+mn-lt"/>
              </a:rPr>
              <a:t>Campaigns</a:t>
            </a:r>
            <a:r>
              <a:rPr lang="es-ES_tradnl" b="0" i="1" noProof="0" dirty="0">
                <a:solidFill>
                  <a:srgbClr val="333333"/>
                </a:solidFill>
                <a:effectLst/>
                <a:latin typeface="+mn-lt"/>
              </a:rPr>
              <a:t> </a:t>
            </a:r>
            <a:r>
              <a:rPr lang="es-ES_tradnl" b="0" i="1" noProof="0" dirty="0" err="1">
                <a:solidFill>
                  <a:srgbClr val="333333"/>
                </a:solidFill>
                <a:effectLst/>
                <a:latin typeface="+mn-lt"/>
              </a:rPr>
              <a:t>with</a:t>
            </a:r>
            <a:r>
              <a:rPr lang="es-ES_tradnl" b="0" i="1" noProof="0" dirty="0">
                <a:solidFill>
                  <a:srgbClr val="333333"/>
                </a:solidFill>
                <a:effectLst/>
                <a:latin typeface="+mn-lt"/>
              </a:rPr>
              <a:t> </a:t>
            </a:r>
            <a:r>
              <a:rPr lang="es-ES_tradnl" b="0" i="1" noProof="0" dirty="0" err="1">
                <a:solidFill>
                  <a:srgbClr val="333333"/>
                </a:solidFill>
                <a:effectLst/>
                <a:latin typeface="+mn-lt"/>
              </a:rPr>
              <a:t>Conversations</a:t>
            </a:r>
            <a:r>
              <a:rPr lang="es-ES_tradnl" b="0" i="1" noProof="0" dirty="0">
                <a:solidFill>
                  <a:srgbClr val="333333"/>
                </a:solidFill>
                <a:effectLst/>
                <a:latin typeface="+mn-lt"/>
              </a:rPr>
              <a:t> Training)</a:t>
            </a:r>
          </a:p>
          <a:p>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78</a:t>
            </a:fld>
            <a:endParaRPr lang="en-US"/>
          </a:p>
        </p:txBody>
      </p:sp>
      <p:sp>
        <p:nvSpPr>
          <p:cNvPr id="5" name="Date Placeholder 4">
            <a:extLst>
              <a:ext uri="{FF2B5EF4-FFF2-40B4-BE49-F238E27FC236}">
                <a16:creationId xmlns:a16="http://schemas.microsoft.com/office/drawing/2014/main" id="{5AF9FC25-0224-0800-9276-4C01777D932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89734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s-ES_tradnl" sz="1300" spc="-62" noProof="0" dirty="0">
                <a:solidFill>
                  <a:srgbClr val="58595B"/>
                </a:solidFill>
                <a:latin typeface="Arial"/>
                <a:cs typeface="Arial"/>
              </a:rPr>
              <a:t>Pida a los participantes que localicen el folleto Infografía sobre el sueño infantil seguro que se muestra en la diapositiva.</a:t>
            </a:r>
          </a:p>
          <a:p>
            <a:pPr defTabSz="941939">
              <a:defRPr/>
            </a:pPr>
            <a:endParaRPr lang="es-ES_tradnl" sz="1300" spc="-62" noProof="0" dirty="0">
              <a:solidFill>
                <a:srgbClr val="58595B"/>
              </a:solidFill>
              <a:latin typeface="Arial"/>
              <a:cs typeface="Arial"/>
            </a:endParaRPr>
          </a:p>
          <a:p>
            <a:r>
              <a:rPr lang="es-ES_tradnl" b="0" noProof="0" dirty="0"/>
              <a:t>Los recursos desarrollados dentro del kit de herramientas se diseñaron con poca escritura y con gráficos para apoyar la asimilación de la información por parte de los padres y cuidadores. Están destinados a apoyar el enfoque de </a:t>
            </a:r>
            <a:r>
              <a:rPr lang="es-ES_tradnl" b="1" noProof="0" dirty="0"/>
              <a:t>Hablemos</a:t>
            </a:r>
            <a:r>
              <a:rPr lang="es-ES_tradnl" b="0" noProof="0" dirty="0"/>
              <a:t> para apoyar a los padres y cuidadores en la adopción de prácticas de sueño infantil seguro. Los archivos en línea incluyen instrucciones de uso y se hace referencia a los archivos individuales mencionados a lo largo de la guía de implementación de capacitación comunitaria.</a:t>
            </a:r>
          </a:p>
          <a:p>
            <a:endParaRPr lang="es-ES_tradnl" b="0" noProof="0" dirty="0"/>
          </a:p>
          <a:p>
            <a:r>
              <a:rPr lang="es-ES_tradnl" b="0" noProof="0" dirty="0"/>
              <a:t>Revisemos algunos de los archivos clave y cómo se pueden usar en el enfoque Hablemos.</a:t>
            </a:r>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79</a:t>
            </a:fld>
            <a:endParaRPr lang="en-US"/>
          </a:p>
        </p:txBody>
      </p:sp>
      <p:sp>
        <p:nvSpPr>
          <p:cNvPr id="5" name="Date Placeholder 4">
            <a:extLst>
              <a:ext uri="{FF2B5EF4-FFF2-40B4-BE49-F238E27FC236}">
                <a16:creationId xmlns:a16="http://schemas.microsoft.com/office/drawing/2014/main" id="{0369D63D-01B1-D50E-3187-EEA2CBC55A5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156796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s-ES_tradnl" noProof="0" dirty="0"/>
              <a:t>Por qué la educación sobre el sueño infantil seguro sigue siendo una prioridad en las comunidades de Texas.</a:t>
            </a:r>
            <a:endParaRPr lang="es-ES_tradnl" sz="1200" noProof="0" dirty="0"/>
          </a:p>
          <a:p>
            <a:pPr marL="171450" indent="-171450">
              <a:lnSpc>
                <a:spcPct val="150000"/>
              </a:lnSpc>
              <a:buFont typeface="Arial" panose="020B0604020202020204" pitchFamily="34" charset="0"/>
              <a:buChar char="•"/>
            </a:pPr>
            <a:r>
              <a:rPr lang="es-ES_tradnl" sz="1200" noProof="0" dirty="0"/>
              <a:t>Recomendaciones para el sueño </a:t>
            </a:r>
            <a:r>
              <a:rPr lang="es-ES_tradnl" sz="1200" noProof="0" dirty="0" err="1"/>
              <a:t>infantile</a:t>
            </a:r>
            <a:r>
              <a:rPr lang="es-ES_tradnl" sz="1200" noProof="0" dirty="0"/>
              <a:t> seguro.</a:t>
            </a:r>
          </a:p>
          <a:p>
            <a:pPr marL="171450" indent="-171450">
              <a:lnSpc>
                <a:spcPct val="150000"/>
              </a:lnSpc>
              <a:buFont typeface="Arial" panose="020B0604020202020204" pitchFamily="34" charset="0"/>
              <a:buChar char="•"/>
            </a:pPr>
            <a:r>
              <a:rPr lang="es-ES_tradnl" noProof="0" dirty="0"/>
              <a:t>Estrategias para difundir la educación sobre el sueño infantil seguro en nuestras comunidades.</a:t>
            </a:r>
            <a:endParaRPr lang="es-ES_tradnl" sz="1200" noProof="0" dirty="0"/>
          </a:p>
          <a:p>
            <a:pPr marL="171450" indent="-171450">
              <a:lnSpc>
                <a:spcPct val="150000"/>
              </a:lnSpc>
              <a:buFont typeface="Arial" panose="020B0604020202020204" pitchFamily="34" charset="0"/>
              <a:buChar char="•"/>
            </a:pPr>
            <a:r>
              <a:rPr lang="es-ES_tradnl" noProof="0" dirty="0"/>
              <a:t>Cómo podemos añadir una nueva estrategia al trabajo que ya estamos realizando.</a:t>
            </a:r>
            <a:endParaRPr lang="es-ES_tradnl" sz="1200" noProof="0" dirty="0"/>
          </a:p>
          <a:p>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7</a:t>
            </a:fld>
            <a:endParaRPr lang="en-US"/>
          </a:p>
        </p:txBody>
      </p:sp>
      <p:sp>
        <p:nvSpPr>
          <p:cNvPr id="5" name="Date Placeholder 4">
            <a:extLst>
              <a:ext uri="{FF2B5EF4-FFF2-40B4-BE49-F238E27FC236}">
                <a16:creationId xmlns:a16="http://schemas.microsoft.com/office/drawing/2014/main" id="{88EF1FBD-FB52-F727-4FBB-F28044C2462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2230026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noProof="0" dirty="0">
                <a:latin typeface="+mn-lt"/>
              </a:rPr>
              <a:t>Muchos participantes de la capacitación pueden expresar barreras al enfoque de Hablemos. Como facilitador, es importante proporcionar un lugar seguro y de apoyo para que los educadores comunitarios compartan y se apoyen mutuamente.</a:t>
            </a:r>
          </a:p>
          <a:p>
            <a:endParaRPr lang="es-ES_tradnl" b="0" i="0" noProof="0" dirty="0">
              <a:latin typeface="+mn-lt"/>
            </a:endParaRPr>
          </a:p>
          <a:p>
            <a:r>
              <a:rPr lang="es-ES_tradnl" b="0" i="0" noProof="0" dirty="0">
                <a:latin typeface="+mn-lt"/>
              </a:rPr>
              <a:t>Pregunte a los participantes qué desafíos esperan al usar el enfoque Hablemos. Guíe la discusión a través de los temas del tiempo, el entorno, el conocimiento y la cultura.</a:t>
            </a:r>
          </a:p>
          <a:p>
            <a:r>
              <a:rPr lang="es-ES_tradnl" b="0" i="0" noProof="0" dirty="0">
                <a:latin typeface="+mn-lt"/>
              </a:rPr>
              <a:t>A continuación se muestra un ejemplo de las barreras que los educadores pueden experimentar</a:t>
            </a:r>
          </a:p>
          <a:p>
            <a:endParaRPr lang="es-ES_tradnl" b="0" i="0" noProof="0" dirty="0">
              <a:latin typeface="+mn-lt"/>
            </a:endParaRPr>
          </a:p>
          <a:p>
            <a:r>
              <a:rPr lang="es-ES_tradnl" b="0" i="0" noProof="0" dirty="0">
                <a:latin typeface="+mn-lt"/>
              </a:rPr>
              <a:t>TIEMPO: 
"Vaya, hay muchas partes en esta conversación. ¿Quién tiene tanto tiempo?”</a:t>
            </a:r>
          </a:p>
          <a:p>
            <a:r>
              <a:rPr lang="es-ES_tradnl" b="0" i="0" noProof="0" dirty="0">
                <a:latin typeface="+mn-lt"/>
              </a:rPr>
              <a:t>Recuerde que usted puede ser una de varias personas que hablan con las familias. Este enfoque depende de un amplio sistema de usuarios compuesto por personas y programas que trabajan con las familias.  Mira cada parte y piensa cuáles se ajustan a tu rol con la familia. Es esencial que todos trabajemos para asegurarnos de que antes de que nazca el bebé, en el nacimiento y después, se inicie la conversación, se haga un plan y la conversación continúe para ajustar el plan y asegurarse de que funcione para la familia.</a:t>
            </a:r>
          </a:p>
          <a:p>
            <a:endParaRPr lang="es-ES_tradnl" b="0" noProof="0" dirty="0">
              <a:latin typeface="+mn-lt"/>
              <a:ea typeface="Calibri"/>
              <a:cs typeface="Calibri"/>
            </a:endParaRPr>
          </a:p>
          <a:p>
            <a:r>
              <a:rPr lang="es-ES_tradnl" b="0" i="1" noProof="0" dirty="0">
                <a:latin typeface="+mn-lt"/>
              </a:rPr>
              <a:t>"Explicar cada recomendación parece llevar mucho tiempo. No tengo mucho tiempo para comunicar estas importantes recomendaciones".</a:t>
            </a:r>
          </a:p>
          <a:p>
            <a:r>
              <a:rPr lang="es-ES_tradnl" b="0" noProof="0" dirty="0">
                <a:latin typeface="+mn-lt"/>
              </a:rPr>
              <a:t>Dado que la investigación ha informado que no es probable que las familias acepten las recomendaciones sin comprender por qué se hacen, no compartir esta información es perder un tiempo valioso. Sin embargo, no tiene que pasar por todas y cada una de las razones—Dado que el Enfoque de Conversaciones es un proceso bidireccional, puede preguntar a las familias si tienen alguna pregunta sobre por qué se da una recomendación. Además, hay dos temas importantes a los que puede hacer referencia con cada recomendación: </a:t>
            </a:r>
          </a:p>
          <a:p>
            <a:pPr marL="228600" indent="-228600">
              <a:buAutoNum type="arabicPeriod"/>
            </a:pPr>
            <a:r>
              <a:rPr lang="es-ES_tradnl" b="0" noProof="0" dirty="0">
                <a:latin typeface="+mn-lt"/>
              </a:rPr>
              <a:t>Asegurarse de que el bebé reciba suficiente oxígeno(mantener abiertas las vías respiratorias del bebé (nada que cubra la cara) y evitar que el bebé vuelva a respirar el dióxido de carbono cuando está boca abajo;</a:t>
            </a:r>
          </a:p>
          <a:p>
            <a:pPr marL="228600" indent="-228600">
              <a:buAutoNum type="arabicPeriod"/>
            </a:pPr>
            <a:r>
              <a:rPr lang="es-ES_tradnl" b="0" noProof="0" dirty="0">
                <a:latin typeface="+mn-lt"/>
              </a:rPr>
              <a:t>Asegurarse de que el bebé no duerma tan profundamente que no se despierte si los niveles de oxígeno bajan demasiado. La lactancia materna, por supuesto, tiene beneficios adicionales.</a:t>
            </a:r>
          </a:p>
          <a:p>
            <a:pPr>
              <a:lnSpc>
                <a:spcPct val="115000"/>
              </a:lnSpc>
              <a:tabLst>
                <a:tab pos="470970" algn="l"/>
              </a:tabLst>
            </a:pPr>
            <a:br>
              <a:rPr lang="es-ES_tradnl" b="0" noProof="0" dirty="0">
                <a:latin typeface="+mn-lt"/>
                <a:cs typeface="+mn-lt"/>
              </a:rPr>
            </a:br>
            <a:r>
              <a:rPr lang="es-ES_tradnl" b="0" i="1" noProof="0" dirty="0">
                <a:latin typeface="+mn-lt"/>
                <a:cs typeface="+mn-lt"/>
              </a:rPr>
              <a:t>"Realmente no tengo mucho tiempo con las familias. ¿Cómo puedo agregar aún más información a mis interacciones?"</a:t>
            </a:r>
            <a:endParaRPr lang="es-ES_tradnl" sz="1800" i="1" noProof="0" dirty="0">
              <a:solidFill>
                <a:srgbClr val="333333"/>
              </a:solidFill>
              <a:ea typeface="Verdana" panose="020B0604030504040204" pitchFamily="34" charset="0"/>
              <a:cs typeface="Arial"/>
            </a:endParaRPr>
          </a:p>
          <a:p>
            <a:pPr>
              <a:lnSpc>
                <a:spcPct val="115000"/>
              </a:lnSpc>
              <a:tabLst>
                <a:tab pos="470970" algn="l"/>
              </a:tabLst>
            </a:pPr>
            <a:r>
              <a:rPr lang="es-ES_tradnl" sz="1800" noProof="0" dirty="0">
                <a:solidFill>
                  <a:srgbClr val="333333"/>
                </a:solidFill>
                <a:ea typeface="Times New Roman" panose="02020603050405020304" pitchFamily="18" charset="0"/>
                <a:cs typeface="Arial"/>
              </a:rPr>
              <a:t>Realmente puede cubrir esta información muy rápidamente. Lo más importante es que los padres sepan que los demás pueden esperar que el bebé duerma toda la noche muy pronto, pero eso no es usual, y que alimentar más al bebé probablemente no ayudará. Hágales saber lo poco que pueden comer los bebés a la vez. A continuación, puede preguntarles cómo planean obtener apoyo para sí mismos cuando lleguen a casa. Si han desarrollado un plan antes de que nazca el bebé, recuérdeles que lo usen. Si no lo han hecho, conéctalos con alguien que pueda ayudarlos a pensar en su sistema de apoyo. No tienes que resolver eso con ellos en tan corto tiempo. Sugerir un plan es tan importante como dar las recomendaciones para un sueño seguro y la lactancia materna, porque sin ayuda es posible que no sigan adelante con la implementación de prácticas seguras de sueño infantil.</a:t>
            </a:r>
            <a:endParaRPr lang="es-ES_tradnl" sz="1800" noProof="0" dirty="0">
              <a:solidFill>
                <a:srgbClr val="000000"/>
              </a:solidFill>
              <a:ea typeface="Verdana" panose="020B0604030504040204" pitchFamily="34" charset="0"/>
              <a:cs typeface="Arial"/>
            </a:endParaRPr>
          </a:p>
          <a:p>
            <a:endParaRPr lang="es-ES_tradnl" b="0" noProof="0" dirty="0">
              <a:latin typeface="+mn-lt"/>
            </a:endParaRPr>
          </a:p>
          <a:p>
            <a:endParaRPr lang="es-ES_tradnl" b="0" noProof="0" dirty="0">
              <a:latin typeface="+mn-lt"/>
            </a:endParaRPr>
          </a:p>
          <a:p>
            <a:r>
              <a:rPr lang="es-ES_tradnl" b="0" u="none" noProof="0" dirty="0">
                <a:latin typeface="+mn-lt"/>
              </a:rPr>
              <a:t>ENTORNO</a:t>
            </a:r>
            <a:r>
              <a:rPr lang="es-ES_tradnl" b="0" noProof="0" dirty="0">
                <a:latin typeface="+mn-lt"/>
              </a:rPr>
              <a:t>: </a:t>
            </a:r>
            <a:endParaRPr lang="es-ES_tradnl" b="0" noProof="0" dirty="0">
              <a:latin typeface="+mn-lt"/>
              <a:ea typeface="Calibri"/>
              <a:cs typeface="Calibri"/>
            </a:endParaRPr>
          </a:p>
          <a:p>
            <a:r>
              <a:rPr lang="es-ES_tradnl" b="0" i="1" noProof="0" dirty="0">
                <a:latin typeface="+mn-lt"/>
              </a:rPr>
              <a:t>"Proporciono información en entornos grupales: talleres o clases en entornos como centros de WIC o sitios de Head </a:t>
            </a:r>
            <a:r>
              <a:rPr lang="es-ES_tradnl" b="0" i="1" noProof="0" dirty="0" err="1">
                <a:latin typeface="+mn-lt"/>
              </a:rPr>
              <a:t>Start</a:t>
            </a:r>
            <a:r>
              <a:rPr lang="es-ES_tradnl" b="0" i="1" noProof="0" dirty="0">
                <a:latin typeface="+mn-lt"/>
              </a:rPr>
              <a:t>, etc. ¿Cómo se aplica el Enfoque de Conversaciones a ese tipo de situaciones?”</a:t>
            </a:r>
          </a:p>
          <a:p>
            <a:r>
              <a:rPr lang="es-ES_tradnl" b="0" noProof="0" dirty="0">
                <a:latin typeface="+mn-lt"/>
              </a:rPr>
              <a:t>El enfoque de conversaciones funciona muy bien en entornos grupales. Si bien algunos cuidadores pueden dudar en compartir su negativa o renuencia a implementar los comportamientos recomendados, una conversación grupal puede permitir que otros en el grupo expresen preocupaciones que pueden ser compartidas entre varios miembros o animar a otros miembros del grupo a hablar. Además, el grupo puede ayudar a intercambiar ideas sobre formas de enfrentar los desafíos, compartir éxitos pasados y crear una red de apoyo para abordar desafíos imprevistos en el futuro.</a:t>
            </a:r>
          </a:p>
          <a:p>
            <a:br>
              <a:rPr lang="es-ES_tradnl" b="0" noProof="0" dirty="0">
                <a:latin typeface="+mn-lt"/>
                <a:cs typeface="+mn-lt"/>
              </a:rPr>
            </a:br>
            <a:endParaRPr lang="es-ES_tradnl" b="0" i="1" noProof="0" dirty="0">
              <a:latin typeface="+mn-lt"/>
            </a:endParaRPr>
          </a:p>
          <a:p>
            <a:r>
              <a:rPr lang="es-ES_tradnl" b="0" i="1" noProof="0" dirty="0">
                <a:latin typeface="+mn-lt"/>
                <a:cs typeface="+mn-lt"/>
              </a:rPr>
              <a:t>"Tengo que documentar mis enseñanzas sobre el sueño seguro y/o la lactancia materna. ¿Cómo puedo utilizar este enfoque?”</a:t>
            </a:r>
          </a:p>
          <a:p>
            <a:r>
              <a:rPr lang="es-ES_tradnl" b="0" noProof="0" dirty="0">
                <a:latin typeface="+mn-lt"/>
              </a:rPr>
              <a:t>Todavía puedes documentar tu interacción. Simplemente se hará como una comunicación bidireccional, en la que anticipará preguntas e inquietudes y ayudará con la resolución de problemas. Parte de su interacción puede ser conectar a las familias con apoyo continuo para sus decisiones sobre cómo alimentar y dormir a sus bebés.</a:t>
            </a:r>
          </a:p>
          <a:p>
            <a:endParaRPr lang="es-ES_tradnl" b="0" noProof="0" dirty="0">
              <a:latin typeface="+mn-lt"/>
            </a:endParaRPr>
          </a:p>
          <a:p>
            <a:br>
              <a:rPr lang="es-ES_tradnl" b="0" i="0" u="none" noProof="0" dirty="0">
                <a:latin typeface="+mn-lt"/>
                <a:cs typeface="+mn-lt"/>
              </a:rPr>
            </a:br>
            <a:r>
              <a:rPr lang="es-ES_tradnl" b="0" i="0" u="none" noProof="0" dirty="0">
                <a:latin typeface="+mn-lt"/>
              </a:rPr>
              <a:t>CONOCIMIENTOS o HABILIDADES:</a:t>
            </a:r>
          </a:p>
          <a:p>
            <a:r>
              <a:rPr lang="es-ES_tradnl" b="0" i="1" noProof="0" dirty="0">
                <a:latin typeface="+mn-lt"/>
              </a:rPr>
              <a:t>"No estoy seguro de poder retener toda esta información.  Parece demasiado para tenerlo en cuenta cuando hablo con las familias".</a:t>
            </a:r>
          </a:p>
          <a:p>
            <a:r>
              <a:rPr lang="es-ES_tradnl" b="0" noProof="0" dirty="0">
                <a:latin typeface="+mn-lt"/>
              </a:rPr>
              <a:t>En primer lugar, hay una serie de preocupaciones comunes: el sueño es el principal. Por lo tanto, estar preparado para hablar sobre esos temas es importante y se familiarizará rápidamente. En segundo lugar, dentro de su comunidad o entre las familias a las que sirve, también puede haber algunos problemas recurrentes que le permitirán familiarizarse bien con la información.  Por último, hay un conjunto de "trucos" para este módulo: consulte los Folletos.</a:t>
            </a:r>
          </a:p>
          <a:p>
            <a:endParaRPr lang="es-ES_tradnl" b="0" noProof="0" dirty="0">
              <a:latin typeface="+mn-lt"/>
            </a:endParaRPr>
          </a:p>
          <a:p>
            <a:r>
              <a:rPr lang="es-ES_tradnl" b="0" i="1" noProof="0" dirty="0">
                <a:latin typeface="+mn-lt"/>
              </a:rPr>
              <a:t>"No soy experto en lactancia materna o experto en sueño seguro. ¿Cómo se supone que voy a integrar estos temas en una conversación?”</a:t>
            </a:r>
          </a:p>
          <a:p>
            <a:r>
              <a:rPr lang="es-ES_tradnl" b="0" noProof="0" dirty="0">
                <a:latin typeface="+mn-lt"/>
              </a:rPr>
              <a:t>Estos módulos le proporcionarán los conocimientos necesarios para mantener conversaciones con las familias sobre ambos temas. Como ya se ha señalado, el Enfoque de Conversaciones es un deporte de equipo y es posible que deba identificar a otras personas con más experiencia para guiar a las familias. Pero puede plantear ambos problemas y proporcionar la información básica que las familias necesitan para decidir aceptarlos. Si plantean preguntas técnicas, puede confiar en otros expertos y conectarlos con esos recursos. Pero para la familia, estos dos problemas son los mayores desafíos a los que se enfrentan cuando tienen un nuevo bebé en casa, y van de la mano.</a:t>
            </a:r>
          </a:p>
          <a:p>
            <a:endParaRPr lang="es-ES_tradnl" b="0" noProof="0" dirty="0">
              <a:latin typeface="+mn-lt"/>
            </a:endParaRPr>
          </a:p>
          <a:p>
            <a:r>
              <a:rPr lang="es-ES_tradnl" b="0" i="1" noProof="0" dirty="0">
                <a:latin typeface="+mn-lt"/>
              </a:rPr>
              <a:t>“No me siento cómodo compartiendo información sobre cómo reducir los riesgos cuando se comparte la cama. ¿No estamos dando permiso a las familias para compartir la cama?”</a:t>
            </a:r>
          </a:p>
          <a:p>
            <a:r>
              <a:rPr lang="es-ES_tradnl" b="0" noProof="0" dirty="0">
                <a:latin typeface="+mn-lt"/>
              </a:rPr>
              <a:t>En el Enfoque de Conversaciones es importante reconocer que no damos permiso a las familias, porque no necesitan nuestro permiso. Ellos tomarán sus propias decisiones. Prestamos nuestro conocimiento experto y nuestra capacidad para apoyar a las familias en la toma de decisiones informadas. No somos figuras de autoridad que les dicen lo que tienen que hacer. Al principio puede resultar incómodo dejar de lado el papel de autoridad. Esperemos que crear un diálogo abierto y reconocer que las familias pueden tomar decisiones que no cumplen totalmente con las recomendaciones más acorde con el pensamiento actual sobre el cambio de comportamiento y la promoción de la salud pública.</a:t>
            </a:r>
          </a:p>
          <a:p>
            <a:endParaRPr lang="es-ES_tradnl" b="0" noProof="0" dirty="0">
              <a:latin typeface="+mn-lt"/>
            </a:endParaRPr>
          </a:p>
          <a:p>
            <a:r>
              <a:rPr lang="es-ES_tradnl" b="0" u="none" noProof="0" dirty="0">
                <a:latin typeface="+mn-lt"/>
              </a:rPr>
              <a:t>CULTURA:</a:t>
            </a:r>
          </a:p>
          <a:p>
            <a:r>
              <a:rPr lang="es-ES_tradnl" b="0" i="1" noProof="0" dirty="0">
                <a:latin typeface="+mn-lt"/>
              </a:rPr>
              <a:t>“Debido a su cultura y tradiciones, algunas familias no están de acuerdo con todas las recomendaciones. ¿Realmente debería compartirlas todas con todas las familias?”</a:t>
            </a:r>
          </a:p>
          <a:p>
            <a:r>
              <a:rPr lang="es-ES_tradnl" b="0" noProof="0" dirty="0">
                <a:latin typeface="+mn-lt"/>
              </a:rPr>
              <a:t>Si piensa en este proceso como compartir información, no decirle a la gente qué hacer, cambia la perspectiva. Desde el punto de vista ético, tenemos que compartir lo que sabemos con todas las familias. Es la forma en que lo compartimos: estas recomendaciones son el punto de partida para una conversación. Debemos estar preparados para platicar con ellos en cuanto a sus inquietudes, renuencias o rechazo de determinadas recomendaciones.</a:t>
            </a:r>
          </a:p>
          <a:p>
            <a:endParaRPr lang="es-ES_tradnl" b="0" noProof="0" dirty="0">
              <a:latin typeface="+mn-lt"/>
            </a:endParaRPr>
          </a:p>
          <a:p>
            <a:r>
              <a:rPr lang="es-ES_tradnl" b="0" i="1" noProof="0" dirty="0">
                <a:latin typeface="+mn-lt"/>
              </a:rPr>
              <a:t>“Entiendo que el sesgo es un problema, pero ¿no son comunes algunos estereotipos porque son ciertos?"</a:t>
            </a:r>
            <a:endParaRPr lang="es-ES_tradnl" b="0" i="1" noProof="0" dirty="0">
              <a:latin typeface="+mn-lt"/>
              <a:ea typeface="Calibri"/>
              <a:cs typeface="Calibri"/>
            </a:endParaRPr>
          </a:p>
          <a:p>
            <a:r>
              <a:rPr lang="es-ES_tradnl" b="0" noProof="0" dirty="0">
                <a:latin typeface="+mn-lt"/>
              </a:rPr>
              <a:t>Es posible que sus experiencias y las de otras personas lo hayan llevado a esperar ciertas respuestas de familias e individuos de grupos específicos. Además, todos los días estamos expuestos a noticias y opiniones de otros que se introducen en nuestros puntos de vista inconscientes sobre personas de diversos grupos. Esto es especialmente cierto si esas personas no son "como nosotros". El problema de no reconocer tus suposiciones basadas en estereotipos tiene dos facetas. En primer lugar, no todas las personas o familias de ningún grupo son iguales a todas las demás. El propósito del Enfoque de Conversaciones es individualizarlo a cada persona o familia. En segundo lugar, si no ha utilizado un enfoque individualizado con personas de un grupo determinado en el pasado, ahora tiene la oportunidad de aprender sobre sus preocupaciones y resistencia y hacer un mejor trabajo al brindarles información sobre cómo dormir y alimentar a sus bebés. Use lo que has aprendido en el pasado, pero cuestione las suposiciones que podría generar.</a:t>
            </a:r>
          </a:p>
          <a:p>
            <a:br>
              <a:rPr lang="es-ES_tradnl" b="0" noProof="0" dirty="0">
                <a:latin typeface="+mn-lt"/>
                <a:cs typeface="+mn-lt"/>
              </a:rPr>
            </a:br>
            <a:r>
              <a:rPr lang="es-ES_tradnl" b="0" i="1" noProof="0" dirty="0">
                <a:latin typeface="+mn-lt"/>
                <a:cs typeface="+mn-lt"/>
              </a:rPr>
              <a:t>“</a:t>
            </a:r>
            <a:r>
              <a:rPr lang="es-ES_tradnl" b="0" i="1" noProof="0" dirty="0">
                <a:latin typeface="+mn-lt"/>
              </a:rPr>
              <a:t>¿Qué sucede si las familias aún no aceptan o no quieren adoptar las recomendaciones después de que haya compartido información adicional?"</a:t>
            </a:r>
          </a:p>
          <a:p>
            <a:r>
              <a:rPr lang="es-ES_tradnl" b="0" noProof="0" dirty="0">
                <a:latin typeface="+mn-lt"/>
              </a:rPr>
              <a:t>Las familias siempre tomarán sus propias decisiones, y usted tendrá éxito si esas decisiones se toman con buena información que usted comparte. Si las familias no desean adoptar una o más recomendaciones de sueño seguro o lactancia materna, puede centrarse en las que sí respaldan y proporcionar información sobre cómo reducir los riesgos o respaldar los beneficios. Por ejemplo, puede asegurarse de que las familias que planean compartir la cama tengan un plan para eliminar los objetos problemáticos en la cama. O bien, puede apoyar a las familias que deciden que la lactancia materna no funcionará cuando la madre regrese a su trabajo, ayudándolas a desarrollar un plan para amamantar el mayor tiempo posible para obtener beneficios tempranos de anticuerpos para el recién nacido. Algunas familias pueden decidir rechazar las recomendaciones por completo. Entonces usted todavía tiene un papel importante: Ayudar a la familia a planificar los apoyos que necesitarán para implementar sus decisiones (Ver Módulo 6).</a:t>
            </a:r>
          </a:p>
          <a:p>
            <a:endParaRPr lang="es-ES_tradnl" b="0" noProof="0" dirty="0">
              <a:latin typeface="+mn-lt"/>
            </a:endParaRPr>
          </a:p>
          <a:p>
            <a:r>
              <a:rPr lang="es-ES_tradnl" b="0" noProof="0" dirty="0">
                <a:latin typeface="+mn-lt"/>
              </a:rPr>
              <a:t>De NICHQ:</a:t>
            </a:r>
            <a:br>
              <a:rPr lang="es-ES_tradnl" b="0" noProof="0" dirty="0">
                <a:latin typeface="+mn-lt"/>
                <a:cs typeface="+mn-lt"/>
              </a:rPr>
            </a:br>
            <a:r>
              <a:rPr lang="es-ES_tradnl" b="0" i="1" noProof="0" dirty="0">
                <a:latin typeface="+mn-lt"/>
                <a:cs typeface="+mn-lt"/>
              </a:rPr>
              <a:t>“</a:t>
            </a:r>
            <a:r>
              <a:rPr lang="es-ES_tradnl" b="0" i="1" noProof="0" dirty="0">
                <a:latin typeface="+mn-lt"/>
              </a:rPr>
              <a:t>Trabajo con muchas familias inmigrantes y el compartir cama con el bebé es una práctica cultural para muchas de ellas. ¿Cómo podemos seguir siendo culturalmente sensibles y seguir transmitiendo información sobre el sueño seguro?"</a:t>
            </a:r>
          </a:p>
          <a:p>
            <a:r>
              <a:rPr lang="es-ES_tradnl" b="0" noProof="0" dirty="0">
                <a:latin typeface="+mn-lt"/>
              </a:rPr>
              <a:t>Es importante encontrar el tiempo para tener una conversación interactiva con los padres, las familias y los cuidadores. Durante estas conversaciones, hacemos preguntas abiertas sobre sus planes y circunstancias y reconocer dónde se encuentran las familias en términos de sus creencias y planes. Esto brinda la oportunidad de compartir la evidencia que sabemos, y luego discutir la reducción del riesgo de comportamientos que las familias están dispuestas a adoptar.</a:t>
            </a:r>
          </a:p>
          <a:p>
            <a:r>
              <a:rPr lang="es-ES_tradnl" b="0" noProof="0" dirty="0">
                <a:latin typeface="+mn-lt"/>
              </a:rPr>
              <a:t>Cuando hacemos esto, podemos promover su comprensión, brindar la oportunidad de discutir los consejos o expectativas que provienen de su familia e identificar sus preguntas sobre prácticas con las que no estén familiarizados o con las que se sientan incómodos. Utilizando un enfoque basado en las fortalezas, podemos identificar las prácticas y comportamientos de los cuidadores que reducirán los mayores riesgos.</a:t>
            </a:r>
          </a:p>
          <a:p>
            <a:endParaRPr lang="es-ES_tradnl" b="0" noProof="0" dirty="0">
              <a:latin typeface="+mn-lt"/>
            </a:endParaRPr>
          </a:p>
          <a:p>
            <a:r>
              <a:rPr lang="es-ES_tradnl" b="0" noProof="0" dirty="0">
                <a:latin typeface="+mn-lt"/>
              </a:rPr>
              <a:t>Crédito de la imagen: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80</a:t>
            </a:fld>
            <a:endParaRPr lang="en-US"/>
          </a:p>
        </p:txBody>
      </p:sp>
      <p:sp>
        <p:nvSpPr>
          <p:cNvPr id="5" name="Date Placeholder 4">
            <a:extLst>
              <a:ext uri="{FF2B5EF4-FFF2-40B4-BE49-F238E27FC236}">
                <a16:creationId xmlns:a16="http://schemas.microsoft.com/office/drawing/2014/main" id="{986793FD-701F-C393-5E61-31B9CEB2853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918040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s-ES_tradnl" sz="1300" spc="-62" noProof="0" dirty="0">
                <a:solidFill>
                  <a:srgbClr val="58595B"/>
                </a:solidFill>
                <a:latin typeface="Arial"/>
                <a:cs typeface="Arial"/>
              </a:rPr>
              <a:t>Pida a los participantes que localicen el volante </a:t>
            </a:r>
            <a:r>
              <a:rPr lang="es-ES_tradnl" sz="1300" b="1" spc="-62" noProof="0" dirty="0">
                <a:solidFill>
                  <a:srgbClr val="58595B"/>
                </a:solidFill>
                <a:latin typeface="Arial"/>
                <a:cs typeface="Arial"/>
              </a:rPr>
              <a:t>Hablemos: Cuando el tiempo importa </a:t>
            </a:r>
            <a:r>
              <a:rPr lang="es-ES_tradnl" sz="1300" spc="-62" noProof="0" dirty="0">
                <a:solidFill>
                  <a:srgbClr val="58595B"/>
                </a:solidFill>
                <a:latin typeface="Arial"/>
                <a:cs typeface="Arial"/>
              </a:rPr>
              <a:t>que se muestra en la diapositiva.</a:t>
            </a:r>
          </a:p>
          <a:p>
            <a:pPr defTabSz="941939">
              <a:defRPr/>
            </a:pPr>
            <a:endParaRPr lang="es-ES_tradnl" sz="1300" b="0" i="0" spc="-62" noProof="0" dirty="0">
              <a:solidFill>
                <a:srgbClr val="58595B"/>
              </a:solidFill>
              <a:latin typeface="Arial"/>
              <a:cs typeface="Arial"/>
            </a:endParaRPr>
          </a:p>
          <a:p>
            <a:pPr defTabSz="941939">
              <a:defRPr/>
            </a:pPr>
            <a:r>
              <a:rPr lang="es-ES_tradnl" b="0" i="0" noProof="0" dirty="0"/>
              <a:t>Pregunte a los participantes: ¿Con qué frecuencia pasa tiempo con los padres apoyando su educación y sus necesidades? Levanten la mano:
Una vez
Unas cuantas veces
Varias veces</a:t>
            </a:r>
          </a:p>
          <a:p>
            <a:pPr defTabSz="941939">
              <a:defRPr/>
            </a:pPr>
            <a:endParaRPr lang="es-ES_tradnl" b="0" i="0" noProof="0" dirty="0"/>
          </a:p>
          <a:p>
            <a:pPr defTabSz="941939">
              <a:defRPr/>
            </a:pPr>
            <a:r>
              <a:rPr lang="es-ES_tradnl" b="0" i="0" noProof="0" dirty="0"/>
              <a:t>Pregunte a los participantes: ¿Cuánto tiempo puede pasar con los padres apoyando su educación y sus necesidades? Levanten la mano
5-10 minutos
15-30 minutos
Una hora o más</a:t>
            </a:r>
          </a:p>
          <a:p>
            <a:endParaRPr lang="es-ES_tradnl" b="0" i="0" noProof="0" dirty="0"/>
          </a:p>
          <a:p>
            <a:r>
              <a:rPr lang="es-ES_tradnl" sz="1300" spc="-20" noProof="0" dirty="0">
                <a:solidFill>
                  <a:srgbClr val="58595B"/>
                </a:solidFill>
                <a:latin typeface="Arial"/>
                <a:cs typeface="Arial"/>
              </a:rPr>
              <a:t>Ya sea que un educador comunitario tenga de 5 a 10 minutos, más de 30 minutos o múltiples oportunidades para compartir recomendaciones de sueño seguro para bebés, este tiempo se puede usar de manera efectiva para apoyar a los padres y cuidadores</a:t>
            </a:r>
            <a:r>
              <a:rPr lang="es-ES_tradnl" sz="1300" spc="-41" noProof="0" dirty="0">
                <a:solidFill>
                  <a:srgbClr val="58595B"/>
                </a:solidFill>
                <a:latin typeface="Arial"/>
                <a:cs typeface="Arial"/>
              </a:rPr>
              <a:t>.</a:t>
            </a:r>
            <a:r>
              <a:rPr lang="es-ES_tradnl" sz="1300" spc="-5" noProof="0" dirty="0">
                <a:solidFill>
                  <a:srgbClr val="58595B"/>
                </a:solidFill>
                <a:latin typeface="Arial"/>
                <a:cs typeface="Arial"/>
              </a:rPr>
              <a:t> </a:t>
            </a:r>
            <a:r>
              <a:rPr lang="es-ES_tradnl" sz="1300" spc="-68" noProof="0" dirty="0">
                <a:solidFill>
                  <a:srgbClr val="58595B"/>
                </a:solidFill>
                <a:latin typeface="Arial"/>
                <a:cs typeface="Arial"/>
              </a:rPr>
              <a:t>La guía Hablemos – Cuando el Tiempo Importa proporciona un desglose para que los aprendices de la comunidad implementen todo o algunas partes del enfoque Hablemos.</a:t>
            </a:r>
          </a:p>
          <a:p>
            <a:endParaRPr lang="es-ES_tradnl" b="0" i="0" noProof="0" dirty="0"/>
          </a:p>
          <a:p>
            <a:r>
              <a:rPr lang="es-ES_tradnl" b="0" i="0" noProof="0" dirty="0"/>
              <a:t>Recuerde que los asistentes a su capacitación a menudo pueden ser vistos como expertos por los cuidadores que interactúan con ellos. A medida que nos preparamos para implementar un enfoque conversacional para apoyar a los cuidadores, primero debemos cambiar esa percepción a través de conversaciones abiertas y honestas. Vamos más allá de un experto a un colaborador clave para identificar y acomodar los factores culturales y sociales de una familia que contribuyen a aceptar e implementar las recomendaciones.</a:t>
            </a:r>
          </a:p>
          <a:p>
            <a:endParaRPr lang="es-ES_tradnl" b="0" i="0" noProof="0" dirty="0"/>
          </a:p>
          <a:p>
            <a:r>
              <a:rPr lang="es-ES_tradnl" b="0" i="0" noProof="0" dirty="0"/>
              <a:t>La información que compartimos debe ser precisa y puede estar en una discusión de formato corto, mediano o largo.</a:t>
            </a:r>
          </a:p>
          <a:p>
            <a:endParaRPr lang="es-ES_tradnl" b="0" i="0" noProof="0" dirty="0"/>
          </a:p>
          <a:p>
            <a:r>
              <a:rPr lang="es-ES_tradnl" b="0" i="0" noProof="0" dirty="0"/>
              <a:t>Hacer preguntas abiertas, escuchar activamente las respuestas y reflexionar sobre las barreras del cuidador es importante para ayudarlo a elaborar un plan para implementar algunas (o todas) las recomendaciones para el sueño seguro y la lactancia materna del bebé. A menudo, esto incluirá la derivación a fuentes adicionales de apoyo. En el kit de herramientas en línea, los socios de la comunidad encontrarán una plantilla para crear una lista de recursos, una Guía de conversación de Hablemos, así como un Plan del cuidador para el sueño y la alimentación seguros de los bebés para usar cuando se trabaja con las familias.</a:t>
            </a:r>
            <a:endParaRPr lang="es-ES_tradnl" noProof="0" dirty="0"/>
          </a:p>
          <a:p>
            <a:endParaRPr lang="es-ES_tradnl" noProof="0" dirty="0"/>
          </a:p>
          <a:p>
            <a:endParaRPr lang="es-ES_tradnl" noProof="0" dirty="0"/>
          </a:p>
          <a:p>
            <a:endParaRPr lang="es-ES_tradnl" noProof="0" dirty="0"/>
          </a:p>
          <a:p>
            <a:r>
              <a:rPr lang="es-ES_tradnl" noProof="0" dirty="0"/>
              <a:t>Referencia: </a:t>
            </a:r>
          </a:p>
          <a:p>
            <a:r>
              <a:rPr lang="es-ES_tradnl" b="0" i="0" noProof="0" dirty="0" err="1">
                <a:solidFill>
                  <a:srgbClr val="333333"/>
                </a:solidFill>
                <a:effectLst/>
                <a:latin typeface="Source Sans Pro" panose="020B0503030403020204" pitchFamily="34" charset="0"/>
              </a:rPr>
              <a:t>Bronheim</a:t>
            </a:r>
            <a:r>
              <a:rPr lang="es-ES_tradnl" b="0" i="0" noProof="0" dirty="0">
                <a:solidFill>
                  <a:srgbClr val="333333"/>
                </a:solidFill>
                <a:effectLst/>
                <a:latin typeface="Source Sans Pro" panose="020B0503030403020204" pitchFamily="34" charset="0"/>
              </a:rPr>
              <a:t>, S. (2017). </a:t>
            </a:r>
            <a:r>
              <a:rPr lang="es-ES_tradnl" b="0" i="0" noProof="0" dirty="0" err="1">
                <a:solidFill>
                  <a:srgbClr val="333333"/>
                </a:solidFill>
                <a:effectLst/>
                <a:latin typeface="Source Sans Pro" panose="020B0503030403020204" pitchFamily="34" charset="0"/>
              </a:rPr>
              <a:t>Building</a:t>
            </a:r>
            <a:r>
              <a:rPr lang="es-ES_tradnl" b="0" i="0" noProof="0" dirty="0">
                <a:solidFill>
                  <a:srgbClr val="333333"/>
                </a:solidFill>
                <a:effectLst/>
                <a:latin typeface="Source Sans Pro" panose="020B0503030403020204" pitchFamily="34" charset="0"/>
              </a:rPr>
              <a:t> </a:t>
            </a:r>
            <a:r>
              <a:rPr lang="es-ES_tradnl" b="0" i="0" noProof="0" dirty="0" err="1">
                <a:solidFill>
                  <a:srgbClr val="333333"/>
                </a:solidFill>
                <a:effectLst/>
                <a:latin typeface="Source Sans Pro" panose="020B0503030403020204" pitchFamily="34" charset="0"/>
              </a:rPr>
              <a:t>on</a:t>
            </a:r>
            <a:r>
              <a:rPr lang="es-ES_tradnl" b="0" i="0" noProof="0" dirty="0">
                <a:solidFill>
                  <a:srgbClr val="333333"/>
                </a:solidFill>
                <a:effectLst/>
                <a:latin typeface="Source Sans Pro" panose="020B0503030403020204" pitchFamily="34" charset="0"/>
              </a:rPr>
              <a:t> </a:t>
            </a:r>
            <a:r>
              <a:rPr lang="es-ES_tradnl" b="0" i="0" noProof="0" dirty="0" err="1">
                <a:solidFill>
                  <a:srgbClr val="333333"/>
                </a:solidFill>
                <a:effectLst/>
                <a:latin typeface="Source Sans Pro" panose="020B0503030403020204" pitchFamily="34" charset="0"/>
              </a:rPr>
              <a:t>campaigns</a:t>
            </a:r>
            <a:r>
              <a:rPr lang="es-ES_tradnl" b="0" i="0" noProof="0" dirty="0">
                <a:solidFill>
                  <a:srgbClr val="333333"/>
                </a:solidFill>
                <a:effectLst/>
                <a:latin typeface="Source Sans Pro" panose="020B0503030403020204" pitchFamily="34" charset="0"/>
              </a:rPr>
              <a:t> </a:t>
            </a:r>
            <a:r>
              <a:rPr lang="es-ES_tradnl" b="0" i="0" noProof="0" dirty="0" err="1">
                <a:solidFill>
                  <a:srgbClr val="333333"/>
                </a:solidFill>
                <a:effectLst/>
                <a:latin typeface="Source Sans Pro" panose="020B0503030403020204" pitchFamily="34" charset="0"/>
              </a:rPr>
              <a:t>with</a:t>
            </a:r>
            <a:r>
              <a:rPr lang="es-ES_tradnl" b="0" i="0" noProof="0" dirty="0">
                <a:solidFill>
                  <a:srgbClr val="333333"/>
                </a:solidFill>
                <a:effectLst/>
                <a:latin typeface="Source Sans Pro" panose="020B0503030403020204" pitchFamily="34" charset="0"/>
              </a:rPr>
              <a:t> </a:t>
            </a:r>
            <a:r>
              <a:rPr lang="es-ES_tradnl" b="0" i="0" noProof="0" dirty="0" err="1">
                <a:solidFill>
                  <a:srgbClr val="333333"/>
                </a:solidFill>
                <a:effectLst/>
                <a:latin typeface="Source Sans Pro" panose="020B0503030403020204" pitchFamily="34" charset="0"/>
              </a:rPr>
              <a:t>conversations</a:t>
            </a:r>
            <a:r>
              <a:rPr lang="es-ES_tradnl" b="0" i="0" noProof="0" dirty="0">
                <a:solidFill>
                  <a:srgbClr val="333333"/>
                </a:solidFill>
                <a:effectLst/>
                <a:latin typeface="Source Sans Pro" panose="020B0503030403020204" pitchFamily="34" charset="0"/>
              </a:rPr>
              <a:t>: </a:t>
            </a:r>
            <a:r>
              <a:rPr lang="es-ES_tradnl" b="0" i="0" noProof="0" dirty="0" err="1">
                <a:solidFill>
                  <a:srgbClr val="333333"/>
                </a:solidFill>
                <a:effectLst/>
                <a:latin typeface="Source Sans Pro" panose="020B0503030403020204" pitchFamily="34" charset="0"/>
              </a:rPr>
              <a:t>An</a:t>
            </a:r>
            <a:r>
              <a:rPr lang="es-ES_tradnl" b="0" i="0" noProof="0" dirty="0">
                <a:solidFill>
                  <a:srgbClr val="333333"/>
                </a:solidFill>
                <a:effectLst/>
                <a:latin typeface="Source Sans Pro" panose="020B0503030403020204" pitchFamily="34" charset="0"/>
              </a:rPr>
              <a:t> </a:t>
            </a:r>
            <a:r>
              <a:rPr lang="es-ES_tradnl" b="0" i="0" noProof="0" dirty="0" err="1">
                <a:solidFill>
                  <a:srgbClr val="333333"/>
                </a:solidFill>
                <a:effectLst/>
                <a:latin typeface="Source Sans Pro" panose="020B0503030403020204" pitchFamily="34" charset="0"/>
              </a:rPr>
              <a:t>individualized</a:t>
            </a:r>
            <a:r>
              <a:rPr lang="es-ES_tradnl" b="0" i="0" noProof="0" dirty="0">
                <a:solidFill>
                  <a:srgbClr val="333333"/>
                </a:solidFill>
                <a:effectLst/>
                <a:latin typeface="Source Sans Pro" panose="020B0503030403020204" pitchFamily="34" charset="0"/>
              </a:rPr>
              <a:t> </a:t>
            </a:r>
            <a:r>
              <a:rPr lang="es-ES_tradnl" b="0" i="0" noProof="0" dirty="0" err="1">
                <a:solidFill>
                  <a:srgbClr val="333333"/>
                </a:solidFill>
                <a:effectLst/>
                <a:latin typeface="Source Sans Pro" panose="020B0503030403020204" pitchFamily="34" charset="0"/>
              </a:rPr>
              <a:t>approach</a:t>
            </a:r>
            <a:r>
              <a:rPr lang="es-ES_tradnl" b="0" i="0" noProof="0" dirty="0">
                <a:solidFill>
                  <a:srgbClr val="333333"/>
                </a:solidFill>
                <a:effectLst/>
                <a:latin typeface="Source Sans Pro" panose="020B0503030403020204" pitchFamily="34" charset="0"/>
              </a:rPr>
              <a:t> </a:t>
            </a:r>
            <a:r>
              <a:rPr lang="es-ES_tradnl" b="0" i="0" noProof="0" dirty="0" err="1">
                <a:solidFill>
                  <a:srgbClr val="333333"/>
                </a:solidFill>
                <a:effectLst/>
                <a:latin typeface="Source Sans Pro" panose="020B0503030403020204" pitchFamily="34" charset="0"/>
              </a:rPr>
              <a:t>to</a:t>
            </a:r>
            <a:r>
              <a:rPr lang="es-ES_tradnl" b="0" i="0" noProof="0" dirty="0">
                <a:solidFill>
                  <a:srgbClr val="333333"/>
                </a:solidFill>
                <a:effectLst/>
                <a:latin typeface="Source Sans Pro" panose="020B0503030403020204" pitchFamily="34" charset="0"/>
              </a:rPr>
              <a:t> </a:t>
            </a:r>
            <a:r>
              <a:rPr lang="es-ES_tradnl" b="0" i="0" noProof="0" dirty="0" err="1">
                <a:solidFill>
                  <a:srgbClr val="333333"/>
                </a:solidFill>
                <a:effectLst/>
                <a:latin typeface="Source Sans Pro" panose="020B0503030403020204" pitchFamily="34" charset="0"/>
              </a:rPr>
              <a:t>helping</a:t>
            </a:r>
            <a:r>
              <a:rPr lang="es-ES_tradnl" b="0" i="0" noProof="0" dirty="0">
                <a:solidFill>
                  <a:srgbClr val="333333"/>
                </a:solidFill>
                <a:effectLst/>
                <a:latin typeface="Source Sans Pro" panose="020B0503030403020204" pitchFamily="34" charset="0"/>
              </a:rPr>
              <a:t> </a:t>
            </a:r>
            <a:r>
              <a:rPr lang="es-ES_tradnl" b="0" i="0" noProof="0" dirty="0" err="1">
                <a:solidFill>
                  <a:srgbClr val="333333"/>
                </a:solidFill>
                <a:effectLst/>
                <a:latin typeface="Source Sans Pro" panose="020B0503030403020204" pitchFamily="34" charset="0"/>
              </a:rPr>
              <a:t>families</a:t>
            </a:r>
            <a:r>
              <a:rPr lang="es-ES_tradnl" b="0" i="0" noProof="0" dirty="0">
                <a:solidFill>
                  <a:srgbClr val="333333"/>
                </a:solidFill>
                <a:effectLst/>
                <a:latin typeface="Source Sans Pro" panose="020B0503030403020204" pitchFamily="34" charset="0"/>
              </a:rPr>
              <a:t> embrace </a:t>
            </a:r>
            <a:r>
              <a:rPr lang="es-ES_tradnl" b="0" i="0" noProof="0" dirty="0" err="1">
                <a:solidFill>
                  <a:srgbClr val="333333"/>
                </a:solidFill>
                <a:effectLst/>
                <a:latin typeface="Source Sans Pro" panose="020B0503030403020204" pitchFamily="34" charset="0"/>
              </a:rPr>
              <a:t>safe</a:t>
            </a:r>
            <a:r>
              <a:rPr lang="es-ES_tradnl" b="0" i="0" noProof="0" dirty="0">
                <a:solidFill>
                  <a:srgbClr val="333333"/>
                </a:solidFill>
                <a:effectLst/>
                <a:latin typeface="Source Sans Pro" panose="020B0503030403020204" pitchFamily="34" charset="0"/>
              </a:rPr>
              <a:t> </a:t>
            </a:r>
            <a:r>
              <a:rPr lang="es-ES_tradnl" b="0" i="0" noProof="0" dirty="0" err="1">
                <a:solidFill>
                  <a:srgbClr val="333333"/>
                </a:solidFill>
                <a:effectLst/>
                <a:latin typeface="Source Sans Pro" panose="020B0503030403020204" pitchFamily="34" charset="0"/>
              </a:rPr>
              <a:t>sleep</a:t>
            </a:r>
            <a:r>
              <a:rPr lang="es-ES_tradnl" b="0" i="0" noProof="0" dirty="0">
                <a:solidFill>
                  <a:srgbClr val="333333"/>
                </a:solidFill>
                <a:effectLst/>
                <a:latin typeface="Source Sans Pro" panose="020B0503030403020204" pitchFamily="34" charset="0"/>
              </a:rPr>
              <a:t> and </a:t>
            </a:r>
            <a:r>
              <a:rPr lang="es-ES_tradnl" b="0" i="0" noProof="0" dirty="0" err="1">
                <a:solidFill>
                  <a:srgbClr val="333333"/>
                </a:solidFill>
                <a:effectLst/>
                <a:latin typeface="Source Sans Pro" panose="020B0503030403020204" pitchFamily="34" charset="0"/>
              </a:rPr>
              <a:t>breastfeeding</a:t>
            </a:r>
            <a:r>
              <a:rPr lang="es-ES_tradnl" b="0" i="0" noProof="0" dirty="0">
                <a:solidFill>
                  <a:srgbClr val="333333"/>
                </a:solidFill>
                <a:effectLst/>
                <a:latin typeface="Source Sans Pro" panose="020B0503030403020204" pitchFamily="34" charset="0"/>
              </a:rPr>
              <a:t>. Washington, DC: </a:t>
            </a:r>
            <a:r>
              <a:rPr lang="es-ES_tradnl" b="0" i="0" noProof="0" dirty="0" err="1">
                <a:solidFill>
                  <a:srgbClr val="333333"/>
                </a:solidFill>
                <a:effectLst/>
                <a:latin typeface="Source Sans Pro" panose="020B0503030403020204" pitchFamily="34" charset="0"/>
              </a:rPr>
              <a:t>National</a:t>
            </a:r>
            <a:r>
              <a:rPr lang="es-ES_tradnl" b="0" i="0" noProof="0" dirty="0">
                <a:solidFill>
                  <a:srgbClr val="333333"/>
                </a:solidFill>
                <a:effectLst/>
                <a:latin typeface="Source Sans Pro" panose="020B0503030403020204" pitchFamily="34" charset="0"/>
              </a:rPr>
              <a:t> Center </a:t>
            </a:r>
            <a:r>
              <a:rPr lang="es-ES_tradnl" b="0" i="0" noProof="0" dirty="0" err="1">
                <a:solidFill>
                  <a:srgbClr val="333333"/>
                </a:solidFill>
                <a:effectLst/>
                <a:latin typeface="Source Sans Pro" panose="020B0503030403020204" pitchFamily="34" charset="0"/>
              </a:rPr>
              <a:t>for</a:t>
            </a:r>
            <a:r>
              <a:rPr lang="es-ES_tradnl" b="0" i="0" noProof="0" dirty="0">
                <a:solidFill>
                  <a:srgbClr val="333333"/>
                </a:solidFill>
                <a:effectLst/>
                <a:latin typeface="Source Sans Pro" panose="020B0503030403020204" pitchFamily="34" charset="0"/>
              </a:rPr>
              <a:t> </a:t>
            </a:r>
            <a:r>
              <a:rPr lang="es-ES_tradnl" b="0" i="0" noProof="0" dirty="0" err="1">
                <a:solidFill>
                  <a:srgbClr val="333333"/>
                </a:solidFill>
                <a:effectLst/>
                <a:latin typeface="Source Sans Pro" panose="020B0503030403020204" pitchFamily="34" charset="0"/>
              </a:rPr>
              <a:t>Education</a:t>
            </a:r>
            <a:r>
              <a:rPr lang="es-ES_tradnl" b="0" i="0" noProof="0" dirty="0">
                <a:solidFill>
                  <a:srgbClr val="333333"/>
                </a:solidFill>
                <a:effectLst/>
                <a:latin typeface="Source Sans Pro" panose="020B0503030403020204" pitchFamily="34" charset="0"/>
              </a:rPr>
              <a:t> in Maternal and Child </a:t>
            </a:r>
            <a:r>
              <a:rPr lang="es-ES_tradnl" b="0" i="0" noProof="0" dirty="0" err="1">
                <a:solidFill>
                  <a:srgbClr val="333333"/>
                </a:solidFill>
                <a:effectLst/>
                <a:latin typeface="Source Sans Pro" panose="020B0503030403020204" pitchFamily="34" charset="0"/>
              </a:rPr>
              <a:t>Health</a:t>
            </a:r>
            <a:r>
              <a:rPr lang="es-ES_tradnl" b="0" i="0" noProof="0" dirty="0">
                <a:solidFill>
                  <a:srgbClr val="333333"/>
                </a:solidFill>
                <a:effectLst/>
                <a:latin typeface="Source Sans Pro" panose="020B0503030403020204" pitchFamily="34" charset="0"/>
              </a:rPr>
              <a:t>.</a:t>
            </a:r>
            <a:endParaRPr lang="es-ES_tradnl" noProof="0" dirty="0"/>
          </a:p>
          <a:p>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81</a:t>
            </a:fld>
            <a:endParaRPr lang="en-US"/>
          </a:p>
        </p:txBody>
      </p:sp>
      <p:sp>
        <p:nvSpPr>
          <p:cNvPr id="5" name="Date Placeholder 4">
            <a:extLst>
              <a:ext uri="{FF2B5EF4-FFF2-40B4-BE49-F238E27FC236}">
                <a16:creationId xmlns:a16="http://schemas.microsoft.com/office/drawing/2014/main" id="{80C8759F-D2A2-4FFB-33C2-F5E43A3B6EE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1647712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None/>
            </a:pPr>
            <a:r>
              <a:rPr lang="es-ES_tradnl" sz="4400" b="1" noProof="0" dirty="0">
                <a:cs typeface="Calibri"/>
              </a:rPr>
              <a:t>Planificar para lo conocido o desconocido puede ayudar a los bebés a dormir de forma segura</a:t>
            </a:r>
            <a:r>
              <a:rPr lang="es-ES_tradnl" sz="4400" b="1" noProof="0" dirty="0">
                <a:latin typeface="Calibri"/>
                <a:cs typeface="Calibri"/>
              </a:rPr>
              <a:t>:</a:t>
            </a:r>
            <a:endParaRPr lang="es-ES_tradnl" sz="4400" b="1" noProof="0" dirty="0">
              <a:effectLst/>
              <a:latin typeface="Calibri"/>
              <a:cs typeface="Calibri"/>
            </a:endParaRPr>
          </a:p>
          <a:p>
            <a:r>
              <a:rPr lang="es-ES_tradnl" sz="4400" noProof="0" dirty="0">
                <a:cs typeface="Calibri"/>
              </a:rPr>
              <a:t>Durante un viaje.
Cuando son desplazados del hogar (por ejemplo, durante una emergencia o un desastre natural).
Cuando alguien que no sean los padres cuidarán al bebé (p. ej., un miembro de la familia o un proveedor de cuidado infantil).</a:t>
            </a:r>
            <a:endParaRPr lang="es-ES_tradnl" sz="4400" noProof="0" dirty="0">
              <a:latin typeface="Calibri"/>
              <a:cs typeface="Calibri"/>
            </a:endParaRPr>
          </a:p>
          <a:p>
            <a:pPr marL="235485" indent="-235485" defTabSz="941939">
              <a:lnSpc>
                <a:spcPct val="90000"/>
              </a:lnSpc>
              <a:spcBef>
                <a:spcPts val="1030"/>
              </a:spcBef>
              <a:buFont typeface="Arial" panose="020B0604020202020204" pitchFamily="34" charset="0"/>
              <a:buChar char="•"/>
              <a:defRPr/>
            </a:pPr>
            <a:endParaRPr lang="es-ES_tradnl" sz="2200" noProof="0" dirty="0">
              <a:solidFill>
                <a:srgbClr val="333333"/>
              </a:solidFill>
              <a:latin typeface="Segoe UI" panose="020B0502040204020203" pitchFamily="34" charset="0"/>
            </a:endParaRPr>
          </a:p>
          <a:p>
            <a:pPr defTabSz="941939">
              <a:lnSpc>
                <a:spcPct val="90000"/>
              </a:lnSpc>
              <a:spcBef>
                <a:spcPts val="1030"/>
              </a:spcBef>
              <a:defRPr/>
            </a:pPr>
            <a:r>
              <a:rPr lang="es-ES_tradnl" sz="2400" noProof="0" dirty="0"/>
              <a:t>Ejemplos de cuidadores no habituales: otro miembro de la familia, niñera o amistades.</a:t>
            </a:r>
          </a:p>
          <a:p>
            <a:pPr defTabSz="941939">
              <a:lnSpc>
                <a:spcPct val="90000"/>
              </a:lnSpc>
              <a:spcBef>
                <a:spcPts val="1030"/>
              </a:spcBef>
              <a:defRPr/>
            </a:pPr>
            <a:endParaRPr lang="es-ES_tradnl" sz="2400" noProof="0" dirty="0"/>
          </a:p>
          <a:p>
            <a:pPr defTabSz="941939">
              <a:lnSpc>
                <a:spcPct val="90000"/>
              </a:lnSpc>
              <a:spcBef>
                <a:spcPts val="1030"/>
              </a:spcBef>
              <a:defRPr/>
            </a:pPr>
            <a:endParaRPr lang="es-ES_tradnl" sz="2200" noProof="0" dirty="0">
              <a:solidFill>
                <a:srgbClr val="333333"/>
              </a:solidFill>
              <a:latin typeface="Calibri" panose="020F0502020204030204"/>
            </a:endParaRPr>
          </a:p>
          <a:p>
            <a:r>
              <a:rPr lang="es-ES_tradnl" b="0" noProof="0" dirty="0"/>
              <a:t>Crédito de la imagen: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82</a:t>
            </a:fld>
            <a:endParaRPr lang="en-US"/>
          </a:p>
        </p:txBody>
      </p:sp>
      <p:sp>
        <p:nvSpPr>
          <p:cNvPr id="5" name="Date Placeholder 4">
            <a:extLst>
              <a:ext uri="{FF2B5EF4-FFF2-40B4-BE49-F238E27FC236}">
                <a16:creationId xmlns:a16="http://schemas.microsoft.com/office/drawing/2014/main" id="{138B2097-70FA-8483-4FFB-26234395AA9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0876575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082" defTabSz="941939">
              <a:spcBef>
                <a:spcPts val="912"/>
              </a:spcBef>
              <a:defRPr/>
            </a:pPr>
            <a:r>
              <a:rPr lang="es-ES_tradnl" noProof="0" dirty="0"/>
              <a:t>Pida a los participantes que localicen el folleto Hablemos: Plan para padres y cuidadores que se muestra en la </a:t>
            </a:r>
            <a:r>
              <a:rPr lang="es-ES_tradnl" noProof="0" dirty="0" err="1"/>
              <a:t>diapositivae</a:t>
            </a:r>
            <a:r>
              <a:rPr lang="es-ES_tradnl" noProof="0" dirty="0"/>
              <a:t>.</a:t>
            </a:r>
          </a:p>
          <a:p>
            <a:endParaRPr lang="es-ES_tradnl" noProof="0" dirty="0"/>
          </a:p>
          <a:p>
            <a:pPr marL="13082" marR="60834">
              <a:lnSpc>
                <a:spcPct val="116700"/>
              </a:lnSpc>
              <a:spcBef>
                <a:spcPts val="793"/>
              </a:spcBef>
            </a:pPr>
            <a:r>
              <a:rPr lang="es-ES_tradnl" noProof="0" dirty="0"/>
              <a:t>Este folleto está diseñado para ser utilizado con los padres y cuidadores para impulsar sus conversaciones que apoyen las recomendaciones de sueño infantil seguro. Se puede combinar con la infografía el </a:t>
            </a:r>
            <a:r>
              <a:rPr lang="es-ES_tradnl" noProof="0" dirty="0" err="1"/>
              <a:t>infrográfico</a:t>
            </a:r>
            <a:r>
              <a:rPr lang="es-ES_tradnl" noProof="0" dirty="0"/>
              <a:t> Entorno de sueño seguro del DSHS, la guía Hablemos – Recomendaciones, y la guía Hablemos– Cuando el tiempo importa. Usando la primera columna vacía, los padres o cuidadores pueden anotar las recomendaciones con las que necesitan más apoyo.</a:t>
            </a:r>
          </a:p>
          <a:p>
            <a:endParaRPr lang="es-ES_tradnl" noProof="0" dirty="0"/>
          </a:p>
          <a:p>
            <a:pPr marL="13082" marR="679636">
              <a:lnSpc>
                <a:spcPct val="127800"/>
              </a:lnSpc>
              <a:spcBef>
                <a:spcPts val="103"/>
              </a:spcBef>
            </a:pPr>
            <a:r>
              <a:rPr lang="es-ES_tradnl" noProof="0" dirty="0"/>
              <a:t>La columna del medio se puede usar para registrar cualquier barrera que el padre o cuidador identifique. Cuando un padre o cuidador identifica un desafío, es importante escuchar y proporcionar recursos y apoyo adicional (ver Hablemos – Círculo de apoyo). También puede usar la plantilla Hablemos – Recursos de la comunidad (plantilla) para agregar recursos locales a los que se puede remitir al padre o cuidador para obtener apoyo comunitario adicional.</a:t>
            </a:r>
          </a:p>
          <a:p>
            <a:pPr marL="13082" marR="679636">
              <a:lnSpc>
                <a:spcPct val="127800"/>
              </a:lnSpc>
              <a:spcBef>
                <a:spcPts val="103"/>
              </a:spcBef>
            </a:pPr>
            <a:endParaRPr lang="es-ES_tradnl" noProof="0" dirty="0"/>
          </a:p>
          <a:p>
            <a:pPr marL="13082" marR="679636" defTabSz="941939">
              <a:lnSpc>
                <a:spcPct val="127800"/>
              </a:lnSpc>
              <a:spcBef>
                <a:spcPts val="103"/>
              </a:spcBef>
              <a:defRPr/>
            </a:pPr>
            <a:r>
              <a:rPr lang="es-ES_tradnl" noProof="0" dirty="0"/>
              <a:t>La última columna anima a los padres y cuidadores a elaborar un plan para que los bebés duerman de forma segura. Es especialmente importante animarlos a compartir el plan con todos los cuidadores del bebé (abuelos, otros miembros de la familia, personal del centro de cuidado infantil y otros). Esto puede aumentar la probabilidad de que se adopten prácticas seguras de sueño infantil todas las noches, todas las siestas, cada alimentación, y cada vez.</a:t>
            </a:r>
          </a:p>
          <a:p>
            <a:pPr marL="13082" marR="679636">
              <a:lnSpc>
                <a:spcPct val="127800"/>
              </a:lnSpc>
              <a:spcBef>
                <a:spcPts val="103"/>
              </a:spcBef>
            </a:pPr>
            <a:endParaRPr lang="es-ES_tradnl" noProof="0" dirty="0"/>
          </a:p>
          <a:p>
            <a:pPr marL="13082">
              <a:spcBef>
                <a:spcPts val="757"/>
              </a:spcBef>
            </a:pPr>
            <a:r>
              <a:rPr lang="es-ES_tradnl" noProof="0" dirty="0"/>
              <a:t>RECUERDE: ¡No pasa nada si no sabe una respuesta!</a:t>
            </a:r>
          </a:p>
          <a:p>
            <a:pPr marL="13082">
              <a:spcBef>
                <a:spcPts val="757"/>
              </a:spcBef>
            </a:pPr>
            <a:r>
              <a:rPr lang="es-ES_tradnl" noProof="0" dirty="0"/>
              <a:t>Si los padres o cuidadores le preguntan sobre algo con lo que no estás familiarizado con respecto a una de las recomendaciones, hágales saber que buscará más información y haga un seguimiento con ellos. Para obtener información adicional, comuníquese con su facilitador de capacitación comunitaria o con el equipo de Salud Infantil del DSHS en </a:t>
            </a:r>
            <a:r>
              <a:rPr lang="es-ES_tradnl" noProof="0" dirty="0" err="1"/>
              <a:t>InfantHealth@dshs.texas.gov</a:t>
            </a:r>
            <a:endParaRPr lang="es-ES_tradnl" noProof="0" dirty="0"/>
          </a:p>
          <a:p>
            <a:endParaRPr lang="es-ES_tradnl" noProof="0" dirty="0"/>
          </a:p>
          <a:p>
            <a:r>
              <a:rPr lang="es-ES_tradnl" noProof="0" dirty="0"/>
              <a:t>Recursos adicionales de NAPPSS: </a:t>
            </a:r>
            <a:br>
              <a:rPr lang="es-ES_tradnl" noProof="0" dirty="0"/>
            </a:br>
            <a:r>
              <a:rPr lang="es-ES_tradnl" noProof="0" dirty="0"/>
              <a:t>1. Es posible que las familias no quieran crear un plan. ¿Tengo que insistir en este tema?</a:t>
            </a:r>
          </a:p>
          <a:p>
            <a:r>
              <a:rPr lang="es-ES_tradnl" noProof="0" dirty="0"/>
              <a:t>Por supuesto, las familias tienen opción y crear un plan completo puede no ser algo que elijan. Sin embargo, tener la discusión con ellos sigue siendo muy importante y útil. Puede ayudarles a comenzar a anticipar lo que necesitan hacer para prepararse para su bebé y ayudarles a pensar en qué apoyos tienen o pueden necesitar. Este proceso de pensamiento por sí solo les da a las familias la oportunidad de asegurarse de que pueden seguir adelante con sus planes de sueño y alimentación para el bebé.</a:t>
            </a:r>
          </a:p>
          <a:p>
            <a:endParaRPr lang="es-ES_tradnl" noProof="0" dirty="0"/>
          </a:p>
          <a:p>
            <a:r>
              <a:rPr lang="es-ES_tradnl" noProof="0" dirty="0"/>
              <a:t>2. Es posible que un plan escrito no funcione para todos. Las familias con alfabetización limitada o nula o con discapacidades que afectan la lectura no se beneficiarán de material escrito.</a:t>
            </a:r>
          </a:p>
          <a:p>
            <a:endParaRPr lang="es-ES_tradnl" noProof="0" dirty="0"/>
          </a:p>
          <a:p>
            <a:r>
              <a:rPr lang="es-ES_tradnl" noProof="0" dirty="0"/>
              <a:t>Hay varias maneras de adoptar el proceso para las familias que podrían no beneficiarse de un plan escrito. Por ejemplo, un gran número de personas tienen celulares/</a:t>
            </a:r>
            <a:r>
              <a:rPr lang="es-ES_tradnl" noProof="0" dirty="0" err="1"/>
              <a:t>smart</a:t>
            </a:r>
            <a:r>
              <a:rPr lang="es-ES_tradnl" noProof="0" dirty="0"/>
              <a:t> </a:t>
            </a:r>
            <a:r>
              <a:rPr lang="es-ES_tradnl" noProof="0" dirty="0" err="1"/>
              <a:t>phones</a:t>
            </a:r>
            <a:r>
              <a:rPr lang="es-ES_tradnl" noProof="0" dirty="0"/>
              <a:t>. Podría grabar en video o audio un resumen del plan para la familia para futuras referencias. Si la familia ha identificado apoyos particulares que desean usar, puede ayudarlos a ingresar la información de contacto en el teléfono o en la marcación rápida. Finalmente, puede determinar si hay alguien en el sistema de apoyo de la familia que podría ayudarlos a revisar el plan escrito a lo largo del tiempo.</a:t>
            </a:r>
          </a:p>
          <a:p>
            <a:endParaRPr lang="es-ES_tradnl" noProof="0" dirty="0"/>
          </a:p>
          <a:p>
            <a:r>
              <a:rPr lang="es-ES_tradnl" noProof="0" dirty="0"/>
              <a:t>Referencia: </a:t>
            </a:r>
          </a:p>
          <a:p>
            <a:r>
              <a:rPr lang="es-ES_tradnl" noProof="0" dirty="0" err="1"/>
              <a:t>Bronheim</a:t>
            </a:r>
            <a:r>
              <a:rPr lang="es-ES_tradnl" noProof="0" dirty="0"/>
              <a:t>, S. (2017). </a:t>
            </a:r>
            <a:r>
              <a:rPr lang="es-ES_tradnl" noProof="0" dirty="0" err="1"/>
              <a:t>Building</a:t>
            </a:r>
            <a:r>
              <a:rPr lang="es-ES_tradnl" noProof="0" dirty="0"/>
              <a:t> </a:t>
            </a:r>
            <a:r>
              <a:rPr lang="es-ES_tradnl" noProof="0" dirty="0" err="1"/>
              <a:t>on</a:t>
            </a:r>
            <a:r>
              <a:rPr lang="es-ES_tradnl" noProof="0" dirty="0"/>
              <a:t> </a:t>
            </a:r>
            <a:r>
              <a:rPr lang="es-ES_tradnl" noProof="0" dirty="0" err="1"/>
              <a:t>campaigns</a:t>
            </a:r>
            <a:r>
              <a:rPr lang="es-ES_tradnl" noProof="0" dirty="0"/>
              <a:t> </a:t>
            </a:r>
            <a:r>
              <a:rPr lang="es-ES_tradnl" noProof="0" dirty="0" err="1"/>
              <a:t>with</a:t>
            </a:r>
            <a:r>
              <a:rPr lang="es-ES_tradnl" noProof="0" dirty="0"/>
              <a:t> </a:t>
            </a:r>
            <a:r>
              <a:rPr lang="es-ES_tradnl" noProof="0" dirty="0" err="1"/>
              <a:t>conversations</a:t>
            </a:r>
            <a:r>
              <a:rPr lang="es-ES_tradnl" noProof="0" dirty="0"/>
              <a:t>: </a:t>
            </a:r>
            <a:r>
              <a:rPr lang="es-ES_tradnl" noProof="0" dirty="0" err="1"/>
              <a:t>An</a:t>
            </a:r>
            <a:r>
              <a:rPr lang="es-ES_tradnl" noProof="0" dirty="0"/>
              <a:t> </a:t>
            </a:r>
            <a:r>
              <a:rPr lang="es-ES_tradnl" noProof="0" dirty="0" err="1"/>
              <a:t>individualized</a:t>
            </a:r>
            <a:r>
              <a:rPr lang="es-ES_tradnl" noProof="0" dirty="0"/>
              <a:t> </a:t>
            </a:r>
            <a:r>
              <a:rPr lang="es-ES_tradnl" noProof="0" dirty="0" err="1"/>
              <a:t>approach</a:t>
            </a:r>
            <a:r>
              <a:rPr lang="es-ES_tradnl" noProof="0" dirty="0"/>
              <a:t> </a:t>
            </a:r>
            <a:r>
              <a:rPr lang="es-ES_tradnl" noProof="0" dirty="0" err="1"/>
              <a:t>to</a:t>
            </a:r>
            <a:r>
              <a:rPr lang="es-ES_tradnl" noProof="0" dirty="0"/>
              <a:t> </a:t>
            </a:r>
            <a:r>
              <a:rPr lang="es-ES_tradnl" noProof="0" dirty="0" err="1"/>
              <a:t>helping</a:t>
            </a:r>
            <a:r>
              <a:rPr lang="es-ES_tradnl" noProof="0" dirty="0"/>
              <a:t> </a:t>
            </a:r>
            <a:r>
              <a:rPr lang="es-ES_tradnl" noProof="0" dirty="0" err="1"/>
              <a:t>families</a:t>
            </a:r>
            <a:r>
              <a:rPr lang="es-ES_tradnl" noProof="0" dirty="0"/>
              <a:t> embrace </a:t>
            </a:r>
            <a:r>
              <a:rPr lang="es-ES_tradnl" noProof="0" dirty="0" err="1"/>
              <a:t>safe</a:t>
            </a:r>
            <a:r>
              <a:rPr lang="es-ES_tradnl" noProof="0" dirty="0"/>
              <a:t> </a:t>
            </a:r>
            <a:r>
              <a:rPr lang="es-ES_tradnl" noProof="0" dirty="0" err="1"/>
              <a:t>sleep</a:t>
            </a:r>
            <a:r>
              <a:rPr lang="es-ES_tradnl" noProof="0" dirty="0"/>
              <a:t> and </a:t>
            </a:r>
            <a:r>
              <a:rPr lang="es-ES_tradnl" noProof="0" dirty="0" err="1"/>
              <a:t>breastfeeding</a:t>
            </a:r>
            <a:r>
              <a:rPr lang="es-ES_tradnl" noProof="0" dirty="0"/>
              <a:t>. Washington, DC: </a:t>
            </a:r>
            <a:r>
              <a:rPr lang="es-ES_tradnl" noProof="0" dirty="0" err="1"/>
              <a:t>National</a:t>
            </a:r>
            <a:r>
              <a:rPr lang="es-ES_tradnl" noProof="0" dirty="0"/>
              <a:t> Center </a:t>
            </a:r>
            <a:r>
              <a:rPr lang="es-ES_tradnl" noProof="0" dirty="0" err="1"/>
              <a:t>for</a:t>
            </a:r>
            <a:r>
              <a:rPr lang="es-ES_tradnl" noProof="0" dirty="0"/>
              <a:t> </a:t>
            </a:r>
            <a:r>
              <a:rPr lang="es-ES_tradnl" noProof="0" dirty="0" err="1"/>
              <a:t>Education</a:t>
            </a:r>
            <a:r>
              <a:rPr lang="es-ES_tradnl" noProof="0" dirty="0"/>
              <a:t> in Maternal and Child </a:t>
            </a:r>
            <a:r>
              <a:rPr lang="es-ES_tradnl" noProof="0" dirty="0" err="1"/>
              <a:t>Health</a:t>
            </a:r>
            <a:r>
              <a:rPr lang="es-ES_tradnl" noProof="0" dirty="0"/>
              <a:t>.</a:t>
            </a:r>
          </a:p>
          <a:p>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83</a:t>
            </a:fld>
            <a:endParaRPr lang="en-US"/>
          </a:p>
        </p:txBody>
      </p:sp>
      <p:sp>
        <p:nvSpPr>
          <p:cNvPr id="5" name="Date Placeholder 4">
            <a:extLst>
              <a:ext uri="{FF2B5EF4-FFF2-40B4-BE49-F238E27FC236}">
                <a16:creationId xmlns:a16="http://schemas.microsoft.com/office/drawing/2014/main" id="{3639C23C-CB5C-5D3D-8DD8-CD8A4AD82BB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1048090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noProof="0" dirty="0"/>
              <a:t>Cada conversación con un nuevo padre o cuidador crea una oportunidad única para brindar apoyo.
¿Cuáles son algunos ejemplos de personas o roles que actúan como iniciadores, profundizadores o aquellos que proporcionan conversaciones continuas?</a:t>
            </a:r>
            <a:endParaRPr lang="es-ES_tradnl" b="0" i="0" noProof="0" dirty="0"/>
          </a:p>
          <a:p>
            <a:endParaRPr lang="es-ES_tradnl" b="0" noProof="0" dirty="0"/>
          </a:p>
          <a:p>
            <a:r>
              <a:rPr lang="es-ES_tradnl" b="0" noProof="0" dirty="0"/>
              <a:t>Los módulos de NAPPSS ofrecen información y profundizan en estos roles y te ayudan como facilitador a determinar cómo apoyar a tu audiencia.</a:t>
            </a:r>
          </a:p>
          <a:p>
            <a:r>
              <a:rPr lang="es-ES_tradnl" b="0" noProof="0" dirty="0"/>
              <a:t>El propósito y los métodos de conversación se basan en hacer preguntas abiertas y escuchar activamente a las familias y cuidadores para que puedan seleccionar los mejores comportamientos que pueden practicar de forma rutinaria y proporcionar entornos de sueño infantil más seguros.</a:t>
            </a:r>
          </a:p>
          <a:p>
            <a:endParaRPr lang="es-ES_tradnl" b="0" noProof="0" dirty="0"/>
          </a:p>
          <a:p>
            <a:r>
              <a:rPr lang="es-ES_tradnl" b="0" noProof="0" dirty="0"/>
              <a:t>Recurso: https://</a:t>
            </a:r>
            <a:r>
              <a:rPr lang="es-ES_tradnl" b="0" noProof="0" dirty="0" err="1"/>
              <a:t>www.ncemch.org</a:t>
            </a:r>
            <a:r>
              <a:rPr lang="es-ES_tradnl" b="0" noProof="0" dirty="0"/>
              <a:t>/</a:t>
            </a:r>
            <a:r>
              <a:rPr lang="es-ES_tradnl" b="0" noProof="0" dirty="0" err="1"/>
              <a:t>learning</a:t>
            </a:r>
            <a:r>
              <a:rPr lang="es-ES_tradnl" b="0" noProof="0" dirty="0"/>
              <a:t>/</a:t>
            </a:r>
            <a:r>
              <a:rPr lang="es-ES_tradnl" b="0" noProof="0" dirty="0" err="1"/>
              <a:t>building</a:t>
            </a:r>
            <a:r>
              <a:rPr lang="es-ES_tradnl" b="0" noProof="0" dirty="0"/>
              <a:t>/</a:t>
            </a:r>
          </a:p>
          <a:p>
            <a:r>
              <a:rPr lang="es-ES_tradnl" b="0" noProof="0" dirty="0"/>
              <a:t>Crédito de la imagen: Texas DSHS</a:t>
            </a:r>
          </a:p>
          <a:p>
            <a:endParaRPr lang="es-ES_tradnl" b="0" noProof="0" dirty="0"/>
          </a:p>
        </p:txBody>
      </p:sp>
      <p:sp>
        <p:nvSpPr>
          <p:cNvPr id="4" name="Slide Number Placeholder 3"/>
          <p:cNvSpPr>
            <a:spLocks noGrp="1"/>
          </p:cNvSpPr>
          <p:nvPr>
            <p:ph type="sldNum" sz="quarter" idx="5"/>
          </p:nvPr>
        </p:nvSpPr>
        <p:spPr/>
        <p:txBody>
          <a:bodyPr/>
          <a:lstStyle/>
          <a:p>
            <a:fld id="{7A2F1392-1334-4055-880E-7EC15B34D006}" type="slidenum">
              <a:rPr lang="en-US" smtClean="0"/>
              <a:t>84</a:t>
            </a:fld>
            <a:endParaRPr lang="en-US"/>
          </a:p>
        </p:txBody>
      </p:sp>
      <p:sp>
        <p:nvSpPr>
          <p:cNvPr id="5" name="Date Placeholder 4">
            <a:extLst>
              <a:ext uri="{FF2B5EF4-FFF2-40B4-BE49-F238E27FC236}">
                <a16:creationId xmlns:a16="http://schemas.microsoft.com/office/drawing/2014/main" id="{7C728694-3B46-D5AF-B5D5-B7414280CD4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9298623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s-ES_tradnl" sz="1300" spc="-62" noProof="0" dirty="0">
                <a:solidFill>
                  <a:srgbClr val="58595B"/>
                </a:solidFill>
                <a:cs typeface="Arial"/>
              </a:rPr>
              <a:t>Pida a los participantes que localicen el volante Hablemos--Círculo de Apoyo que se muestra en la diapositiva.</a:t>
            </a:r>
          </a:p>
          <a:p>
            <a:endParaRPr lang="es-ES_tradnl" b="0" noProof="0" dirty="0">
              <a:latin typeface="+mn-lt"/>
            </a:endParaRPr>
          </a:p>
          <a:p>
            <a:r>
              <a:rPr lang="es-ES_tradnl" b="0" noProof="0" dirty="0">
                <a:latin typeface="+mn-lt"/>
              </a:rPr>
              <a:t>Una de las preocupaciones más comunes que expresan educadores comunitarios es su falta de tiempo o su papel limitado en las discusiones y el intercambio de recomendaciones para el sueño seguro y la lactancia materna de los bebés. ¿Dónde encaja usted en el sistema de apoyo de un cuidador? ¿Quién más en su comunidad puede iniciar, continuar y profundizar las discusiones abiertas y honestas sobre el sueño seguro y la lactancia materna?</a:t>
            </a:r>
          </a:p>
          <a:p>
            <a:endParaRPr lang="es-ES_tradnl" b="0" noProof="0" dirty="0">
              <a:latin typeface="+mn-lt"/>
            </a:endParaRPr>
          </a:p>
          <a:p>
            <a:r>
              <a:rPr lang="es-ES_tradnl" b="0" noProof="0" dirty="0">
                <a:latin typeface="+mn-lt"/>
              </a:rPr>
              <a:t>Ofrezca una actividad de estiramiento y un snack-</a:t>
            </a:r>
          </a:p>
          <a:p>
            <a:pPr marL="176614" indent="-176614">
              <a:buFont typeface="Arial" panose="020B0604020202020204" pitchFamily="34" charset="0"/>
              <a:buChar char="•"/>
            </a:pPr>
            <a:r>
              <a:rPr lang="es-ES_tradnl" b="0" noProof="0" dirty="0">
                <a:latin typeface="+mn-lt"/>
              </a:rPr>
              <a:t>Pida a los participantes que trabajen juntos sin usar su voz/palabras para formar su círculo de apoyo comunitario. 
Manteniendo esta diapositiva en la pantalla como referencia, los participantes pueden identificar por sí mismos si encajan en el círculo "antes del nacimiento", "al nacer", "después del nacimiento" o "más allá". 
Una vez que el grupo participante haya formado un círculo, refuerce la oportunidad de colaborar y compartir el mismo mensaje con los padres y cuidadores. 
Esta comunidad puede incluso buscar huecos en los que necesiten añadir al círculo.</a:t>
            </a:r>
          </a:p>
          <a:p>
            <a:pPr marL="176614" indent="-176614">
              <a:buFont typeface="Arial" panose="020B0604020202020204" pitchFamily="34" charset="0"/>
              <a:buChar char="•"/>
            </a:pPr>
            <a:endParaRPr lang="es-ES_tradnl" b="0" noProof="0" dirty="0">
              <a:latin typeface="+mn-lt"/>
            </a:endParaRPr>
          </a:p>
          <a:p>
            <a:pPr marL="0" indent="0">
              <a:buFont typeface="Arial" panose="020B0604020202020204" pitchFamily="34" charset="0"/>
              <a:buNone/>
            </a:pPr>
            <a:r>
              <a:rPr lang="es-ES_tradnl" b="0" noProof="0" dirty="0">
                <a:latin typeface="+mn-lt"/>
              </a:rPr>
              <a:t>Reitere que esta herramienta se incluye en el kit de herramientas en línea como un folleto e incluye recomendaciones para usar tanto en las capacitaciones como con los padres y cuidadores. 
Alentar tanto a los educadores comunitarios como a los padres a identificar e involucrar a su círculo de apoyo puede crear un impacto colectivo para que las personas y las comunidades reduzcan las tasas de muerte relacionadas con el sueño.
</a:t>
            </a:r>
          </a:p>
          <a:p>
            <a:pPr marL="0" indent="0">
              <a:buFont typeface="Arial" panose="020B0604020202020204" pitchFamily="34" charset="0"/>
              <a:buNone/>
            </a:pPr>
            <a:r>
              <a:rPr lang="es-ES_tradnl" b="0" noProof="0" dirty="0">
                <a:latin typeface="+mn-lt"/>
              </a:rPr>
              <a:t>Referencia: </a:t>
            </a:r>
          </a:p>
          <a:p>
            <a:pPr marL="0" indent="0">
              <a:buFont typeface="Arial" panose="020B0604020202020204" pitchFamily="34" charset="0"/>
              <a:buNone/>
            </a:pPr>
            <a:r>
              <a:rPr lang="en-US" b="0" i="0" dirty="0" err="1">
                <a:solidFill>
                  <a:srgbClr val="333333"/>
                </a:solidFill>
                <a:effectLst/>
                <a:latin typeface="Source Sans Pro" panose="020B0503030403020204" pitchFamily="34" charset="0"/>
              </a:rPr>
              <a:t>Bronheim</a:t>
            </a:r>
            <a:r>
              <a:rPr lang="en-US" b="0" i="0" dirty="0">
                <a:solidFill>
                  <a:srgbClr val="333333"/>
                </a:solidFill>
                <a:effectLst/>
                <a:latin typeface="Source Sans Pro" panose="020B0503030403020204" pitchFamily="34" charset="0"/>
              </a:rPr>
              <a:t>, S. (2017). Building on campaigns with conversations: An individualized approach to helping families embrace safe sleep and breastfeeding. Washington, DC: National Center for Education in Maternal and Child Health</a:t>
            </a:r>
            <a:r>
              <a:rPr lang="es-ES_tradnl" b="0" noProof="0" dirty="0">
                <a:latin typeface="+mn-lt"/>
              </a:rPr>
              <a:t>
</a:t>
            </a:r>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85</a:t>
            </a:fld>
            <a:endParaRPr lang="en-US"/>
          </a:p>
        </p:txBody>
      </p:sp>
      <p:sp>
        <p:nvSpPr>
          <p:cNvPr id="5" name="Date Placeholder 4">
            <a:extLst>
              <a:ext uri="{FF2B5EF4-FFF2-40B4-BE49-F238E27FC236}">
                <a16:creationId xmlns:a16="http://schemas.microsoft.com/office/drawing/2014/main" id="{F143ABFB-FB7B-953C-A75A-FD5656DB54D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145699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86</a:t>
            </a:fld>
            <a:endParaRPr lang="en-US"/>
          </a:p>
        </p:txBody>
      </p:sp>
      <p:sp>
        <p:nvSpPr>
          <p:cNvPr id="5" name="Date Placeholder 4">
            <a:extLst>
              <a:ext uri="{FF2B5EF4-FFF2-40B4-BE49-F238E27FC236}">
                <a16:creationId xmlns:a16="http://schemas.microsoft.com/office/drawing/2014/main" id="{928708D5-01FE-59AA-7D88-7C4A6FF50674}"/>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1361660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noProof="0" dirty="0"/>
              <a:t>Señale a los participantes que vamos a repasar algunos de los componentes del kit de herramientas Hablemos: Sueño infantil seguro y practiquemos el enfoque juntos durante el resto de la capacitación.</a:t>
            </a:r>
          </a:p>
          <a:p>
            <a:pPr>
              <a:defRPr/>
            </a:pPr>
            <a:endParaRPr lang="es-ES_tradnl" noProof="0" dirty="0"/>
          </a:p>
          <a:p>
            <a:r>
              <a:rPr lang="es-ES_tradnl" noProof="0" dirty="0"/>
              <a:t>Con la autorreflexión en mente, vamos a repasar las herramientas disponibles para ayudarlo a implementar el enfoque Hablemos en su comunidad. ¡Más tarde practicaremos el uso de estas herramientas!</a:t>
            </a:r>
          </a:p>
          <a:p>
            <a:endParaRPr lang="es-ES_tradnl" noProof="0" dirty="0"/>
          </a:p>
          <a:p>
            <a:pPr marL="13082" marR="97465">
              <a:lnSpc>
                <a:spcPct val="127800"/>
              </a:lnSpc>
              <a:spcBef>
                <a:spcPts val="206"/>
              </a:spcBef>
            </a:pPr>
            <a:r>
              <a:rPr lang="es-ES_tradnl" noProof="0" dirty="0"/>
              <a:t>Hablemos – Sueño Infantil Seguro toma lo que usted sabe sobre las prácticas de sueño infantil seguro y traslada su trabajo a un modelo de acción. El nuevo enfoque se centra en un diálogo abierto y honesto entre el formador comunitario y las familias y cuidadores. Esta capacitación actualiza y reemplaza la anterior "Sueño seguro para bebés, una capacitación comunitaria" desarrollada por el DSHS”.</a:t>
            </a:r>
            <a:endParaRPr lang="es-ES_tradnl" noProof="0" dirty="0">
              <a:cs typeface="Calibri"/>
            </a:endParaRPr>
          </a:p>
          <a:p>
            <a:pPr marL="13082" marR="54947">
              <a:lnSpc>
                <a:spcPct val="127800"/>
              </a:lnSpc>
              <a:spcBef>
                <a:spcPts val="876"/>
              </a:spcBef>
            </a:pPr>
            <a:r>
              <a:rPr lang="es-ES_tradnl" noProof="0" dirty="0"/>
              <a:t>Al igual que la capacitación anterior, hay actividades y folletos diseñados para apoyar a audiencias específicas, que incluyen:</a:t>
            </a:r>
            <a:endParaRPr lang="es-ES_tradnl" noProof="0" dirty="0">
              <a:cs typeface="Calibri"/>
            </a:endParaRPr>
          </a:p>
          <a:p>
            <a:pPr>
              <a:lnSpc>
                <a:spcPct val="100000"/>
              </a:lnSpc>
            </a:pPr>
            <a:endParaRPr lang="es-ES_tradnl" noProof="0" dirty="0"/>
          </a:p>
          <a:p>
            <a:pPr marL="422564" marR="839242" indent="-235485">
              <a:lnSpc>
                <a:spcPct val="124200"/>
              </a:lnSpc>
              <a:buAutoNum type="arabicPeriod"/>
              <a:tabLst>
                <a:tab pos="396399" algn="l"/>
                <a:tab pos="422563" algn="l"/>
              </a:tabLst>
            </a:pPr>
            <a:r>
              <a:rPr lang="es-ES_tradnl" noProof="0" dirty="0"/>
              <a:t>Herramientas y materiales para facilitadores y educadores comunitarios (distinguidos por un borde de página azul)
Recursos y materiales para padres y cuidadores (distinguidos por un borde o fondo verde azulado)
Los folletos y otras herramientas tienen hipervínculos y referencias a recursos estatales y nacionales adicionales.</a:t>
            </a:r>
          </a:p>
          <a:p>
            <a:pPr marL="13082" marR="5233">
              <a:lnSpc>
                <a:spcPct val="127800"/>
              </a:lnSpc>
              <a:spcBef>
                <a:spcPts val="1139"/>
              </a:spcBef>
            </a:pPr>
            <a:r>
              <a:rPr lang="es-ES_tradnl" noProof="0" dirty="0"/>
              <a:t>Esta capacitación apoya un cambio en el papel de los educadores de sueño infantil seguro de "expertos o autoridades" a "socios" que pueden ayudar a las familias a identificar y derribar las barreras establecidas para la adopción de prácticas de sueño infantil seguro.</a:t>
            </a:r>
            <a:endParaRPr lang="es-ES_tradnl" noProof="0" dirty="0">
              <a:cs typeface="Calibri"/>
            </a:endParaRPr>
          </a:p>
          <a:p>
            <a:endParaRPr lang="es-ES_tradnl" noProof="0" dirty="0"/>
          </a:p>
          <a:p>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87</a:t>
            </a:fld>
            <a:endParaRPr lang="en-US"/>
          </a:p>
        </p:txBody>
      </p:sp>
      <p:sp>
        <p:nvSpPr>
          <p:cNvPr id="5" name="Date Placeholder 4">
            <a:extLst>
              <a:ext uri="{FF2B5EF4-FFF2-40B4-BE49-F238E27FC236}">
                <a16:creationId xmlns:a16="http://schemas.microsoft.com/office/drawing/2014/main" id="{F162D700-1913-F5CA-27DE-C4B4377BEC0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3057076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082" defTabSz="941939">
              <a:spcBef>
                <a:spcPts val="912"/>
              </a:spcBef>
              <a:defRPr/>
            </a:pPr>
            <a:r>
              <a:rPr lang="es-ES_tradnl" noProof="0" dirty="0"/>
              <a:t>Pida a los participantes que localicen el folleto </a:t>
            </a:r>
            <a:r>
              <a:rPr lang="es-ES_tradnl" b="1" noProof="0" dirty="0"/>
              <a:t>Hablemos – metas SMART </a:t>
            </a:r>
            <a:r>
              <a:rPr lang="es-ES_tradnl" noProof="0" dirty="0"/>
              <a:t>que se muestra en la diapositiva.</a:t>
            </a:r>
          </a:p>
          <a:p>
            <a:pPr marL="13082">
              <a:spcBef>
                <a:spcPts val="855"/>
              </a:spcBef>
            </a:pPr>
            <a:endParaRPr lang="es-ES_tradnl" dirty="0"/>
          </a:p>
          <a:p>
            <a:pPr marL="13082">
              <a:spcBef>
                <a:spcPts val="855"/>
              </a:spcBef>
            </a:pPr>
            <a:r>
              <a:rPr lang="es-ES_tradnl" dirty="0"/>
              <a:t>Establecer metas para medir el éxito
Las pruebas previas y posteriores miden el conocimiento tanto de los participantes de la capacitación como de los padres o cuidadores que participan en su programa de capacitación.</a:t>
            </a:r>
          </a:p>
          <a:p>
            <a:pPr marL="13082" marR="5233">
              <a:lnSpc>
                <a:spcPct val="124200"/>
              </a:lnSpc>
              <a:spcBef>
                <a:spcPts val="191"/>
              </a:spcBef>
            </a:pPr>
            <a:endParaRPr lang="es-ES_tradnl" dirty="0"/>
          </a:p>
          <a:p>
            <a:pPr marL="13082" marR="5233">
              <a:lnSpc>
                <a:spcPct val="124200"/>
              </a:lnSpc>
              <a:spcBef>
                <a:spcPts val="191"/>
              </a:spcBef>
            </a:pPr>
            <a:r>
              <a:rPr lang="es-ES_tradnl" dirty="0"/>
              <a:t>¿Cómo medirá el éxito de su capacitación Hablemos?</a:t>
            </a:r>
          </a:p>
          <a:p>
            <a:pPr marL="13082" marR="5233">
              <a:lnSpc>
                <a:spcPct val="124200"/>
              </a:lnSpc>
              <a:spcBef>
                <a:spcPts val="191"/>
              </a:spcBef>
            </a:pPr>
            <a:r>
              <a:rPr lang="es-ES_tradnl" dirty="0"/>
              <a:t>Algunos ejemplos pueden ser:</a:t>
            </a:r>
          </a:p>
          <a:p>
            <a:pPr marL="346685" marR="2667519" indent="-185771">
              <a:lnSpc>
                <a:spcPct val="127800"/>
              </a:lnSpc>
              <a:spcBef>
                <a:spcPts val="309"/>
              </a:spcBef>
              <a:buClr>
                <a:srgbClr val="007D79"/>
              </a:buClr>
              <a:buFont typeface="Arial"/>
              <a:buChar char="•"/>
              <a:tabLst>
                <a:tab pos="346685" algn="l"/>
              </a:tabLst>
            </a:pPr>
            <a:r>
              <a:rPr lang="es-ES_tradnl" dirty="0"/>
              <a:t>Número (o minutos) de interacciones que un padre o cuidador tiene con su círculo de apoyo utilizando el enfoque Hablemos.
Número de organizaciones o personal capacitado en el enfoque Hablemos.
Porcentaje de participantes que estuvieron muy satisfechos con su formación.
Porcentaje de padres o cuidadores que adoptaron recomendaciones adicionales después de recibir apoyo a través de un enfoque de Hablemos</a:t>
            </a:r>
          </a:p>
          <a:p>
            <a:pPr marL="160916" marR="2908237">
              <a:lnSpc>
                <a:spcPct val="120200"/>
              </a:lnSpc>
              <a:spcBef>
                <a:spcPts val="345"/>
              </a:spcBef>
              <a:buClr>
                <a:srgbClr val="007D79"/>
              </a:buClr>
              <a:tabLst>
                <a:tab pos="346685" algn="l"/>
              </a:tabLst>
            </a:pPr>
            <a:endParaRPr lang="es-ES_tradnl" dirty="0"/>
          </a:p>
          <a:p>
            <a:pPr marL="160916" marR="2908237">
              <a:lnSpc>
                <a:spcPct val="120200"/>
              </a:lnSpc>
              <a:spcBef>
                <a:spcPts val="345"/>
              </a:spcBef>
              <a:buClr>
                <a:srgbClr val="007D79"/>
              </a:buClr>
              <a:tabLst>
                <a:tab pos="346685" algn="l"/>
              </a:tabLst>
            </a:pPr>
            <a:r>
              <a:rPr lang="es-ES_tradnl" dirty="0"/>
              <a:t>Pregunte a la clase si alguna vez han escrito un objetivo SMART. Pregunte a los participantes si estarían dispuestos a compartir ejemplos.
Comparta una meta SMART preparada o, si el tiempo lo permite, trabaje con la clase para desarrollar un ejemplo de meta SMART. Anime a los participantes a escribir la meta como un ejemplo para llevar a su organización.</a:t>
            </a:r>
            <a:endParaRPr lang="es-ES_tradnl" sz="1600" spc="-11" dirty="0">
              <a:solidFill>
                <a:srgbClr val="58595B"/>
              </a:solidFill>
              <a:latin typeface="Arial"/>
              <a:cs typeface="Arial"/>
            </a:endParaRPr>
          </a:p>
          <a:p>
            <a:pPr marL="160916" marR="2908237">
              <a:lnSpc>
                <a:spcPct val="120200"/>
              </a:lnSpc>
              <a:spcBef>
                <a:spcPts val="345"/>
              </a:spcBef>
              <a:buClr>
                <a:srgbClr val="007D79"/>
              </a:buClr>
              <a:tabLst>
                <a:tab pos="346685" algn="l"/>
              </a:tabLst>
            </a:pPr>
            <a:endParaRPr lang="es-ES_tradnl" sz="1600" spc="-11" dirty="0">
              <a:solidFill>
                <a:srgbClr val="58595B"/>
              </a:solidFill>
              <a:latin typeface="Arial"/>
              <a:cs typeface="Arial"/>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88</a:t>
            </a:fld>
            <a:endParaRPr lang="en-US"/>
          </a:p>
        </p:txBody>
      </p:sp>
      <p:sp>
        <p:nvSpPr>
          <p:cNvPr id="5" name="Date Placeholder 4">
            <a:extLst>
              <a:ext uri="{FF2B5EF4-FFF2-40B4-BE49-F238E27FC236}">
                <a16:creationId xmlns:a16="http://schemas.microsoft.com/office/drawing/2014/main" id="{4B17F065-228D-0B3A-B2C0-1619D931B80A}"/>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6293214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082">
              <a:spcBef>
                <a:spcPts val="912"/>
              </a:spcBef>
            </a:pPr>
            <a:r>
              <a:rPr lang="es-ES_tradnl" sz="1300" spc="-62" noProof="0" dirty="0">
                <a:solidFill>
                  <a:srgbClr val="58595B"/>
                </a:solidFill>
                <a:latin typeface="Arial"/>
                <a:cs typeface="Arial"/>
              </a:rPr>
              <a:t>Pida a los participantes que localicen el folleto Hablemos -- sostenibilidad que se muestra en la diapositiva.</a:t>
            </a:r>
          </a:p>
          <a:p>
            <a:pPr marL="13082">
              <a:spcBef>
                <a:spcPts val="912"/>
              </a:spcBef>
            </a:pPr>
            <a:endParaRPr lang="es-ES_tradnl" sz="1300" spc="-62" noProof="0" dirty="0">
              <a:solidFill>
                <a:srgbClr val="58595B"/>
              </a:solidFill>
              <a:latin typeface="Arial"/>
              <a:cs typeface="Arial"/>
            </a:endParaRPr>
          </a:p>
          <a:p>
            <a:pPr marL="13082">
              <a:spcBef>
                <a:spcPts val="912"/>
              </a:spcBef>
            </a:pPr>
            <a:r>
              <a:rPr lang="es-ES_tradnl" sz="1300" spc="-62" noProof="0" dirty="0">
                <a:solidFill>
                  <a:srgbClr val="58595B"/>
                </a:solidFill>
                <a:latin typeface="Arial"/>
                <a:cs typeface="Arial"/>
              </a:rPr>
              <a:t>Planificación y Logística
La planificación comienza con la reunión de personas clave en su comunidad que trabajan u ofrecen servicios a las familias y cuidadores. La planificación debe incluir a los campeones de la comunidad de sueño infantil seguro para ayudar a identificar los desafíos y las soluciones para implementar y mantener la capacitación Hablemos dentro de su comunidad</a:t>
            </a:r>
            <a:r>
              <a:rPr lang="es-ES_tradnl" sz="1300" spc="-11" noProof="0" dirty="0">
                <a:solidFill>
                  <a:srgbClr val="58595B"/>
                </a:solidFill>
                <a:latin typeface="Arial"/>
                <a:cs typeface="Arial"/>
              </a:rPr>
              <a:t>.</a:t>
            </a:r>
          </a:p>
          <a:p>
            <a:pPr>
              <a:spcBef>
                <a:spcPts val="36"/>
              </a:spcBef>
            </a:pPr>
            <a:endParaRPr lang="es-ES_tradnl" sz="1300" noProof="0" dirty="0">
              <a:latin typeface="Arial"/>
              <a:cs typeface="Arial"/>
            </a:endParaRPr>
          </a:p>
          <a:p>
            <a:pPr marL="13082" marR="4981157">
              <a:lnSpc>
                <a:spcPct val="127800"/>
              </a:lnSpc>
              <a:spcBef>
                <a:spcPts val="294"/>
              </a:spcBef>
            </a:pPr>
            <a:r>
              <a:rPr lang="es-ES_tradnl" sz="1300" noProof="0" dirty="0">
                <a:latin typeface="Calibri" panose="020F0502020204030204" pitchFamily="34" charset="0"/>
                <a:ea typeface="Calibri" panose="020F0502020204030204" pitchFamily="34" charset="0"/>
              </a:rPr>
              <a:t>Actividades clave:</a:t>
            </a:r>
          </a:p>
          <a:p>
            <a:pPr marL="470282" marR="4981157" lvl="0" indent="-457200" algn="l" defTabSz="914400" rtl="0" eaLnBrk="1" fontAlgn="auto" latinLnBrk="0" hangingPunct="1">
              <a:lnSpc>
                <a:spcPct val="127800"/>
              </a:lnSpc>
              <a:spcBef>
                <a:spcPts val="294"/>
              </a:spcBef>
              <a:spcAft>
                <a:spcPts val="0"/>
              </a:spcAft>
              <a:buClrTx/>
              <a:buSzTx/>
              <a:buFont typeface="Arial" panose="020B0604020202020204" pitchFamily="34" charset="0"/>
              <a:buChar char="•"/>
              <a:tabLst/>
              <a:defRPr/>
            </a:pPr>
            <a:r>
              <a:rPr lang="es-ES_tradnl" sz="2800" noProof="0" dirty="0"/>
              <a:t>Anticipe cómo lograr el éxito a largo plazo.
Considere las adaptaciones necesarias a la capacitación Hablemos para satisfacer las necesidades actuales de su comunidad.
Identifique socios clave para el Círculo de Apoyo dentro de su comunidad.
Brinde la capacitación en un espacio seguro, sin prejuicios y sensible a la diversidad entre las madres, padres, y las familias a las que sirve.</a:t>
            </a:r>
          </a:p>
          <a:p>
            <a:pPr marL="13082" marR="4981157">
              <a:lnSpc>
                <a:spcPct val="127800"/>
              </a:lnSpc>
              <a:spcBef>
                <a:spcPts val="294"/>
              </a:spcBef>
            </a:pPr>
            <a:endParaRPr lang="es-ES_tradnl" sz="1300" noProof="0" dirty="0">
              <a:latin typeface="Calibri" panose="020F0502020204030204" pitchFamily="34" charset="0"/>
              <a:ea typeface="Calibri" panose="020F0502020204030204" pitchFamily="34" charset="0"/>
            </a:endParaRPr>
          </a:p>
          <a:p>
            <a:pPr marL="13082" marR="4981157">
              <a:lnSpc>
                <a:spcPct val="127800"/>
              </a:lnSpc>
              <a:spcBef>
                <a:spcPts val="294"/>
              </a:spcBef>
            </a:pPr>
            <a:r>
              <a:rPr lang="es-ES_tradnl" sz="1300" noProof="0" dirty="0">
                <a:latin typeface="Calibri" panose="020F0502020204030204" pitchFamily="34" charset="0"/>
                <a:ea typeface="Calibri" panose="020F0502020204030204" pitchFamily="34" charset="0"/>
              </a:rPr>
              <a:t>Revise la página dos del volante con los participantes y anímelos a tomar notas sobre las ideas iniciales de planificación que puedan compartir con sus organizaciones.</a:t>
            </a:r>
            <a:endParaRPr lang="es-ES_tradnl" sz="1800" b="1" noProof="0" dirty="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89</a:t>
            </a:fld>
            <a:endParaRPr lang="en-US"/>
          </a:p>
        </p:txBody>
      </p:sp>
      <p:sp>
        <p:nvSpPr>
          <p:cNvPr id="5" name="Date Placeholder 4">
            <a:extLst>
              <a:ext uri="{FF2B5EF4-FFF2-40B4-BE49-F238E27FC236}">
                <a16:creationId xmlns:a16="http://schemas.microsoft.com/office/drawing/2014/main" id="{1D7AB792-09CA-AB19-A717-B058AA90E99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57880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_tradnl" b="0" noProof="0" dirty="0"/>
              <a:t>¿A quién estamos tratando de alcanzar?</a:t>
            </a:r>
          </a:p>
          <a:p>
            <a:pPr lvl="0"/>
            <a:endParaRPr lang="es-ES_trad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0" noProof="0" dirty="0"/>
              <a:t>¡A Usted! Estamos emocionados de tener a cada uno de ustedes aquí representando a organizaciones que trabajan dentro de su comunidad para apoyar a los padres y cuidadores. Esta clase utiliza un modelo de capacitar-al-capacitador que le ayudará a replicar las clases dentro de su comunidad u organización. Hoy hablaremos de tres audiencias distintas conforme aprendemos sobre el nuevo kit de herramientas </a:t>
            </a:r>
            <a:r>
              <a:rPr lang="es-ES_tradnl" b="1" spc="0" noProof="0" dirty="0"/>
              <a:t>Hablemos – </a:t>
            </a:r>
            <a:r>
              <a:rPr lang="es-ES_tradnl" b="1" i="1" spc="0" noProof="0" dirty="0"/>
              <a:t>Sueño Infantil Seguro</a:t>
            </a:r>
          </a:p>
          <a:p>
            <a:endParaRPr lang="es-ES_tradnl" b="0" noProof="0" dirty="0"/>
          </a:p>
          <a:p>
            <a:r>
              <a:rPr lang="es-ES_tradnl" b="0" noProof="0" dirty="0"/>
              <a:t>el nuevo kit de herramientas </a:t>
            </a:r>
            <a:r>
              <a:rPr lang="es-ES_tradnl" b="1" spc="0" noProof="0" dirty="0"/>
              <a:t>Hablemos – </a:t>
            </a:r>
            <a:r>
              <a:rPr lang="es-ES_tradnl" b="1" i="1" spc="0" noProof="0" dirty="0"/>
              <a:t>Sueño Infantil Seguro </a:t>
            </a:r>
            <a:r>
              <a:rPr lang="es-ES_tradnl" b="0" noProof="0" dirty="0"/>
              <a:t>está destinado a que entrenes a campeones del sueño infantil seguro. Estos campeones capacitarán a quienes llamamos “Educadores Comunitarios”</a:t>
            </a:r>
          </a:p>
          <a:p>
            <a:r>
              <a:rPr lang="es-ES_tradnl" sz="2200" noProof="0" dirty="0"/>
              <a:t>. </a:t>
            </a:r>
            <a:endParaRPr lang="es-ES_tradnl" sz="2200" noProof="0" dirty="0">
              <a:cs typeface="Calibri"/>
            </a:endParaRPr>
          </a:p>
          <a:p>
            <a:pPr lvl="0"/>
            <a:r>
              <a:rPr lang="es-ES_tradnl" sz="1200" noProof="0" dirty="0"/>
              <a:t>Los educadores comunitarios son personas que trabajan en una variedad de entornos comunitarios y apoyan a los padres y otros cuidadores sobre temas de salud y calidad de vida</a:t>
            </a:r>
            <a:endParaRPr lang="es-ES_tradnl" b="0" noProof="0" dirty="0"/>
          </a:p>
          <a:p>
            <a:pPr>
              <a:defRPr/>
            </a:pPr>
            <a:r>
              <a:rPr lang="es-ES_tradnl" b="0" noProof="0" dirty="0"/>
              <a:t>La audiencia principal de la capacitación del nuevo kit de herramientas </a:t>
            </a:r>
            <a:r>
              <a:rPr lang="es-ES_tradnl" b="1" spc="0" noProof="0" dirty="0"/>
              <a:t>Hablemos – </a:t>
            </a:r>
            <a:r>
              <a:rPr lang="es-ES_tradnl" b="1" i="1" spc="0" noProof="0" dirty="0"/>
              <a:t>Sueño Infantil Seguro </a:t>
            </a:r>
            <a:r>
              <a:rPr lang="es-ES_tradnl" i="0" spc="0" noProof="0" dirty="0"/>
              <a:t>son los padres y cuidadores. </a:t>
            </a:r>
            <a:r>
              <a:rPr lang="es-ES_tradnl" b="0" noProof="0" dirty="0"/>
              <a:t>Puede incluir a las madres embarazadas y posparto, sus parejas y familiares. Mientras que un cuidador es cualquier persona que pueda apoyar a los padres en el cuidado de su hijo. Los cuidadores pueden incluir miembros de la familia extendida, amigos, niñeras, personal de cuidado infantil y otros.</a:t>
            </a:r>
            <a:endParaRPr lang="es-ES_tradnl" b="0" noProof="0" dirty="0">
              <a:cs typeface="Calibri"/>
            </a:endParaRPr>
          </a:p>
          <a:p>
            <a:pPr defTabSz="941939">
              <a:defRPr/>
            </a:pPr>
            <a:endParaRPr lang="es-ES_tradnl" b="0" noProof="0" dirty="0"/>
          </a:p>
          <a:p>
            <a:r>
              <a:rPr lang="es-ES_tradnl" b="0" noProof="0" dirty="0"/>
              <a:t>Más adelante hoy aprenderá más sobre los materiales diseñados específicamente para su uso con los padres y cuidadores de bebés, incluidos los materiales de clase.</a:t>
            </a:r>
          </a:p>
        </p:txBody>
      </p:sp>
      <p:sp>
        <p:nvSpPr>
          <p:cNvPr id="4" name="Slide Number Placeholder 3"/>
          <p:cNvSpPr>
            <a:spLocks noGrp="1"/>
          </p:cNvSpPr>
          <p:nvPr>
            <p:ph type="sldNum" sz="quarter" idx="5"/>
          </p:nvPr>
        </p:nvSpPr>
        <p:spPr/>
        <p:txBody>
          <a:bodyPr/>
          <a:lstStyle/>
          <a:p>
            <a:fld id="{23ED2790-A10B-DF4E-8039-531061320ECA}" type="slidenum">
              <a:rPr lang="en-US" smtClean="0"/>
              <a:t>9</a:t>
            </a:fld>
            <a:endParaRPr lang="en-US"/>
          </a:p>
        </p:txBody>
      </p:sp>
      <p:sp>
        <p:nvSpPr>
          <p:cNvPr id="5" name="Date Placeholder 4">
            <a:extLst>
              <a:ext uri="{FF2B5EF4-FFF2-40B4-BE49-F238E27FC236}">
                <a16:creationId xmlns:a16="http://schemas.microsoft.com/office/drawing/2014/main" id="{E54C4355-19B7-1BFA-D29A-F589A3A48E8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168300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lnSpc>
                <a:spcPct val="90000"/>
              </a:lnSpc>
              <a:spcBef>
                <a:spcPts val="1030"/>
              </a:spcBef>
              <a:defRPr/>
            </a:pPr>
            <a:r>
              <a:rPr lang="es-ES_tradnl" noProof="0" dirty="0"/>
              <a:t>Monitorear y responder a las necesidades de los participantes de su capacitación y de su comunidad fortalece el Círculo de Apoyo de su comunidad.
Como parte de este programa piloto, planeamos usar:</a:t>
            </a:r>
          </a:p>
          <a:p>
            <a:pPr defTabSz="941939">
              <a:lnSpc>
                <a:spcPct val="90000"/>
              </a:lnSpc>
              <a:spcBef>
                <a:spcPts val="1030"/>
              </a:spcBef>
              <a:defRPr/>
            </a:pPr>
            <a:endParaRPr lang="es-ES_tradnl" dirty="0"/>
          </a:p>
          <a:p>
            <a:pPr marL="13082">
              <a:spcBef>
                <a:spcPts val="103"/>
              </a:spcBef>
            </a:pPr>
            <a:r>
              <a:rPr lang="es-ES_tradnl" dirty="0"/>
              <a:t>Encuestas previas y posteriores a la capacitación</a:t>
            </a:r>
          </a:p>
          <a:p>
            <a:pPr marL="13082">
              <a:spcBef>
                <a:spcPts val="103"/>
              </a:spcBef>
            </a:pPr>
            <a:r>
              <a:rPr lang="es-ES_tradnl" dirty="0"/>
              <a:t>
Para uso de los facilitadores en la clase de Capacitación Comunitaria:</a:t>
            </a:r>
          </a:p>
          <a:p>
            <a:pPr marL="184532" indent="-171450">
              <a:spcBef>
                <a:spcPts val="103"/>
              </a:spcBef>
              <a:buFont typeface="Arial" panose="020B0604020202020204" pitchFamily="34" charset="0"/>
              <a:buChar char="•"/>
            </a:pPr>
            <a:r>
              <a:rPr lang="es-ES_tradnl" dirty="0"/>
              <a:t>Hablemos – Capacitación Comunitaria Pre-examen: Identificar el conocimiento básico de los participantes, así como los intereses o necesidades antes del inicio de la formación.
Hablemos – Encuesta de autoevaluación: Para usar después de completar la parte de la capacitación de la revisión de las recomendaciones de sueño seguro para bebés con los participantes. Los facilitadores pueden proporcionar una versión impresa o electrónica de la encuesta y pedirles a los participantes que la completen antes de tomar un descanso (hágales saber que las encuestas son anónimas). A continuación, puede compartir los resultados recopilados y dirigir al grupo en el debate y la autorreflexión.
Hablemos – Capacitación Comunitaria: Identificar los conocimientos adquiridos después de que los participantes completaron la capacitación, así como las necesidades adicionales y la información de contacto de seguimiento.
Hablemos – Encuesta de Participación en la Capacitación Comunitaria: Medir los objetivos y metas de la formación a la vez que se recopilan comentarios para futuras mejoras..</a:t>
            </a:r>
          </a:p>
          <a:p>
            <a:pPr marL="198200" marR="344723">
              <a:lnSpc>
                <a:spcPct val="127800"/>
              </a:lnSpc>
            </a:pPr>
            <a:endParaRPr lang="es-ES_tradnl" dirty="0"/>
          </a:p>
          <a:p>
            <a:r>
              <a:rPr lang="es-ES_tradnl" dirty="0"/>
              <a:t>Soporte telefónico o por correo electrónico: al replicar la capacitación comunitaria Hablemos, esperamos que las organizaciones ofrezcan soporte telefónico o por correo electrónico a los participantes de la capacitación (educadores comunitarios) que puedan tener preguntas.</a:t>
            </a:r>
            <a:endParaRPr lang="es-ES_tradnl" b="1" dirty="0"/>
          </a:p>
        </p:txBody>
      </p:sp>
      <p:sp>
        <p:nvSpPr>
          <p:cNvPr id="4" name="Slide Number Placeholder 3"/>
          <p:cNvSpPr>
            <a:spLocks noGrp="1"/>
          </p:cNvSpPr>
          <p:nvPr>
            <p:ph type="sldNum" sz="quarter" idx="5"/>
          </p:nvPr>
        </p:nvSpPr>
        <p:spPr/>
        <p:txBody>
          <a:bodyPr/>
          <a:lstStyle/>
          <a:p>
            <a:fld id="{23ED2790-A10B-DF4E-8039-531061320ECA}" type="slidenum">
              <a:rPr lang="en-US" smtClean="0"/>
              <a:t>90</a:t>
            </a:fld>
            <a:endParaRPr lang="en-US"/>
          </a:p>
        </p:txBody>
      </p:sp>
      <p:sp>
        <p:nvSpPr>
          <p:cNvPr id="5" name="Date Placeholder 4">
            <a:extLst>
              <a:ext uri="{FF2B5EF4-FFF2-40B4-BE49-F238E27FC236}">
                <a16:creationId xmlns:a16="http://schemas.microsoft.com/office/drawing/2014/main" id="{C3FDD070-F9FA-E190-D4CA-23D1B213545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23501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fld id="{23ED2790-A10B-DF4E-8039-531061320ECA}" type="slidenum">
              <a:rPr lang="en-US" smtClean="0"/>
              <a:t>91</a:t>
            </a:fld>
            <a:endParaRPr lang="en-US"/>
          </a:p>
        </p:txBody>
      </p:sp>
      <p:sp>
        <p:nvSpPr>
          <p:cNvPr id="5" name="Date Placeholder 4">
            <a:extLst>
              <a:ext uri="{FF2B5EF4-FFF2-40B4-BE49-F238E27FC236}">
                <a16:creationId xmlns:a16="http://schemas.microsoft.com/office/drawing/2014/main" id="{7C6B835D-8325-0310-07A4-14D6796E303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276936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Pida a los participantes que localicen el volante de Hablemos . Recursos Comunitarios que se muestra en la diapositiva.</a:t>
            </a:r>
          </a:p>
          <a:p>
            <a:r>
              <a:rPr lang="es-ES_tradnl" noProof="0" dirty="0"/>
              <a:t>
Este recurso tiene espacio para personalizar recursos específicos de las comunidades a las que sirve. 
Nos gustaría proporcionarle unos minutos al final de esta capacitación para establecer contactos e identificar organizaciones o recursos que puede agregar a la plantilla.
Pregunte a los participantes qué preguntas tienen hoy.</a:t>
            </a:r>
          </a:p>
          <a:p>
            <a:r>
              <a:rPr lang="es-ES_tradnl" noProof="0" dirty="0"/>
              <a:t>
Distribuya o comparta un código QR para la prueba posterior de capacitación comunitaria de Hablemos.
Recuerde a los participantes que recibirán una encuesta de seguimiento sobre su experiencia de capacitación.</a:t>
            </a:r>
          </a:p>
        </p:txBody>
      </p:sp>
      <p:sp>
        <p:nvSpPr>
          <p:cNvPr id="4" name="Slide Number Placeholder 3"/>
          <p:cNvSpPr>
            <a:spLocks noGrp="1"/>
          </p:cNvSpPr>
          <p:nvPr>
            <p:ph type="sldNum" sz="quarter" idx="5"/>
          </p:nvPr>
        </p:nvSpPr>
        <p:spPr/>
        <p:txBody>
          <a:bodyPr/>
          <a:lstStyle/>
          <a:p>
            <a:fld id="{23ED2790-A10B-DF4E-8039-531061320ECA}" type="slidenum">
              <a:rPr lang="en-US" smtClean="0"/>
              <a:t>92</a:t>
            </a:fld>
            <a:endParaRPr lang="en-US"/>
          </a:p>
        </p:txBody>
      </p:sp>
      <p:sp>
        <p:nvSpPr>
          <p:cNvPr id="5" name="Date Placeholder 4">
            <a:extLst>
              <a:ext uri="{FF2B5EF4-FFF2-40B4-BE49-F238E27FC236}">
                <a16:creationId xmlns:a16="http://schemas.microsoft.com/office/drawing/2014/main" id="{97F4CA05-A2A9-E878-37D9-23F4B2B2266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2031769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800" noProof="0" dirty="0">
                <a:solidFill>
                  <a:srgbClr val="1B1B1B"/>
                </a:solidFill>
                <a:latin typeface="Calibri" panose="020F0502020204030204" pitchFamily="34" charset="0"/>
                <a:ea typeface="Calibri" panose="020F0502020204030204" pitchFamily="34" charset="0"/>
              </a:rPr>
              <a:t>Comparta nuestra página web estatal de Sueño Infantil Seguro con padres, cuidadores y sus socios comunitarios del Círculo de Apoyo para ayudarlos a aprender más sobre las recomendaciones de sueño seguro para bebés. La información actual se basa en adaptaciones de los materiales de la campaña nacional Seguro al Dormir® (como el PDF sobre el entorno de sueño seguro mencionado en la diapositiva anterior), pero se están desarrollando más recursos e información a medida que hablamos, los cuales están disponibles en este sitio durante todo el año. </a:t>
            </a:r>
            <a:endParaRPr lang="es-ES_tradnl" sz="1800" noProof="0" dirty="0">
              <a:latin typeface="Calibri" panose="020F0502020204030204" pitchFamily="34" charset="0"/>
              <a:ea typeface="Calibri" panose="020F0502020204030204" pitchFamily="34" charset="0"/>
            </a:endParaRPr>
          </a:p>
          <a:p>
            <a:r>
              <a:rPr lang="es-ES_tradnl" sz="1800" noProof="0" dirty="0">
                <a:solidFill>
                  <a:srgbClr val="1B1B1B"/>
                </a:solidFill>
                <a:latin typeface="Calibri" panose="020F0502020204030204" pitchFamily="34" charset="0"/>
                <a:ea typeface="Calibri" panose="020F0502020204030204" pitchFamily="34" charset="0"/>
              </a:rPr>
              <a:t> </a:t>
            </a:r>
            <a:r>
              <a:rPr lang="es-ES_tradnl" sz="1800" noProof="0" dirty="0">
                <a:latin typeface="Calibri" panose="020F0502020204030204" pitchFamily="34" charset="0"/>
                <a:ea typeface="Calibri" panose="020F0502020204030204" pitchFamily="34" charset="0"/>
              </a:rPr>
              <a:t>Como indica nuestro lema, esta información no es solo para los padres. Le animamos a que marque nuestro sitio como favorito y lo comparta con todas las personas que cuidan a un bebé, para que puedan comprender mejor la importancia de practicar un sueño infantil seguro.</a:t>
            </a:r>
          </a:p>
          <a:p>
            <a:endParaRPr lang="es-ES_tradnl" sz="1800" noProof="0" dirty="0">
              <a:solidFill>
                <a:srgbClr val="1B1B1B"/>
              </a:solidFill>
              <a:latin typeface="Calibri" panose="020F0502020204030204" pitchFamily="34" charset="0"/>
              <a:ea typeface="Calibri" panose="020F0502020204030204" pitchFamily="34" charset="0"/>
            </a:endParaRPr>
          </a:p>
          <a:p>
            <a:r>
              <a:rPr lang="es-ES_tradnl" sz="1800" noProof="0" dirty="0">
                <a:solidFill>
                  <a:srgbClr val="1B1B1B"/>
                </a:solidFill>
                <a:latin typeface="Calibri" panose="020F0502020204030204" pitchFamily="34" charset="0"/>
                <a:ea typeface="Calibri" panose="020F0502020204030204" pitchFamily="34" charset="0"/>
              </a:rPr>
              <a:t>La información en el sitio web de Sueño Infantil Seguro del DSHS es una adaptación de: </a:t>
            </a:r>
            <a:r>
              <a:rPr lang="es-ES_tradnl" sz="1800" noProof="0" dirty="0" err="1">
                <a:solidFill>
                  <a:srgbClr val="1B1B1B"/>
                </a:solidFill>
                <a:latin typeface="Calibri" panose="020F0502020204030204" pitchFamily="34" charset="0"/>
                <a:ea typeface="Calibri" panose="020F0502020204030204" pitchFamily="34" charset="0"/>
              </a:rPr>
              <a:t>The</a:t>
            </a:r>
            <a:r>
              <a:rPr lang="es-ES_tradnl" sz="1800" noProof="0" dirty="0">
                <a:solidFill>
                  <a:srgbClr val="1B1B1B"/>
                </a:solidFill>
                <a:latin typeface="Calibri" panose="020F0502020204030204" pitchFamily="34" charset="0"/>
                <a:ea typeface="Calibri" panose="020F0502020204030204" pitchFamily="34" charset="0"/>
              </a:rPr>
              <a:t> Eunice Kennedy Shriver </a:t>
            </a:r>
            <a:r>
              <a:rPr lang="es-ES_tradnl" sz="1800" noProof="0" dirty="0" err="1">
                <a:solidFill>
                  <a:srgbClr val="1B1B1B"/>
                </a:solidFill>
                <a:latin typeface="Calibri" panose="020F0502020204030204" pitchFamily="34" charset="0"/>
                <a:ea typeface="Calibri" panose="020F0502020204030204" pitchFamily="34" charset="0"/>
              </a:rPr>
              <a:t>National</a:t>
            </a:r>
            <a:r>
              <a:rPr lang="es-ES_tradnl" sz="1800" noProof="0" dirty="0">
                <a:solidFill>
                  <a:srgbClr val="1B1B1B"/>
                </a:solidFill>
                <a:latin typeface="Calibri" panose="020F0502020204030204" pitchFamily="34" charset="0"/>
                <a:ea typeface="Calibri" panose="020F0502020204030204" pitchFamily="34" charset="0"/>
              </a:rPr>
              <a:t> </a:t>
            </a:r>
            <a:r>
              <a:rPr lang="es-ES_tradnl" sz="1800" noProof="0" dirty="0" err="1">
                <a:solidFill>
                  <a:srgbClr val="1B1B1B"/>
                </a:solidFill>
                <a:latin typeface="Calibri" panose="020F0502020204030204" pitchFamily="34" charset="0"/>
                <a:ea typeface="Calibri" panose="020F0502020204030204" pitchFamily="34" charset="0"/>
              </a:rPr>
              <a:t>Institute</a:t>
            </a:r>
            <a:r>
              <a:rPr lang="es-ES_tradnl" sz="1800" noProof="0" dirty="0">
                <a:solidFill>
                  <a:srgbClr val="1B1B1B"/>
                </a:solidFill>
                <a:latin typeface="Calibri" panose="020F0502020204030204" pitchFamily="34" charset="0"/>
                <a:ea typeface="Calibri" panose="020F0502020204030204" pitchFamily="34" charset="0"/>
              </a:rPr>
              <a:t> </a:t>
            </a:r>
            <a:r>
              <a:rPr lang="es-ES_tradnl" sz="1800" noProof="0" dirty="0" err="1">
                <a:solidFill>
                  <a:srgbClr val="1B1B1B"/>
                </a:solidFill>
                <a:latin typeface="Calibri" panose="020F0502020204030204" pitchFamily="34" charset="0"/>
                <a:ea typeface="Calibri" panose="020F0502020204030204" pitchFamily="34" charset="0"/>
              </a:rPr>
              <a:t>of</a:t>
            </a:r>
            <a:r>
              <a:rPr lang="es-ES_tradnl" sz="1800" noProof="0" dirty="0">
                <a:solidFill>
                  <a:srgbClr val="1B1B1B"/>
                </a:solidFill>
                <a:latin typeface="Calibri" panose="020F0502020204030204" pitchFamily="34" charset="0"/>
                <a:ea typeface="Calibri" panose="020F0502020204030204" pitchFamily="34" charset="0"/>
              </a:rPr>
              <a:t> Child </a:t>
            </a:r>
            <a:r>
              <a:rPr lang="es-ES_tradnl" sz="1800" noProof="0" dirty="0" err="1">
                <a:solidFill>
                  <a:srgbClr val="1B1B1B"/>
                </a:solidFill>
                <a:latin typeface="Calibri" panose="020F0502020204030204" pitchFamily="34" charset="0"/>
                <a:ea typeface="Calibri" panose="020F0502020204030204" pitchFamily="34" charset="0"/>
              </a:rPr>
              <a:t>Health</a:t>
            </a:r>
            <a:r>
              <a:rPr lang="es-ES_tradnl" sz="1800" noProof="0" dirty="0">
                <a:solidFill>
                  <a:srgbClr val="1B1B1B"/>
                </a:solidFill>
                <a:latin typeface="Calibri" panose="020F0502020204030204" pitchFamily="34" charset="0"/>
                <a:ea typeface="Calibri" panose="020F0502020204030204" pitchFamily="34" charset="0"/>
              </a:rPr>
              <a:t> and Human </a:t>
            </a:r>
            <a:r>
              <a:rPr lang="es-ES_tradnl" sz="1800" noProof="0" dirty="0" err="1">
                <a:solidFill>
                  <a:srgbClr val="1B1B1B"/>
                </a:solidFill>
                <a:latin typeface="Calibri" panose="020F0502020204030204" pitchFamily="34" charset="0"/>
                <a:ea typeface="Calibri" panose="020F0502020204030204" pitchFamily="34" charset="0"/>
              </a:rPr>
              <a:t>Development</a:t>
            </a:r>
            <a:r>
              <a:rPr lang="es-ES_tradnl" sz="1800" noProof="0" dirty="0">
                <a:solidFill>
                  <a:srgbClr val="1B1B1B"/>
                </a:solidFill>
                <a:latin typeface="Calibri" panose="020F0502020204030204" pitchFamily="34" charset="0"/>
                <a:ea typeface="Calibri" panose="020F0502020204030204" pitchFamily="34" charset="0"/>
              </a:rPr>
              <a:t> </a:t>
            </a:r>
            <a:r>
              <a:rPr lang="es-ES_tradnl" sz="1800" noProof="0" dirty="0" err="1">
                <a:solidFill>
                  <a:srgbClr val="1B1B1B"/>
                </a:solidFill>
                <a:latin typeface="Calibri" panose="020F0502020204030204" pitchFamily="34" charset="0"/>
                <a:ea typeface="Calibri" panose="020F0502020204030204" pitchFamily="34" charset="0"/>
              </a:rPr>
              <a:t>Safe</a:t>
            </a:r>
            <a:r>
              <a:rPr lang="es-ES_tradnl" sz="1800" noProof="0" dirty="0">
                <a:solidFill>
                  <a:srgbClr val="1B1B1B"/>
                </a:solidFill>
                <a:latin typeface="Calibri" panose="020F0502020204030204" pitchFamily="34" charset="0"/>
                <a:ea typeface="Calibri" panose="020F0502020204030204" pitchFamily="34" charset="0"/>
              </a:rPr>
              <a:t> </a:t>
            </a:r>
            <a:r>
              <a:rPr lang="es-ES_tradnl" sz="1800" noProof="0" dirty="0" err="1">
                <a:solidFill>
                  <a:srgbClr val="1B1B1B"/>
                </a:solidFill>
                <a:latin typeface="Calibri" panose="020F0502020204030204" pitchFamily="34" charset="0"/>
                <a:ea typeface="Calibri" panose="020F0502020204030204" pitchFamily="34" charset="0"/>
              </a:rPr>
              <a:t>to</a:t>
            </a:r>
            <a:r>
              <a:rPr lang="es-ES_tradnl" sz="1800" noProof="0" dirty="0">
                <a:solidFill>
                  <a:srgbClr val="1B1B1B"/>
                </a:solidFill>
                <a:latin typeface="Calibri" panose="020F0502020204030204" pitchFamily="34" charset="0"/>
                <a:ea typeface="Calibri" panose="020F0502020204030204" pitchFamily="34" charset="0"/>
              </a:rPr>
              <a:t> </a:t>
            </a:r>
            <a:r>
              <a:rPr lang="es-ES_tradnl" sz="1800" noProof="0" dirty="0" err="1">
                <a:solidFill>
                  <a:srgbClr val="1B1B1B"/>
                </a:solidFill>
                <a:latin typeface="Calibri" panose="020F0502020204030204" pitchFamily="34" charset="0"/>
                <a:ea typeface="Calibri" panose="020F0502020204030204" pitchFamily="34" charset="0"/>
              </a:rPr>
              <a:t>Sleep</a:t>
            </a:r>
            <a:r>
              <a:rPr lang="es-ES_tradnl" sz="1800" noProof="0" dirty="0">
                <a:solidFill>
                  <a:srgbClr val="1B1B1B"/>
                </a:solidFill>
                <a:latin typeface="Calibri" panose="020F0502020204030204" pitchFamily="34" charset="0"/>
                <a:ea typeface="Calibri" panose="020F0502020204030204" pitchFamily="34" charset="0"/>
              </a:rPr>
              <a:t> </a:t>
            </a:r>
            <a:r>
              <a:rPr lang="es-ES_tradnl" sz="1800" noProof="0" dirty="0" err="1">
                <a:solidFill>
                  <a:srgbClr val="1B1B1B"/>
                </a:solidFill>
                <a:latin typeface="Calibri" panose="020F0502020204030204" pitchFamily="34" charset="0"/>
                <a:ea typeface="Calibri" panose="020F0502020204030204" pitchFamily="34" charset="0"/>
              </a:rPr>
              <a:t>campaign</a:t>
            </a:r>
            <a:r>
              <a:rPr lang="es-ES_tradnl" sz="1800" noProof="0" dirty="0">
                <a:solidFill>
                  <a:srgbClr val="1B1B1B"/>
                </a:solidFill>
                <a:latin typeface="Calibri" panose="020F0502020204030204" pitchFamily="34" charset="0"/>
                <a:ea typeface="Calibri" panose="020F0502020204030204" pitchFamily="34" charset="0"/>
              </a:rPr>
              <a:t>: https://</a:t>
            </a:r>
            <a:r>
              <a:rPr lang="es-ES_tradnl" sz="1800" noProof="0" dirty="0" err="1">
                <a:solidFill>
                  <a:srgbClr val="1B1B1B"/>
                </a:solidFill>
                <a:latin typeface="Calibri" panose="020F0502020204030204" pitchFamily="34" charset="0"/>
                <a:ea typeface="Calibri" panose="020F0502020204030204" pitchFamily="34" charset="0"/>
              </a:rPr>
              <a:t>safetosleep.nichd.nih.gov</a:t>
            </a:r>
            <a:r>
              <a:rPr lang="es-ES_tradnl" sz="1800" noProof="0" dirty="0">
                <a:solidFill>
                  <a:srgbClr val="1B1B1B"/>
                </a:solidFill>
                <a:latin typeface="Calibri" panose="020F0502020204030204" pitchFamily="34" charset="0"/>
                <a:ea typeface="Calibri" panose="020F0502020204030204" pitchFamily="34" charset="0"/>
              </a:rPr>
              <a:t>/  </a:t>
            </a:r>
            <a:endParaRPr lang="es-ES_tradnl" sz="1800" noProof="0" dirty="0">
              <a:latin typeface="Calibri" panose="020F0502020204030204" pitchFamily="34" charset="0"/>
              <a:ea typeface="Calibri" panose="020F0502020204030204" pitchFamily="34" charset="0"/>
            </a:endParaRPr>
          </a:p>
          <a:p>
            <a:r>
              <a:rPr lang="es-ES_tradnl" sz="1800" noProof="0" dirty="0">
                <a:solidFill>
                  <a:srgbClr val="1B1B1B"/>
                </a:solidFill>
                <a:latin typeface="Calibri" panose="020F0502020204030204" pitchFamily="34" charset="0"/>
                <a:ea typeface="Calibri" panose="020F0502020204030204" pitchFamily="34" charset="0"/>
              </a:rPr>
              <a:t> </a:t>
            </a:r>
            <a:endParaRPr lang="es-ES_tradnl" sz="1800" noProof="0" dirty="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93</a:t>
            </a:fld>
            <a:endParaRPr lang="en-US"/>
          </a:p>
        </p:txBody>
      </p:sp>
      <p:sp>
        <p:nvSpPr>
          <p:cNvPr id="5" name="Date Placeholder 4">
            <a:extLst>
              <a:ext uri="{FF2B5EF4-FFF2-40B4-BE49-F238E27FC236}">
                <a16:creationId xmlns:a16="http://schemas.microsoft.com/office/drawing/2014/main" id="{C5119F66-8D33-BB79-C7DC-20A5719C7FD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6780358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Las referencias para el kit completo de herramientas que incluye esta capacitación se encuentran en: </a:t>
            </a:r>
            <a:r>
              <a:rPr lang="es-ES_tradnl" noProof="0" dirty="0" err="1"/>
              <a:t>dshs.texas.gov</a:t>
            </a:r>
            <a:r>
              <a:rPr lang="es-ES_tradnl" noProof="0" dirty="0"/>
              <a:t>/</a:t>
            </a:r>
            <a:r>
              <a:rPr lang="es-ES_tradnl" noProof="0" dirty="0" err="1"/>
              <a:t>SafeInfantSleep</a:t>
            </a:r>
            <a:r>
              <a:rPr lang="es-ES_tradnl" noProof="0" dirty="0"/>
              <a:t> </a:t>
            </a:r>
          </a:p>
        </p:txBody>
      </p:sp>
      <p:sp>
        <p:nvSpPr>
          <p:cNvPr id="4" name="Slide Number Placeholder 3"/>
          <p:cNvSpPr>
            <a:spLocks noGrp="1"/>
          </p:cNvSpPr>
          <p:nvPr>
            <p:ph type="sldNum" sz="quarter" idx="5"/>
          </p:nvPr>
        </p:nvSpPr>
        <p:spPr/>
        <p:txBody>
          <a:bodyPr/>
          <a:lstStyle/>
          <a:p>
            <a:fld id="{23ED2790-A10B-DF4E-8039-531061320ECA}" type="slidenum">
              <a:rPr lang="en-US" smtClean="0"/>
              <a:t>94</a:t>
            </a:fld>
            <a:endParaRPr lang="en-US"/>
          </a:p>
        </p:txBody>
      </p:sp>
      <p:sp>
        <p:nvSpPr>
          <p:cNvPr id="5" name="Date Placeholder 4">
            <a:extLst>
              <a:ext uri="{FF2B5EF4-FFF2-40B4-BE49-F238E27FC236}">
                <a16:creationId xmlns:a16="http://schemas.microsoft.com/office/drawing/2014/main" id="{CE8EAB0E-DDA0-A91A-5C25-EB887A9CF69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8175564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95</a:t>
            </a:fld>
            <a:endParaRPr lang="en-US"/>
          </a:p>
        </p:txBody>
      </p:sp>
      <p:sp>
        <p:nvSpPr>
          <p:cNvPr id="5" name="Date Placeholder 4">
            <a:extLst>
              <a:ext uri="{FF2B5EF4-FFF2-40B4-BE49-F238E27FC236}">
                <a16:creationId xmlns:a16="http://schemas.microsoft.com/office/drawing/2014/main" id="{7CED52C2-6C27-5471-9EFF-150B38490C0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92350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noProof="0" dirty="0"/>
              <a:t>Ahora que hemos identificado las audiencias que la capacitación de hoy discutirá, veamos cómo podemos llegar a las audiencias que están compuestas en su mayoría por adultos.</a:t>
            </a:r>
          </a:p>
          <a:p>
            <a:endParaRPr lang="es-ES_tradnl" b="0" i="0" noProof="0" dirty="0">
              <a:latin typeface="+mn-lt"/>
            </a:endParaRPr>
          </a:p>
          <a:p>
            <a:r>
              <a:rPr lang="es-ES_tradnl" b="0" i="0" noProof="0" dirty="0">
                <a:latin typeface="+mn-lt"/>
              </a:rPr>
              <a:t>¿Cuántas veces ha asistido a una formación y ha pensado- Wow perdí la mitad de mi día?</a:t>
            </a:r>
          </a:p>
          <a:p>
            <a:endParaRPr lang="es-ES_tradnl" b="0" i="0" noProof="0" dirty="0">
              <a:latin typeface="+mn-lt"/>
            </a:endParaRPr>
          </a:p>
          <a:p>
            <a:r>
              <a:rPr lang="es-ES_tradnl" sz="1800" noProof="0" dirty="0"/>
              <a:t>Checaremos con usted durante la capacitación para ver cómo van las cosas y animarle a hacer lo mismo en sus propios entrenamientos.</a:t>
            </a:r>
            <a:endParaRPr lang="es-ES_tradnl" b="0" i="0" noProof="0" dirty="0">
              <a:latin typeface="+mn-lt"/>
              <a:cs typeface="Calibri"/>
            </a:endParaRPr>
          </a:p>
          <a:p>
            <a:endParaRPr lang="es-ES_tradnl" b="0" i="0" noProof="0" dirty="0">
              <a:latin typeface="+mn-lt"/>
            </a:endParaRPr>
          </a:p>
          <a:p>
            <a:r>
              <a:rPr lang="es-ES_tradnl" b="0" i="0" noProof="0" dirty="0">
                <a:latin typeface="+mn-lt"/>
              </a:rPr>
              <a:t>¡Esperamos que ese no sea el caso hoy, y que se lleven lo que aprendan aquí a sus organizaciones!</a:t>
            </a:r>
          </a:p>
          <a:p>
            <a:endParaRPr lang="es-ES_tradnl" b="0" i="0" noProof="0" dirty="0">
              <a:latin typeface="+mn-lt"/>
            </a:endParaRPr>
          </a:p>
          <a:p>
            <a:r>
              <a:rPr lang="es-ES_tradnl" b="0" i="0" noProof="0" dirty="0">
                <a:latin typeface="+mn-lt"/>
              </a:rPr>
              <a:t>Debido a que todos venimos de diferentes orígenes, puede ser útil comprender cómo nosotros, como adultos, nos desenvolvemos y aprendemos.</a:t>
            </a:r>
            <a:endParaRPr lang="es-ES_tradnl" b="0" i="0" noProof="0" dirty="0">
              <a:latin typeface="+mn-lt"/>
              <a:cs typeface="Calibri"/>
            </a:endParaRPr>
          </a:p>
          <a:p>
            <a:endParaRPr lang="es-ES_tradnl" b="0" i="0" noProof="0" dirty="0">
              <a:latin typeface="+mn-lt"/>
            </a:endParaRPr>
          </a:p>
          <a:p>
            <a:r>
              <a:rPr lang="es-ES_tradnl" b="0" i="0" noProof="0" dirty="0">
                <a:latin typeface="+mn-lt"/>
              </a:rPr>
              <a:t>También nos escuchará usar el término "facilitador”, que se refiere a los orientadores campeones de una comunidad u organización. El objetivo principal del facilitador es preparar a los educadores comunitarios para presentar la información de manera efectiva, responder a las preguntas de los participantes y dirigir actividades que refuercen el aprendizaje. Comprender cómo aprenden mejor los adultos es una lección importante en el proceso de formación de formadores.  </a:t>
            </a:r>
            <a:endParaRPr lang="es-ES_tradnl" b="0" i="0" noProof="0" dirty="0">
              <a:latin typeface="+mn-lt"/>
              <a:cs typeface="Calibri" panose="020F0502020204030204"/>
            </a:endParaRPr>
          </a:p>
          <a:p>
            <a:endParaRPr lang="es-ES_tradnl" b="0" i="0" noProof="0" dirty="0">
              <a:latin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0" i="0" noProof="0" dirty="0">
                <a:latin typeface="+mn-lt"/>
              </a:rPr>
              <a:t>*Esta actividad se puede jugar como un juego individual, como actividad de toda la clase o a través de formatos electrónicos como </a:t>
            </a:r>
            <a:r>
              <a:rPr lang="es-ES_tradnl" b="0" i="0" noProof="0" dirty="0" err="1">
                <a:latin typeface="+mn-lt"/>
              </a:rPr>
              <a:t>Kahoot</a:t>
            </a:r>
            <a:r>
              <a:rPr lang="es-ES_tradnl" b="0" i="0" noProof="0" dirty="0">
                <a:latin typeface="+mn-lt"/>
              </a:rPr>
              <a:t>! </a:t>
            </a:r>
            <a:r>
              <a:rPr lang="es-ES_tradnl" b="0" i="0" noProof="0" dirty="0" err="1">
                <a:latin typeface="+mn-lt"/>
              </a:rPr>
              <a:t>or</a:t>
            </a:r>
            <a:r>
              <a:rPr lang="es-ES_tradnl" b="0" i="0" noProof="0" dirty="0">
                <a:latin typeface="+mn-lt"/>
              </a:rPr>
              <a:t> </a:t>
            </a:r>
            <a:r>
              <a:rPr lang="es-ES_tradnl" b="0" i="0" noProof="0" dirty="0" err="1">
                <a:latin typeface="+mn-lt"/>
              </a:rPr>
              <a:t>Blooket</a:t>
            </a:r>
            <a:r>
              <a:rPr lang="es-ES_tradnl" b="0" i="0" noProof="0" dirty="0">
                <a:latin typeface="+mn-lt"/>
              </a:rPr>
              <a:t>. </a:t>
            </a:r>
            <a:endParaRPr lang="es-ES_tradnl" b="0" i="0" noProof="0" dirty="0">
              <a:latin typeface="+mn-lt"/>
              <a:cs typeface="Calibri"/>
            </a:endParaRPr>
          </a:p>
          <a:p>
            <a:endParaRPr lang="es-ES_tradnl" b="0" i="0" noProof="0" dirty="0"/>
          </a:p>
          <a:p>
            <a:r>
              <a:rPr lang="es-ES_tradnl" b="0" i="0" noProof="0" dirty="0"/>
              <a:t>(Permita que los participantes jueguen el juego en el formato que seleccionó como facilitador de esta capacitación).</a:t>
            </a:r>
            <a:endParaRPr lang="es-ES_tradnl" b="0" i="0" noProof="0" dirty="0">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10</a:t>
            </a:fld>
            <a:endParaRPr lang="en-US"/>
          </a:p>
        </p:txBody>
      </p:sp>
      <p:sp>
        <p:nvSpPr>
          <p:cNvPr id="5" name="Date Placeholder 4">
            <a:extLst>
              <a:ext uri="{FF2B5EF4-FFF2-40B4-BE49-F238E27FC236}">
                <a16:creationId xmlns:a16="http://schemas.microsoft.com/office/drawing/2014/main" id="{C41822D5-A61B-B553-B54C-95D5A1479F6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8113557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descr="A person kissing a baby in a crib&#10;&#10;Description automatically generated">
            <a:extLst>
              <a:ext uri="{FF2B5EF4-FFF2-40B4-BE49-F238E27FC236}">
                <a16:creationId xmlns:a16="http://schemas.microsoft.com/office/drawing/2014/main" id="{79C61CDD-ECA2-475F-25D6-834BC6A722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5" b="-1"/>
          <a:stretch/>
        </p:blipFill>
        <p:spPr>
          <a:xfrm>
            <a:off x="5294811" y="246278"/>
            <a:ext cx="6710224" cy="6178090"/>
          </a:xfrm>
          <a:prstGeom prst="rect">
            <a:avLst/>
          </a:prstGeom>
          <a:ln>
            <a:noFill/>
          </a:ln>
          <a:effectLst>
            <a:softEdge rad="393700"/>
          </a:effectLst>
        </p:spPr>
      </p:pic>
      <p:sp>
        <p:nvSpPr>
          <p:cNvPr id="2" name="Title 1">
            <a:extLst>
              <a:ext uri="{FF2B5EF4-FFF2-40B4-BE49-F238E27FC236}">
                <a16:creationId xmlns:a16="http://schemas.microsoft.com/office/drawing/2014/main" id="{49406C09-111A-F523-9340-D0AE667CF4F6}"/>
              </a:ext>
            </a:extLst>
          </p:cNvPr>
          <p:cNvSpPr>
            <a:spLocks noGrp="1"/>
          </p:cNvSpPr>
          <p:nvPr>
            <p:ph type="ctrTitle" hasCustomPrompt="1"/>
          </p:nvPr>
        </p:nvSpPr>
        <p:spPr>
          <a:xfrm>
            <a:off x="838200" y="1122363"/>
            <a:ext cx="6080760" cy="2387600"/>
          </a:xfrm>
        </p:spPr>
        <p:txBody>
          <a:bodyPr anchor="ctr">
            <a:noAutofit/>
          </a:bodyPr>
          <a:lstStyle>
            <a:lvl1pPr algn="l">
              <a:defRPr sz="660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838200" y="3602038"/>
            <a:ext cx="6080760" cy="1071562"/>
          </a:xfrm>
        </p:spPr>
        <p:txBody>
          <a:bodyPr>
            <a:normAutofit/>
          </a:bodyPr>
          <a:lstStyle>
            <a:lvl1pPr marL="0" indent="0" algn="l">
              <a:buNone/>
              <a:defRPr sz="32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AE81B2B4-18ED-A899-B26F-82158849E8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847312" y="5517572"/>
            <a:ext cx="6344687" cy="1340427"/>
          </a:xfrm>
          <a:prstGeom prst="rect">
            <a:avLst/>
          </a:prstGeom>
        </p:spPr>
      </p:pic>
      <p:pic>
        <p:nvPicPr>
          <p:cNvPr id="9" name="Picture 8">
            <a:extLst>
              <a:ext uri="{FF2B5EF4-FFF2-40B4-BE49-F238E27FC236}">
                <a16:creationId xmlns:a16="http://schemas.microsoft.com/office/drawing/2014/main" id="{9BFDC07B-35F6-7BC1-5008-D715AEA312CF}"/>
              </a:ext>
            </a:extLst>
          </p:cNvPr>
          <p:cNvPicPr>
            <a:picLocks noChangeAspect="1"/>
          </p:cNvPicPr>
          <p:nvPr userDrawn="1"/>
        </p:nvPicPr>
        <p:blipFill>
          <a:blip r:embed="rId4"/>
          <a:stretch>
            <a:fillRect/>
          </a:stretch>
        </p:blipFill>
        <p:spPr>
          <a:xfrm>
            <a:off x="8395854" y="5958574"/>
            <a:ext cx="3433697" cy="653149"/>
          </a:xfrm>
          <a:prstGeom prst="rect">
            <a:avLst/>
          </a:prstGeom>
        </p:spPr>
      </p:pic>
    </p:spTree>
    <p:extLst>
      <p:ext uri="{BB962C8B-B14F-4D97-AF65-F5344CB8AC3E}">
        <p14:creationId xmlns:p14="http://schemas.microsoft.com/office/powerpoint/2010/main" val="29023302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ECF5A6ED-C833-45AA-C472-201FED3FB659}"/>
              </a:ext>
            </a:extLst>
          </p:cNvPr>
          <p:cNvPicPr>
            <a:picLocks noChangeAspect="1"/>
          </p:cNvPicPr>
          <p:nvPr userDrawn="1"/>
        </p:nvPicPr>
        <p:blipFill>
          <a:blip r:embed="rId3"/>
          <a:stretch>
            <a:fillRect/>
          </a:stretch>
        </p:blipFill>
        <p:spPr>
          <a:xfrm>
            <a:off x="8838179" y="6091588"/>
            <a:ext cx="3084891" cy="586800"/>
          </a:xfrm>
          <a:prstGeom prst="rect">
            <a:avLst/>
          </a:prstGeom>
        </p:spPr>
      </p:pic>
      <p:sp>
        <p:nvSpPr>
          <p:cNvPr id="3" name="Slide Number Placeholder 3">
            <a:extLst>
              <a:ext uri="{FF2B5EF4-FFF2-40B4-BE49-F238E27FC236}">
                <a16:creationId xmlns:a16="http://schemas.microsoft.com/office/drawing/2014/main" id="{A2226614-0CD2-EED8-3C8E-F87CA441303B}"/>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48345616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469398E-9D47-FCA2-625F-FE119260F4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6" name="Slide Number Placeholder 3">
            <a:extLst>
              <a:ext uri="{FF2B5EF4-FFF2-40B4-BE49-F238E27FC236}">
                <a16:creationId xmlns:a16="http://schemas.microsoft.com/office/drawing/2014/main" id="{594A93F4-5705-6D10-7188-842B0B4DDABE}"/>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315030735"/>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0AF09567-7579-1EA5-FC6E-471BB27328D0}"/>
              </a:ext>
            </a:extLst>
          </p:cNvPr>
          <p:cNvPicPr>
            <a:picLocks noChangeAspect="1"/>
          </p:cNvPicPr>
          <p:nvPr userDrawn="1"/>
        </p:nvPicPr>
        <p:blipFill>
          <a:blip r:embed="rId2"/>
          <a:stretch>
            <a:fillRect/>
          </a:stretch>
        </p:blipFill>
        <p:spPr>
          <a:xfrm>
            <a:off x="8838179" y="6091588"/>
            <a:ext cx="3084891" cy="586800"/>
          </a:xfrm>
          <a:prstGeom prst="rect">
            <a:avLst/>
          </a:prstGeom>
        </p:spPr>
      </p:pic>
      <p:sp>
        <p:nvSpPr>
          <p:cNvPr id="4" name="Slide Number Placeholder 3">
            <a:extLst>
              <a:ext uri="{FF2B5EF4-FFF2-40B4-BE49-F238E27FC236}">
                <a16:creationId xmlns:a16="http://schemas.microsoft.com/office/drawing/2014/main" id="{92AFB431-DCD1-0F61-BEEB-14EFC4E2580F}"/>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19184171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5127FA01-9815-AE65-E010-33ACC1BA6D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4" name="Slide Number Placeholder 3">
            <a:extLst>
              <a:ext uri="{FF2B5EF4-FFF2-40B4-BE49-F238E27FC236}">
                <a16:creationId xmlns:a16="http://schemas.microsoft.com/office/drawing/2014/main" id="{10832EF5-81FF-99D3-9B81-B09492851C76}"/>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285788763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7283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D0D88700-206D-1BB5-6DF5-8DB8B22EB0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4" name="Slide Number Placeholder 3">
            <a:extLst>
              <a:ext uri="{FF2B5EF4-FFF2-40B4-BE49-F238E27FC236}">
                <a16:creationId xmlns:a16="http://schemas.microsoft.com/office/drawing/2014/main" id="{0E83EC90-7613-31CA-92E5-411E75BDB3AF}"/>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379344756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3"/>
            <a:ext cx="10515600" cy="1399355"/>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3AFDD2C-11C9-69C8-547E-33CAF9509795}"/>
              </a:ext>
            </a:extLst>
          </p:cNvPr>
          <p:cNvPicPr>
            <a:picLocks noChangeAspect="1"/>
          </p:cNvPicPr>
          <p:nvPr userDrawn="1"/>
        </p:nvPicPr>
        <p:blipFill>
          <a:blip r:embed="rId3"/>
          <a:stretch>
            <a:fillRect/>
          </a:stretch>
        </p:blipFill>
        <p:spPr>
          <a:xfrm>
            <a:off x="8838179" y="6091588"/>
            <a:ext cx="3084891" cy="586800"/>
          </a:xfrm>
          <a:prstGeom prst="rect">
            <a:avLst/>
          </a:prstGeom>
        </p:spPr>
      </p:pic>
      <p:sp>
        <p:nvSpPr>
          <p:cNvPr id="4" name="Slide Number Placeholder 3">
            <a:extLst>
              <a:ext uri="{FF2B5EF4-FFF2-40B4-BE49-F238E27FC236}">
                <a16:creationId xmlns:a16="http://schemas.microsoft.com/office/drawing/2014/main" id="{194F45C9-B7BF-A7D3-5444-3E7FC043EC4B}"/>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98034882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4"/>
            <a:ext cx="10515600" cy="137925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3"/>
          <a:stretch>
            <a:fillRect/>
          </a:stretch>
        </p:blipFill>
        <p:spPr>
          <a:xfrm>
            <a:off x="9743435" y="6311761"/>
            <a:ext cx="2153925" cy="409714"/>
          </a:xfrm>
          <a:prstGeom prst="rect">
            <a:avLst/>
          </a:prstGeom>
        </p:spPr>
      </p:pic>
      <p:pic>
        <p:nvPicPr>
          <p:cNvPr id="6" name="Picture 5">
            <a:extLst>
              <a:ext uri="{FF2B5EF4-FFF2-40B4-BE49-F238E27FC236}">
                <a16:creationId xmlns:a16="http://schemas.microsoft.com/office/drawing/2014/main" id="{CF1B96CB-8757-F896-0EB5-3D3F08FBD759}"/>
              </a:ext>
            </a:extLst>
          </p:cNvPr>
          <p:cNvPicPr>
            <a:picLocks noChangeAspect="1"/>
          </p:cNvPicPr>
          <p:nvPr userDrawn="1"/>
        </p:nvPicPr>
        <p:blipFill>
          <a:blip r:embed="rId4"/>
          <a:stretch>
            <a:fillRect/>
          </a:stretch>
        </p:blipFill>
        <p:spPr>
          <a:xfrm>
            <a:off x="8838179" y="6091588"/>
            <a:ext cx="3084891" cy="586800"/>
          </a:xfrm>
          <a:prstGeom prst="rect">
            <a:avLst/>
          </a:prstGeom>
        </p:spPr>
      </p:pic>
      <p:sp>
        <p:nvSpPr>
          <p:cNvPr id="4" name="Slide Number Placeholder 3">
            <a:extLst>
              <a:ext uri="{FF2B5EF4-FFF2-40B4-BE49-F238E27FC236}">
                <a16:creationId xmlns:a16="http://schemas.microsoft.com/office/drawing/2014/main" id="{1A664B4D-A911-3281-BE22-7F5773D5B67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59461573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blu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4" name="Picture 3">
            <a:extLst>
              <a:ext uri="{FF2B5EF4-FFF2-40B4-BE49-F238E27FC236}">
                <a16:creationId xmlns:a16="http://schemas.microsoft.com/office/drawing/2014/main" id="{5D49488F-C714-ACC8-8CDE-8C2C738C0E80}"/>
              </a:ext>
            </a:extLst>
          </p:cNvPr>
          <p:cNvPicPr>
            <a:picLocks noChangeAspect="1"/>
          </p:cNvPicPr>
          <p:nvPr userDrawn="1"/>
        </p:nvPicPr>
        <p:blipFill>
          <a:blip r:embed="rId3"/>
          <a:stretch>
            <a:fillRect/>
          </a:stretch>
        </p:blipFill>
        <p:spPr>
          <a:xfrm>
            <a:off x="6589775" y="0"/>
            <a:ext cx="5602225" cy="6875060"/>
          </a:xfrm>
          <a:prstGeom prst="rect">
            <a:avLst/>
          </a:prstGeom>
        </p:spPr>
      </p:pic>
      <p:sp>
        <p:nvSpPr>
          <p:cNvPr id="6" name="Slide Number Placeholder 3">
            <a:extLst>
              <a:ext uri="{FF2B5EF4-FFF2-40B4-BE49-F238E27FC236}">
                <a16:creationId xmlns:a16="http://schemas.microsoft.com/office/drawing/2014/main" id="{2623EF7F-9F75-E237-ADB8-177A4C3B9C5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200888418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Tree>
    <p:extLst>
      <p:ext uri="{BB962C8B-B14F-4D97-AF65-F5344CB8AC3E}">
        <p14:creationId xmlns:p14="http://schemas.microsoft.com/office/powerpoint/2010/main" val="31695507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blu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tx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Tree>
    <p:extLst>
      <p:ext uri="{BB962C8B-B14F-4D97-AF65-F5344CB8AC3E}">
        <p14:creationId xmlns:p14="http://schemas.microsoft.com/office/powerpoint/2010/main" val="8333588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599848"/>
            <a:ext cx="4125686" cy="2387600"/>
          </a:xfrm>
        </p:spPr>
        <p:txBody>
          <a:bodyPr anchor="ctr">
            <a:noAutofit/>
          </a:bodyPr>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3079523"/>
            <a:ext cx="4125686" cy="1071562"/>
          </a:xfrm>
        </p:spPr>
        <p:txBody>
          <a:bodyPr anchor="ctr">
            <a:normAutofit/>
          </a:bodyPr>
          <a:lstStyle>
            <a:lvl1pPr marL="0" indent="0" algn="l">
              <a:buNone/>
              <a:defRPr sz="24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B46B3E9-9FB4-BB35-6184-DD8CFA39C2F0}"/>
              </a:ext>
            </a:extLst>
          </p:cNvPr>
          <p:cNvPicPr>
            <a:picLocks noChangeAspect="1"/>
          </p:cNvPicPr>
          <p:nvPr userDrawn="1"/>
        </p:nvPicPr>
        <p:blipFill>
          <a:blip r:embed="rId2"/>
          <a:stretch>
            <a:fillRect/>
          </a:stretch>
        </p:blipFill>
        <p:spPr>
          <a:xfrm>
            <a:off x="404385" y="6063343"/>
            <a:ext cx="3089329" cy="586800"/>
          </a:xfrm>
          <a:prstGeom prst="rect">
            <a:avLst/>
          </a:prstGeom>
        </p:spPr>
      </p:pic>
      <p:pic>
        <p:nvPicPr>
          <p:cNvPr id="10" name="Picture 9" descr="A person holding a baby&#10;&#10;Description automatically generated">
            <a:extLst>
              <a:ext uri="{FF2B5EF4-FFF2-40B4-BE49-F238E27FC236}">
                <a16:creationId xmlns:a16="http://schemas.microsoft.com/office/drawing/2014/main" id="{1F9A6707-8095-6A26-A9B2-0DED1BE7BF1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7330" y="0"/>
            <a:ext cx="6854670" cy="6858000"/>
          </a:xfrm>
          <a:prstGeom prst="rect">
            <a:avLst/>
          </a:prstGeom>
        </p:spPr>
      </p:pic>
      <p:sp>
        <p:nvSpPr>
          <p:cNvPr id="4" name="Slide Number Placeholder 3">
            <a:extLst>
              <a:ext uri="{FF2B5EF4-FFF2-40B4-BE49-F238E27FC236}">
                <a16:creationId xmlns:a16="http://schemas.microsoft.com/office/drawing/2014/main" id="{363CD983-7AD6-DEEE-2439-3E65E3EC8C89}"/>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1"/>
                </a:solidFill>
                <a:highlight>
                  <a:srgbClr val="808080"/>
                </a:highlight>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774787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86CA-0494-E570-A0F9-C0ACA0D752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BE7CCE-7E3E-614B-C810-968ED02683A3}"/>
              </a:ext>
            </a:extLst>
          </p:cNvPr>
          <p:cNvSpPr>
            <a:spLocks noGrp="1"/>
          </p:cNvSpPr>
          <p:nvPr>
            <p:ph sz="half" idx="1"/>
          </p:nvPr>
        </p:nvSpPr>
        <p:spPr>
          <a:xfrm>
            <a:off x="838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89DF2-F3A6-82A0-0342-6E4BC605AE32}"/>
              </a:ext>
            </a:extLst>
          </p:cNvPr>
          <p:cNvSpPr>
            <a:spLocks noGrp="1"/>
          </p:cNvSpPr>
          <p:nvPr>
            <p:ph sz="half" idx="2"/>
          </p:nvPr>
        </p:nvSpPr>
        <p:spPr>
          <a:xfrm>
            <a:off x="6172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7A0AD3A-7694-F544-1BC4-FE627CAD66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Tree>
    <p:extLst>
      <p:ext uri="{BB962C8B-B14F-4D97-AF65-F5344CB8AC3E}">
        <p14:creationId xmlns:p14="http://schemas.microsoft.com/office/powerpoint/2010/main" val="16850010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780609"/>
            <a:ext cx="5157787"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606721"/>
            <a:ext cx="5157787"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B67A26-3AB4-BEF9-AD5A-1948E1FFBFD6}"/>
              </a:ext>
            </a:extLst>
          </p:cNvPr>
          <p:cNvSpPr>
            <a:spLocks noGrp="1"/>
          </p:cNvSpPr>
          <p:nvPr>
            <p:ph type="body" sz="quarter" idx="3"/>
          </p:nvPr>
        </p:nvSpPr>
        <p:spPr>
          <a:xfrm>
            <a:off x="6172200" y="1780609"/>
            <a:ext cx="5183188"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DD249-B0C4-4E3A-A6B3-4D2C68EF264C}"/>
              </a:ext>
            </a:extLst>
          </p:cNvPr>
          <p:cNvSpPr>
            <a:spLocks noGrp="1"/>
          </p:cNvSpPr>
          <p:nvPr>
            <p:ph sz="quarter" idx="4"/>
          </p:nvPr>
        </p:nvSpPr>
        <p:spPr>
          <a:xfrm>
            <a:off x="6172200" y="2606721"/>
            <a:ext cx="5183188"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08BD0B9C-D154-10A9-EB0E-95AC9F18FB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55432" y="6149112"/>
            <a:ext cx="3049994" cy="586800"/>
          </a:xfrm>
          <a:prstGeom prst="rect">
            <a:avLst/>
          </a:prstGeom>
        </p:spPr>
      </p:pic>
    </p:spTree>
    <p:extLst>
      <p:ext uri="{BB962C8B-B14F-4D97-AF65-F5344CB8AC3E}">
        <p14:creationId xmlns:p14="http://schemas.microsoft.com/office/powerpoint/2010/main" val="13976821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2424"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681163"/>
            <a:ext cx="5914695"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505075"/>
            <a:ext cx="5914695" cy="368458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41DD7EDE-EF3A-7647-1BCB-392563716DCB}"/>
              </a:ext>
            </a:extLst>
          </p:cNvPr>
          <p:cNvPicPr>
            <a:picLocks noChangeAspect="1"/>
          </p:cNvPicPr>
          <p:nvPr userDrawn="1"/>
        </p:nvPicPr>
        <p:blipFill>
          <a:blip r:embed="rId2"/>
          <a:stretch>
            <a:fillRect/>
          </a:stretch>
        </p:blipFill>
        <p:spPr>
          <a:xfrm>
            <a:off x="8876449" y="6136208"/>
            <a:ext cx="3048264" cy="585267"/>
          </a:xfrm>
          <a:prstGeom prst="rect">
            <a:avLst/>
          </a:prstGeom>
        </p:spPr>
      </p:pic>
    </p:spTree>
    <p:extLst>
      <p:ext uri="{BB962C8B-B14F-4D97-AF65-F5344CB8AC3E}">
        <p14:creationId xmlns:p14="http://schemas.microsoft.com/office/powerpoint/2010/main" val="289601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D30341-FEE1-DC11-36B1-43DDC74F2A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711" y="4490810"/>
            <a:ext cx="6109242" cy="2367190"/>
          </a:xfrm>
          <a:prstGeom prst="rect">
            <a:avLst/>
          </a:prstGeom>
        </p:spPr>
      </p:pic>
      <p:pic>
        <p:nvPicPr>
          <p:cNvPr id="18" name="Picture 17">
            <a:extLst>
              <a:ext uri="{FF2B5EF4-FFF2-40B4-BE49-F238E27FC236}">
                <a16:creationId xmlns:a16="http://schemas.microsoft.com/office/drawing/2014/main" id="{6764F36D-2D60-E5CB-73D4-CB3E5FCFBF7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74531" y="4490810"/>
            <a:ext cx="6109242" cy="2367190"/>
          </a:xfrm>
          <a:prstGeom prst="rect">
            <a:avLst/>
          </a:prstGeom>
        </p:spPr>
      </p:pic>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236696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Marcador de posición de imagen 2">
            <a:extLst>
              <a:ext uri="{FF2B5EF4-FFF2-40B4-BE49-F238E27FC236}">
                <a16:creationId xmlns:a16="http://schemas.microsoft.com/office/drawing/2014/main" id="{D445124F-CB41-4034-9922-4CA5E37584E9}"/>
              </a:ext>
            </a:extLst>
          </p:cNvPr>
          <p:cNvSpPr>
            <a:spLocks noGrp="1"/>
          </p:cNvSpPr>
          <p:nvPr>
            <p:ph type="pic" sz="quarter" idx="17"/>
          </p:nvPr>
        </p:nvSpPr>
        <p:spPr>
          <a:xfrm>
            <a:off x="0" y="4490811"/>
            <a:ext cx="6096000" cy="2367189"/>
          </a:xfrm>
        </p:spPr>
        <p:txBody>
          <a:bodyPr/>
          <a:lstStyle/>
          <a:p>
            <a:r>
              <a:rPr lang="en-US"/>
              <a:t>Click icon to add picture</a:t>
            </a:r>
            <a:endParaRPr lang="es-MX"/>
          </a:p>
        </p:txBody>
      </p:sp>
      <p:sp>
        <p:nvSpPr>
          <p:cNvPr id="14" name="Marcador de posición de imagen 11">
            <a:extLst>
              <a:ext uri="{FF2B5EF4-FFF2-40B4-BE49-F238E27FC236}">
                <a16:creationId xmlns:a16="http://schemas.microsoft.com/office/drawing/2014/main" id="{B46E83D7-010C-7BF5-8228-9F4CEB8EE62F}"/>
              </a:ext>
            </a:extLst>
          </p:cNvPr>
          <p:cNvSpPr>
            <a:spLocks noGrp="1"/>
          </p:cNvSpPr>
          <p:nvPr>
            <p:ph type="pic" sz="quarter" idx="18"/>
          </p:nvPr>
        </p:nvSpPr>
        <p:spPr>
          <a:xfrm>
            <a:off x="6096000" y="4491038"/>
            <a:ext cx="6096000" cy="2366962"/>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B526C3AB-BCA9-F6D2-9EBF-EB86EE3A1CF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254588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8CCB-F7C4-3A8C-B1AF-704EC525C524}"/>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5CB01CAB-537D-C965-CCF7-E63ADCD03A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Tree>
    <p:extLst>
      <p:ext uri="{BB962C8B-B14F-4D97-AF65-F5344CB8AC3E}">
        <p14:creationId xmlns:p14="http://schemas.microsoft.com/office/powerpoint/2010/main" val="24591679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878C6C-8795-71F1-A3EA-7B446588D8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Tree>
    <p:extLst>
      <p:ext uri="{BB962C8B-B14F-4D97-AF65-F5344CB8AC3E}">
        <p14:creationId xmlns:p14="http://schemas.microsoft.com/office/powerpoint/2010/main" val="969996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B99F-E225-BDB5-A0D5-3004D5C4E852}"/>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715BB882-E93E-1F0E-E543-06A5DE959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579C0-57E3-EB01-67BD-476696A3783D}"/>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a:extLst>
              <a:ext uri="{FF2B5EF4-FFF2-40B4-BE49-F238E27FC236}">
                <a16:creationId xmlns:a16="http://schemas.microsoft.com/office/drawing/2014/main" id="{FD57CDC6-1781-DD52-0B0F-E825417E2D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Tree>
    <p:extLst>
      <p:ext uri="{BB962C8B-B14F-4D97-AF65-F5344CB8AC3E}">
        <p14:creationId xmlns:p14="http://schemas.microsoft.com/office/powerpoint/2010/main" val="4691119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F928E-97B3-66C4-598E-25A44DB867B9}"/>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C94A434C-00D6-A66F-9F1E-6C9F5A6DE614}"/>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a:extLst>
              <a:ext uri="{FF2B5EF4-FFF2-40B4-BE49-F238E27FC236}">
                <a16:creationId xmlns:a16="http://schemas.microsoft.com/office/drawing/2014/main" id="{4E345ADE-4C78-8DC2-B3E0-90EFB60288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9" name="Picture Placeholder 8">
            <a:extLst>
              <a:ext uri="{FF2B5EF4-FFF2-40B4-BE49-F238E27FC236}">
                <a16:creationId xmlns:a16="http://schemas.microsoft.com/office/drawing/2014/main" id="{61510855-CBD6-5D4E-1793-BBF60A5E108A}"/>
              </a:ext>
            </a:extLst>
          </p:cNvPr>
          <p:cNvSpPr>
            <a:spLocks noGrp="1"/>
          </p:cNvSpPr>
          <p:nvPr>
            <p:ph type="pic" sz="quarter" idx="10"/>
          </p:nvPr>
        </p:nvSpPr>
        <p:spPr>
          <a:xfrm>
            <a:off x="5282656" y="848597"/>
            <a:ext cx="6277971" cy="4910759"/>
          </a:xfrm>
        </p:spPr>
        <p:txBody>
          <a:bodyPr/>
          <a:lstStyle/>
          <a:p>
            <a:endParaRPr lang="en-US"/>
          </a:p>
        </p:txBody>
      </p:sp>
    </p:spTree>
    <p:extLst>
      <p:ext uri="{BB962C8B-B14F-4D97-AF65-F5344CB8AC3E}">
        <p14:creationId xmlns:p14="http://schemas.microsoft.com/office/powerpoint/2010/main" val="3740629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5B4-4F9B-CCF3-6AB5-A37B8D7D7A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B9737A-ADA7-3C10-332D-3EEAE757CB58}"/>
              </a:ext>
            </a:extLst>
          </p:cNvPr>
          <p:cNvSpPr>
            <a:spLocks noGrp="1"/>
          </p:cNvSpPr>
          <p:nvPr>
            <p:ph type="body" orient="vert" idx="1"/>
          </p:nvPr>
        </p:nvSpPr>
        <p:spPr>
          <a:xfrm>
            <a:off x="838200" y="1825626"/>
            <a:ext cx="10515600" cy="4193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C75D8DC5-59FD-0B77-6378-012B2DC02B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Tree>
    <p:extLst>
      <p:ext uri="{BB962C8B-B14F-4D97-AF65-F5344CB8AC3E}">
        <p14:creationId xmlns:p14="http://schemas.microsoft.com/office/powerpoint/2010/main" val="37800577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45175-D49F-B82D-B29B-4670BF20B9F4}"/>
              </a:ext>
            </a:extLst>
          </p:cNvPr>
          <p:cNvSpPr>
            <a:spLocks noGrp="1"/>
          </p:cNvSpPr>
          <p:nvPr>
            <p:ph type="title" orient="vert"/>
          </p:nvPr>
        </p:nvSpPr>
        <p:spPr>
          <a:xfrm>
            <a:off x="8724900" y="365125"/>
            <a:ext cx="2628900" cy="5613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F75B41-91A4-D9BF-D50F-BA7A719F81CD}"/>
              </a:ext>
            </a:extLst>
          </p:cNvPr>
          <p:cNvSpPr>
            <a:spLocks noGrp="1"/>
          </p:cNvSpPr>
          <p:nvPr>
            <p:ph type="body" orient="vert" idx="1"/>
          </p:nvPr>
        </p:nvSpPr>
        <p:spPr>
          <a:xfrm>
            <a:off x="838200" y="365125"/>
            <a:ext cx="7734300" cy="5613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A8A7F73C-AD40-27A2-F0CE-BE56D04370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Tree>
    <p:extLst>
      <p:ext uri="{BB962C8B-B14F-4D97-AF65-F5344CB8AC3E}">
        <p14:creationId xmlns:p14="http://schemas.microsoft.com/office/powerpoint/2010/main" val="17796941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F6A0D7-C5D0-9284-5671-9F42A57BB88F}"/>
              </a:ext>
            </a:extLst>
          </p:cNvPr>
          <p:cNvPicPr>
            <a:picLocks noChangeAspect="1"/>
          </p:cNvPicPr>
          <p:nvPr userDrawn="1"/>
        </p:nvPicPr>
        <p:blipFill>
          <a:blip r:embed="rId2"/>
          <a:stretch>
            <a:fillRect/>
          </a:stretch>
        </p:blipFill>
        <p:spPr>
          <a:xfrm>
            <a:off x="8838179" y="6091588"/>
            <a:ext cx="3084891" cy="586800"/>
          </a:xfrm>
          <a:prstGeom prst="rect">
            <a:avLst/>
          </a:prstGeom>
        </p:spPr>
      </p:pic>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4680270"/>
            <a:ext cx="11136086" cy="810305"/>
          </a:xfrm>
        </p:spPr>
        <p:txBody>
          <a:bodyPr anchor="ctr">
            <a:normAutofit/>
          </a:bodyPr>
          <a:lstStyle>
            <a:lvl1pPr algn="ctr">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5580851"/>
            <a:ext cx="11136086" cy="363667"/>
          </a:xfrm>
        </p:spPr>
        <p:txBody>
          <a:bodyPr anchor="ctr">
            <a:normAutofit/>
          </a:bodyPr>
          <a:lstStyle>
            <a:lvl1pPr marL="0" indent="0" algn="ctr">
              <a:buNone/>
              <a:defRPr sz="2400" b="1" i="0">
                <a:solidFill>
                  <a:schemeClr val="bg1">
                    <a:lumMod val="20000"/>
                    <a:lumOff val="80000"/>
                  </a:schemeClr>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erson and person sitting on a bed&#10;&#10;Description automatically generated">
            <a:extLst>
              <a:ext uri="{FF2B5EF4-FFF2-40B4-BE49-F238E27FC236}">
                <a16:creationId xmlns:a16="http://schemas.microsoft.com/office/drawing/2014/main" id="{B3AE2F61-DC33-EDF2-CF77-F0A13F3CAD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4217159"/>
          </a:xfrm>
          <a:prstGeom prst="rect">
            <a:avLst/>
          </a:prstGeom>
        </p:spPr>
      </p:pic>
      <p:sp>
        <p:nvSpPr>
          <p:cNvPr id="5" name="Slide Number Placeholder 3">
            <a:extLst>
              <a:ext uri="{FF2B5EF4-FFF2-40B4-BE49-F238E27FC236}">
                <a16:creationId xmlns:a16="http://schemas.microsoft.com/office/drawing/2014/main" id="{CB9D982B-F894-50E3-5738-BB97E5A607F2}"/>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35407500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42A6992-90B1-67B1-C91F-7CEE2130CDEF}"/>
              </a:ext>
            </a:extLst>
          </p:cNvPr>
          <p:cNvSpPr>
            <a:spLocks noGrp="1"/>
          </p:cNvSpPr>
          <p:nvPr>
            <p:ph type="pic" sz="quarter" idx="11"/>
          </p:nvPr>
        </p:nvSpPr>
        <p:spPr>
          <a:xfrm>
            <a:off x="0" y="-1157954"/>
            <a:ext cx="12191999" cy="4435475"/>
          </a:xfrm>
        </p:spPr>
        <p:txBody>
          <a:bodyPr/>
          <a:lstStyle/>
          <a:p>
            <a:endParaRPr lang="en-US"/>
          </a:p>
        </p:txBody>
      </p:sp>
      <p:sp>
        <p:nvSpPr>
          <p:cNvPr id="2" name="Title 1">
            <a:extLst>
              <a:ext uri="{FF2B5EF4-FFF2-40B4-BE49-F238E27FC236}">
                <a16:creationId xmlns:a16="http://schemas.microsoft.com/office/drawing/2014/main" id="{C827B50F-48FE-8E9F-F732-26EB0005BD26}"/>
              </a:ext>
            </a:extLst>
          </p:cNvPr>
          <p:cNvSpPr>
            <a:spLocks noGrp="1"/>
          </p:cNvSpPr>
          <p:nvPr>
            <p:ph type="title" hasCustomPrompt="1"/>
          </p:nvPr>
        </p:nvSpPr>
        <p:spPr>
          <a:xfrm>
            <a:off x="838200" y="3707419"/>
            <a:ext cx="10515600" cy="715655"/>
          </a:xfrm>
        </p:spPr>
        <p:txBody>
          <a:bodyPr>
            <a:noAutofit/>
          </a:bodyPr>
          <a:lstStyle>
            <a:lvl1pPr algn="ctr">
              <a:defRPr sz="6600">
                <a:solidFill>
                  <a:schemeClr val="tx1"/>
                </a:solidFill>
              </a:defRPr>
            </a:lvl1pPr>
          </a:lstStyle>
          <a:p>
            <a:r>
              <a:rPr lang="en-US"/>
              <a:t>Thank you!</a:t>
            </a:r>
          </a:p>
        </p:txBody>
      </p:sp>
      <p:sp>
        <p:nvSpPr>
          <p:cNvPr id="8" name="Text Placeholder 7">
            <a:extLst>
              <a:ext uri="{FF2B5EF4-FFF2-40B4-BE49-F238E27FC236}">
                <a16:creationId xmlns:a16="http://schemas.microsoft.com/office/drawing/2014/main" id="{A8020D0B-97D1-BAD1-FB3C-D73D745D6D28}"/>
              </a:ext>
            </a:extLst>
          </p:cNvPr>
          <p:cNvSpPr>
            <a:spLocks noGrp="1"/>
          </p:cNvSpPr>
          <p:nvPr>
            <p:ph type="body" sz="quarter" idx="10"/>
          </p:nvPr>
        </p:nvSpPr>
        <p:spPr>
          <a:xfrm>
            <a:off x="838200" y="4852972"/>
            <a:ext cx="10515600" cy="852488"/>
          </a:xfrm>
        </p:spPr>
        <p:txBody>
          <a:bodyPr anchor="ctr">
            <a:normAutofit/>
          </a:bodyPr>
          <a:lstStyle>
            <a:lvl1pPr marL="0" indent="0">
              <a:buNone/>
              <a:defRPr lang="en-US" sz="3200" kern="1200" dirty="0">
                <a:solidFill>
                  <a:schemeClr val="tx1"/>
                </a:solidFill>
                <a:latin typeface="+mn-lt"/>
                <a:ea typeface="+mn-ea"/>
                <a:cs typeface="+mn-cs"/>
              </a:defRPr>
            </a:lvl1pPr>
            <a:lvl2pPr>
              <a:defRPr/>
            </a:lvl2pPr>
            <a:lvl3pPr>
              <a:defRPr/>
            </a:lvl3pPr>
            <a:lvl4pPr>
              <a:defRPr/>
            </a:lvl4pPr>
            <a:lvl5pPr>
              <a:defRPr/>
            </a:lvl5pPr>
          </a:lstStyle>
          <a:p>
            <a:pPr marL="228600" lvl="0" indent="-228600" algn="ctr" defTabSz="914400" rtl="0" eaLnBrk="1" latinLnBrk="0" hangingPunct="1">
              <a:lnSpc>
                <a:spcPct val="90000"/>
              </a:lnSpc>
              <a:spcBef>
                <a:spcPts val="1000"/>
              </a:spcBef>
            </a:pPr>
            <a:r>
              <a:rPr lang="en-US"/>
              <a:t>Click to edit Master text styles</a:t>
            </a:r>
          </a:p>
        </p:txBody>
      </p:sp>
      <p:pic>
        <p:nvPicPr>
          <p:cNvPr id="7" name="Picture 6">
            <a:extLst>
              <a:ext uri="{FF2B5EF4-FFF2-40B4-BE49-F238E27FC236}">
                <a16:creationId xmlns:a16="http://schemas.microsoft.com/office/drawing/2014/main" id="{6C5DBE30-5026-8596-9A5D-8D938180AEF7}"/>
              </a:ext>
            </a:extLst>
          </p:cNvPr>
          <p:cNvPicPr>
            <a:picLocks noChangeAspect="1"/>
          </p:cNvPicPr>
          <p:nvPr userDrawn="1"/>
        </p:nvPicPr>
        <p:blipFill>
          <a:blip r:embed="rId2"/>
          <a:stretch>
            <a:fillRect/>
          </a:stretch>
        </p:blipFill>
        <p:spPr>
          <a:xfrm>
            <a:off x="8213644" y="5916997"/>
            <a:ext cx="3762299" cy="715655"/>
          </a:xfrm>
          <a:prstGeom prst="rect">
            <a:avLst/>
          </a:prstGeom>
        </p:spPr>
      </p:pic>
    </p:spTree>
    <p:extLst>
      <p:ext uri="{BB962C8B-B14F-4D97-AF65-F5344CB8AC3E}">
        <p14:creationId xmlns:p14="http://schemas.microsoft.com/office/powerpoint/2010/main" val="9047787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515778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681163"/>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505075"/>
            <a:ext cx="5157787" cy="368458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835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normAutofit/>
          </a:bodyPr>
          <a:lstStyle>
            <a:lvl1pPr>
              <a:defRPr sz="4000"/>
            </a:lvl1pPr>
          </a:lstStyle>
          <a:p>
            <a:r>
              <a:rPr lang="en-US"/>
              <a:t>Click to edit Master title style</a:t>
            </a:r>
          </a:p>
        </p:txBody>
      </p:sp>
      <p:pic>
        <p:nvPicPr>
          <p:cNvPr id="7" name="Picture 6">
            <a:extLst>
              <a:ext uri="{FF2B5EF4-FFF2-40B4-BE49-F238E27FC236}">
                <a16:creationId xmlns:a16="http://schemas.microsoft.com/office/drawing/2014/main" id="{78C15969-F7A8-70C6-8D5F-E87690120F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8" name="Content Placeholder 2">
            <a:extLst>
              <a:ext uri="{FF2B5EF4-FFF2-40B4-BE49-F238E27FC236}">
                <a16:creationId xmlns:a16="http://schemas.microsoft.com/office/drawing/2014/main" id="{2B6894DD-5B4B-36D3-C642-A81AF33FA410}"/>
              </a:ext>
            </a:extLst>
          </p:cNvPr>
          <p:cNvSpPr>
            <a:spLocks noGrp="1"/>
          </p:cNvSpPr>
          <p:nvPr>
            <p:ph idx="1"/>
          </p:nvPr>
        </p:nvSpPr>
        <p:spPr>
          <a:xfrm>
            <a:off x="838200" y="1825626"/>
            <a:ext cx="10515600" cy="4138756"/>
          </a:xfrm>
        </p:spPr>
        <p:txBody>
          <a:bodyPr/>
          <a:lstStyle>
            <a:lvl1pPr>
              <a:defRPr sz="2400">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3">
            <a:extLst>
              <a:ext uri="{FF2B5EF4-FFF2-40B4-BE49-F238E27FC236}">
                <a16:creationId xmlns:a16="http://schemas.microsoft.com/office/drawing/2014/main" id="{F9AB5FA7-B326-1D17-958B-8BFD0A2DCA15}"/>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2687767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Google Shape;307;p13">
            <a:extLst>
              <a:ext uri="{FF2B5EF4-FFF2-40B4-BE49-F238E27FC236}">
                <a16:creationId xmlns:a16="http://schemas.microsoft.com/office/drawing/2014/main" id="{45F6DD8F-3A7C-DC27-A9B8-FCE80335B777}"/>
              </a:ext>
            </a:extLst>
          </p:cNvPr>
          <p:cNvSpPr/>
          <p:nvPr userDrawn="1"/>
        </p:nvSpPr>
        <p:spPr>
          <a:xfrm>
            <a:off x="0" y="0"/>
            <a:ext cx="6173259"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tx1"/>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838200" y="787078"/>
            <a:ext cx="4219937" cy="2500132"/>
          </a:xfrm>
        </p:spPr>
        <p:txBody>
          <a:bodyPr anchor="t"/>
          <a:lstStyle>
            <a:lvl1pPr>
              <a:defRPr>
                <a:solidFill>
                  <a:schemeClr val="tx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6713315" y="1463263"/>
            <a:ext cx="4895127"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5801B-84E0-C714-4824-EF278639F927}"/>
              </a:ext>
            </a:extLst>
          </p:cNvPr>
          <p:cNvSpPr>
            <a:spLocks noGrp="1"/>
          </p:cNvSpPr>
          <p:nvPr>
            <p:ph type="dt" sz="half" idx="10"/>
          </p:nvPr>
        </p:nvSpPr>
        <p:spPr>
          <a:xfrm>
            <a:off x="838200" y="6356350"/>
            <a:ext cx="27432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0" y="3428999"/>
            <a:ext cx="6173259" cy="3429001"/>
          </a:xfrm>
          <a:prstGeom prst="rect">
            <a:avLst/>
          </a:prstGeom>
        </p:spPr>
      </p:pic>
      <p:pic>
        <p:nvPicPr>
          <p:cNvPr id="7" name="Picture 6">
            <a:extLst>
              <a:ext uri="{FF2B5EF4-FFF2-40B4-BE49-F238E27FC236}">
                <a16:creationId xmlns:a16="http://schemas.microsoft.com/office/drawing/2014/main" id="{F3BB9AAC-AFA0-B3C8-2AD7-342DB8D1B9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8" name="Marcador de posición de imagen 2">
            <a:extLst>
              <a:ext uri="{FF2B5EF4-FFF2-40B4-BE49-F238E27FC236}">
                <a16:creationId xmlns:a16="http://schemas.microsoft.com/office/drawing/2014/main" id="{958ED99F-38EA-7440-5691-75B49E4426AA}"/>
              </a:ext>
            </a:extLst>
          </p:cNvPr>
          <p:cNvSpPr>
            <a:spLocks noGrp="1"/>
          </p:cNvSpPr>
          <p:nvPr>
            <p:ph type="pic" sz="quarter" idx="17"/>
          </p:nvPr>
        </p:nvSpPr>
        <p:spPr>
          <a:xfrm>
            <a:off x="0" y="3428998"/>
            <a:ext cx="6173258" cy="3429002"/>
          </a:xfrm>
        </p:spPr>
        <p:txBody>
          <a:bodyPr/>
          <a:lstStyle/>
          <a:p>
            <a:r>
              <a:rPr lang="en-US"/>
              <a:t>Click icon to add picture</a:t>
            </a:r>
            <a:endParaRPr lang="es-MX"/>
          </a:p>
        </p:txBody>
      </p:sp>
      <p:sp>
        <p:nvSpPr>
          <p:cNvPr id="6" name="Slide Number Placeholder 3">
            <a:extLst>
              <a:ext uri="{FF2B5EF4-FFF2-40B4-BE49-F238E27FC236}">
                <a16:creationId xmlns:a16="http://schemas.microsoft.com/office/drawing/2014/main" id="{EA2EA4F3-2910-E43A-71F3-7C8C560D4725}"/>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6484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Google Shape;354;p15">
            <a:extLst>
              <a:ext uri="{FF2B5EF4-FFF2-40B4-BE49-F238E27FC236}">
                <a16:creationId xmlns:a16="http://schemas.microsoft.com/office/drawing/2014/main" id="{B991AAC8-A016-4DAF-7B09-16A0EB32EC4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0" y="3474455"/>
            <a:ext cx="3413601" cy="3383546"/>
          </a:xfrm>
          <a:prstGeom prst="rect">
            <a:avLst/>
          </a:prstGeom>
          <a:noFill/>
          <a:ln>
            <a:noFill/>
          </a:ln>
        </p:spPr>
      </p:pic>
      <p:sp>
        <p:nvSpPr>
          <p:cNvPr id="5" name="Google Shape;307;p13">
            <a:extLst>
              <a:ext uri="{FF2B5EF4-FFF2-40B4-BE49-F238E27FC236}">
                <a16:creationId xmlns:a16="http://schemas.microsoft.com/office/drawing/2014/main" id="{45F6DD8F-3A7C-DC27-A9B8-FCE80335B777}"/>
              </a:ext>
            </a:extLst>
          </p:cNvPr>
          <p:cNvSpPr/>
          <p:nvPr userDrawn="1"/>
        </p:nvSpPr>
        <p:spPr>
          <a:xfrm>
            <a:off x="-1" y="0"/>
            <a:ext cx="3413601"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accent6"/>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3841861" y="547078"/>
            <a:ext cx="7766579" cy="714563"/>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3841863" y="1463263"/>
            <a:ext cx="7766579"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3436699"/>
            <a:ext cx="3413600" cy="3413600"/>
          </a:xfrm>
          <a:prstGeom prst="rect">
            <a:avLst/>
          </a:prstGeom>
        </p:spPr>
      </p:pic>
      <p:sp>
        <p:nvSpPr>
          <p:cNvPr id="11" name="Content Placeholder 2">
            <a:extLst>
              <a:ext uri="{FF2B5EF4-FFF2-40B4-BE49-F238E27FC236}">
                <a16:creationId xmlns:a16="http://schemas.microsoft.com/office/drawing/2014/main" id="{C0A96821-6408-0411-B828-D857D8A82F1D}"/>
              </a:ext>
            </a:extLst>
          </p:cNvPr>
          <p:cNvSpPr>
            <a:spLocks noGrp="1"/>
          </p:cNvSpPr>
          <p:nvPr>
            <p:ph idx="18"/>
          </p:nvPr>
        </p:nvSpPr>
        <p:spPr>
          <a:xfrm>
            <a:off x="382962" y="365597"/>
            <a:ext cx="2672753" cy="2724844"/>
          </a:xfrm>
        </p:spPr>
        <p:txBody>
          <a:bodyPr anchor="ctr">
            <a:normAutofit/>
          </a:bodyPr>
          <a:lstStyle>
            <a:lvl1pPr marL="0" indent="0" algn="l">
              <a:buNone/>
              <a:defRPr sz="2000" b="1">
                <a:solidFill>
                  <a:schemeClr val="bg1"/>
                </a:solidFill>
              </a:defRPr>
            </a:lvl1pPr>
            <a:lvl2pPr marL="457200" indent="0" algn="l">
              <a:buNone/>
              <a:defRPr sz="1800">
                <a:solidFill>
                  <a:schemeClr val="bg1">
                    <a:lumMod val="50000"/>
                  </a:schemeClr>
                </a:solidFill>
              </a:defRPr>
            </a:lvl2pPr>
            <a:lvl3pPr marL="914400" indent="0" algn="l">
              <a:buNone/>
              <a:defRPr sz="1600">
                <a:solidFill>
                  <a:schemeClr val="bg1">
                    <a:lumMod val="50000"/>
                  </a:schemeClr>
                </a:solidFill>
              </a:defRPr>
            </a:lvl3pPr>
            <a:lvl4pPr marL="1371600" indent="0" algn="l">
              <a:buNone/>
              <a:defRPr sz="1400">
                <a:solidFill>
                  <a:schemeClr val="bg1">
                    <a:lumMod val="50000"/>
                  </a:schemeClr>
                </a:solidFill>
              </a:defRPr>
            </a:lvl4pPr>
            <a:lvl5pPr marL="1828800" indent="0" algn="l">
              <a:buNone/>
              <a:defRPr sz="1400">
                <a:solidFill>
                  <a:schemeClr val="bg1">
                    <a:lumMod val="50000"/>
                  </a:schemeClr>
                </a:solidFill>
              </a:defRPr>
            </a:lvl5pPr>
          </a:lstStyle>
          <a:p>
            <a:pPr lvl="0"/>
            <a:r>
              <a:rPr lang="en-US"/>
              <a:t>Click to edit Master text styles</a:t>
            </a:r>
          </a:p>
        </p:txBody>
      </p:sp>
      <p:pic>
        <p:nvPicPr>
          <p:cNvPr id="10" name="Picture 9">
            <a:extLst>
              <a:ext uri="{FF2B5EF4-FFF2-40B4-BE49-F238E27FC236}">
                <a16:creationId xmlns:a16="http://schemas.microsoft.com/office/drawing/2014/main" id="{D50C3D2E-C74A-F87A-F79E-506D479C705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13" name="Marcador de posición de imagen 2">
            <a:extLst>
              <a:ext uri="{FF2B5EF4-FFF2-40B4-BE49-F238E27FC236}">
                <a16:creationId xmlns:a16="http://schemas.microsoft.com/office/drawing/2014/main" id="{5D84B445-886D-8EF7-4C99-0BD9C3D58772}"/>
              </a:ext>
            </a:extLst>
          </p:cNvPr>
          <p:cNvSpPr>
            <a:spLocks noGrp="1"/>
          </p:cNvSpPr>
          <p:nvPr>
            <p:ph type="pic" sz="quarter" idx="17"/>
          </p:nvPr>
        </p:nvSpPr>
        <p:spPr>
          <a:xfrm>
            <a:off x="0" y="3428998"/>
            <a:ext cx="3413601" cy="3429002"/>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23DAA8A1-41E5-24C4-3EB5-03EE2968EA6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3394186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7" name="Google Shape;328;p14">
            <a:extLst>
              <a:ext uri="{FF2B5EF4-FFF2-40B4-BE49-F238E27FC236}">
                <a16:creationId xmlns:a16="http://schemas.microsoft.com/office/drawing/2014/main" id="{264FB605-8B47-EC6E-E739-F23F5A5B2FDD}"/>
              </a:ext>
            </a:extLst>
          </p:cNvPr>
          <p:cNvSpPr/>
          <p:nvPr userDrawn="1"/>
        </p:nvSpPr>
        <p:spPr>
          <a:xfrm>
            <a:off x="5949387" y="2"/>
            <a:ext cx="6242613" cy="2554145"/>
          </a:xfrm>
          <a:custGeom>
            <a:avLst/>
            <a:gdLst/>
            <a:ahLst/>
            <a:cxnLst/>
            <a:rect l="l" t="t" r="r" b="b"/>
            <a:pathLst>
              <a:path w="6252775" h="1295993" extrusionOk="0">
                <a:moveTo>
                  <a:pt x="0" y="0"/>
                </a:moveTo>
                <a:lnTo>
                  <a:pt x="6252775" y="0"/>
                </a:lnTo>
                <a:lnTo>
                  <a:pt x="6252775" y="1295993"/>
                </a:lnTo>
                <a:lnTo>
                  <a:pt x="0" y="1295993"/>
                </a:lnTo>
                <a:close/>
              </a:path>
            </a:pathLst>
          </a:custGeom>
          <a:solidFill>
            <a:schemeClr val="accent2">
              <a:lumMod val="60000"/>
              <a:lumOff val="40000"/>
            </a:schemeClr>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6493397" y="578734"/>
            <a:ext cx="5115045" cy="1435261"/>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hasCustomPrompt="1"/>
          </p:nvPr>
        </p:nvSpPr>
        <p:spPr>
          <a:xfrm>
            <a:off x="685801" y="3009418"/>
            <a:ext cx="6895618" cy="2999496"/>
          </a:xfrm>
        </p:spPr>
        <p:txBody>
          <a:bodyPr anchor="ctr">
            <a:normAutofit/>
          </a:bodyPr>
          <a:lstStyle>
            <a:lvl1pPr marL="0" indent="0">
              <a:lnSpc>
                <a:spcPct val="150000"/>
              </a:lnSpc>
              <a:buNone/>
              <a:defRPr sz="2000" b="1" i="0">
                <a:solidFill>
                  <a:schemeClr val="tx1"/>
                </a:solidFill>
                <a:latin typeface="Fira Sans" panose="020B0503050000020004" pitchFamily="34" charset="0"/>
                <a:cs typeface="Calibri" panose="020F0502020204030204" pitchFamily="34" charset="0"/>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24" name="Content Placeholder 2">
            <a:extLst>
              <a:ext uri="{FF2B5EF4-FFF2-40B4-BE49-F238E27FC236}">
                <a16:creationId xmlns:a16="http://schemas.microsoft.com/office/drawing/2014/main" id="{6A77D82A-A36A-58B3-F111-C5ED6A545218}"/>
              </a:ext>
            </a:extLst>
          </p:cNvPr>
          <p:cNvSpPr>
            <a:spLocks noGrp="1"/>
          </p:cNvSpPr>
          <p:nvPr>
            <p:ph idx="18" hasCustomPrompt="1"/>
          </p:nvPr>
        </p:nvSpPr>
        <p:spPr>
          <a:xfrm>
            <a:off x="7905509" y="3009417"/>
            <a:ext cx="4130748" cy="2999496"/>
          </a:xfrm>
        </p:spPr>
        <p:txBody>
          <a:bodyPr anchor="ctr">
            <a:normAutofit/>
          </a:bodyPr>
          <a:lstStyle>
            <a:lvl1pPr marL="0" indent="0">
              <a:lnSpc>
                <a:spcPct val="100000"/>
              </a:lnSpc>
              <a:buNone/>
              <a:defRPr sz="1800">
                <a:solidFill>
                  <a:srgbClr val="333333"/>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pic>
        <p:nvPicPr>
          <p:cNvPr id="6" name="Picture 5">
            <a:extLst>
              <a:ext uri="{FF2B5EF4-FFF2-40B4-BE49-F238E27FC236}">
                <a16:creationId xmlns:a16="http://schemas.microsoft.com/office/drawing/2014/main" id="{216FC80E-6DCE-43E3-9DA6-E43F6306E1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4" name="Slide Number Placeholder 3">
            <a:extLst>
              <a:ext uri="{FF2B5EF4-FFF2-40B4-BE49-F238E27FC236}">
                <a16:creationId xmlns:a16="http://schemas.microsoft.com/office/drawing/2014/main" id="{F06862F7-BA26-4926-7415-F7395AEE5F94}"/>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2634342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8328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688351D3-9F4C-452B-BE1F-59D844B69C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4" name="Slide Number Placeholder 3">
            <a:extLst>
              <a:ext uri="{FF2B5EF4-FFF2-40B4-BE49-F238E27FC236}">
                <a16:creationId xmlns:a16="http://schemas.microsoft.com/office/drawing/2014/main" id="{D49116A8-6F4B-20B4-7E28-739F520EFC8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998727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227703"/>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FA12BE9E-3413-0207-2605-907059448D5B}"/>
              </a:ext>
            </a:extLst>
          </p:cNvPr>
          <p:cNvPicPr>
            <a:picLocks noChangeAspect="1"/>
          </p:cNvPicPr>
          <p:nvPr userDrawn="1"/>
        </p:nvPicPr>
        <p:blipFill>
          <a:blip r:embed="rId3"/>
          <a:stretch>
            <a:fillRect/>
          </a:stretch>
        </p:blipFill>
        <p:spPr>
          <a:xfrm>
            <a:off x="8838179" y="6091588"/>
            <a:ext cx="3084891" cy="586800"/>
          </a:xfrm>
          <a:prstGeom prst="rect">
            <a:avLst/>
          </a:prstGeom>
        </p:spPr>
      </p:pic>
      <p:sp>
        <p:nvSpPr>
          <p:cNvPr id="4" name="Slide Number Placeholder 3">
            <a:extLst>
              <a:ext uri="{FF2B5EF4-FFF2-40B4-BE49-F238E27FC236}">
                <a16:creationId xmlns:a16="http://schemas.microsoft.com/office/drawing/2014/main" id="{E379D1BB-B861-488F-662A-1D3C0BFA85C2}"/>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40192151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E2088-92C0-BCBC-A91D-83F4259F219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44774-0895-9E51-CFED-3EDB7990AA45}"/>
              </a:ext>
            </a:extLst>
          </p:cNvPr>
          <p:cNvSpPr>
            <a:spLocks noGrp="1"/>
          </p:cNvSpPr>
          <p:nvPr>
            <p:ph type="body" idx="1"/>
          </p:nvPr>
        </p:nvSpPr>
        <p:spPr>
          <a:xfrm>
            <a:off x="838200" y="1825625"/>
            <a:ext cx="10515600" cy="4133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5849714"/>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50" r:id="rId4"/>
    <p:sldLayoutId id="2147483672" r:id="rId5"/>
    <p:sldLayoutId id="2147483673" r:id="rId6"/>
    <p:sldLayoutId id="2147483674" r:id="rId7"/>
    <p:sldLayoutId id="2147483670" r:id="rId8"/>
    <p:sldLayoutId id="2147483664" r:id="rId9"/>
    <p:sldLayoutId id="2147483676" r:id="rId10"/>
    <p:sldLayoutId id="2147483669" r:id="rId11"/>
    <p:sldLayoutId id="2147483679" r:id="rId12"/>
    <p:sldLayoutId id="2147483665" r:id="rId13"/>
    <p:sldLayoutId id="2147483668" r:id="rId14"/>
    <p:sldLayoutId id="2147483651" r:id="rId15"/>
    <p:sldLayoutId id="2147483660" r:id="rId16"/>
    <p:sldLayoutId id="2147483671" r:id="rId17"/>
    <p:sldLayoutId id="2147483677" r:id="rId18"/>
    <p:sldLayoutId id="2147483678" r:id="rId19"/>
    <p:sldLayoutId id="2147483652" r:id="rId20"/>
    <p:sldLayoutId id="2147483653" r:id="rId21"/>
    <p:sldLayoutId id="2147483661" r:id="rId22"/>
    <p:sldLayoutId id="2147483663" r:id="rId23"/>
    <p:sldLayoutId id="2147483654" r:id="rId24"/>
    <p:sldLayoutId id="2147483655" r:id="rId25"/>
    <p:sldLayoutId id="2147483656" r:id="rId26"/>
    <p:sldLayoutId id="2147483657" r:id="rId27"/>
    <p:sldLayoutId id="2147483658" r:id="rId28"/>
    <p:sldLayoutId id="2147483659" r:id="rId29"/>
    <p:sldLayoutId id="2147483675" r:id="rId30"/>
    <p:sldLayoutId id="2147483680" r:id="rId31"/>
  </p:sldLayoutIdLst>
  <p:hf hdr="0" dt="0"/>
  <p:txStyles>
    <p:titleStyle>
      <a:lvl1pPr algn="l" defTabSz="914400" rtl="0" eaLnBrk="1" latinLnBrk="0" hangingPunct="1">
        <a:lnSpc>
          <a:spcPct val="90000"/>
        </a:lnSpc>
        <a:spcBef>
          <a:spcPct val="0"/>
        </a:spcBef>
        <a:buNone/>
        <a:defRPr sz="4000" b="1" i="0" kern="1200">
          <a:solidFill>
            <a:schemeClr val="tx1"/>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wonder.cdc.gov/" TargetMode="Externa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1.xml"/><Relationship Id="rId5" Type="http://schemas.microsoft.com/office/2007/relationships/hdphoto" Target="../media/hdphoto2.wdp"/><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2.xml"/><Relationship Id="rId5" Type="http://schemas.microsoft.com/office/2007/relationships/hdphoto" Target="../media/hdphoto3.wdp"/><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2.xml"/><Relationship Id="rId5" Type="http://schemas.microsoft.com/office/2007/relationships/hdphoto" Target="../media/hdphoto4.wdp"/><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slide" Target="slide64.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20.xml"/><Relationship Id="rId5" Type="http://schemas.openxmlformats.org/officeDocument/2006/relationships/image" Target="../media/image77.jpeg"/><Relationship Id="rId4" Type="http://schemas.openxmlformats.org/officeDocument/2006/relationships/image" Target="../media/image76.svg"/></Relationships>
</file>

<file path=ppt/slides/_rels/slide48.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78.png"/><Relationship Id="rId4" Type="http://schemas.openxmlformats.org/officeDocument/2006/relationships/image" Target="../media/image7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79.png"/><Relationship Id="rId4" Type="http://schemas.openxmlformats.org/officeDocument/2006/relationships/image" Target="../media/image76.svg"/></Relationships>
</file>

<file path=ppt/slides/_rels/slide52.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20.xml"/><Relationship Id="rId6" Type="http://schemas.microsoft.com/office/2007/relationships/hdphoto" Target="../media/hdphoto7.wdp"/><Relationship Id="rId5" Type="http://schemas.openxmlformats.org/officeDocument/2006/relationships/image" Target="../media/image80.png"/><Relationship Id="rId4" Type="http://schemas.openxmlformats.org/officeDocument/2006/relationships/image" Target="../media/image76.svg"/></Relationships>
</file>

<file path=ppt/slides/_rels/slide54.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20.xml"/><Relationship Id="rId5" Type="http://schemas.openxmlformats.org/officeDocument/2006/relationships/image" Target="../media/image81.jpeg"/><Relationship Id="rId4" Type="http://schemas.openxmlformats.org/officeDocument/2006/relationships/image" Target="../media/image76.svg"/></Relationships>
</file>

<file path=ppt/slides/_rels/slide56.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26.xml"/><Relationship Id="rId5" Type="http://schemas.openxmlformats.org/officeDocument/2006/relationships/image" Target="../media/image82.jpeg"/><Relationship Id="rId4" Type="http://schemas.openxmlformats.org/officeDocument/2006/relationships/image" Target="../media/image76.svg"/></Relationships>
</file>

<file path=ppt/slides/_rels/slide58.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53.svg"/><Relationship Id="rId2" Type="http://schemas.openxmlformats.org/officeDocument/2006/relationships/notesSlide" Target="../notesSlides/notesSlide58.xml"/><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image" Target="../media/image83.jpeg"/><Relationship Id="rId4" Type="http://schemas.openxmlformats.org/officeDocument/2006/relationships/image" Target="../media/image7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20.xml"/><Relationship Id="rId5" Type="http://schemas.openxmlformats.org/officeDocument/2006/relationships/image" Target="../media/image84.jpeg"/><Relationship Id="rId4" Type="http://schemas.openxmlformats.org/officeDocument/2006/relationships/image" Target="../media/image76.svg"/></Relationships>
</file>

<file path=ppt/slides/_rels/slide62.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20.xml"/><Relationship Id="rId5" Type="http://schemas.openxmlformats.org/officeDocument/2006/relationships/image" Target="../media/image85.jpeg"/><Relationship Id="rId4" Type="http://schemas.openxmlformats.org/officeDocument/2006/relationships/image" Target="../media/image76.svg"/></Relationships>
</file>

<file path=ppt/slides/_rels/slide64.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slide" Target="slide48.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slide" Target="slide50.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slide" Target="slide52.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slide" Target="slide54.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slide" Target="slide56.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slide" Target="slide58.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slide" Target="slide48.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62.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63.xml"/><Relationship Id="rId1" Type="http://schemas.openxmlformats.org/officeDocument/2006/relationships/slideLayout" Target="../slideLayouts/slideLayout24.xml"/><Relationship Id="rId4" Type="http://schemas.openxmlformats.org/officeDocument/2006/relationships/slide" Target="slide6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hyperlink" Target="https://dshs.texas.gov/safeinfantsleep/" TargetMode="External"/><Relationship Id="rId2" Type="http://schemas.openxmlformats.org/officeDocument/2006/relationships/notesSlide" Target="../notesSlides/notesSlide83.xml"/><Relationship Id="rId1" Type="http://schemas.openxmlformats.org/officeDocument/2006/relationships/slideLayout" Target="../slideLayouts/slideLayout8.xml"/><Relationship Id="rId4" Type="http://schemas.openxmlformats.org/officeDocument/2006/relationships/hyperlink" Target="https://dshs.texas.gov/SuenoInfantilSeguro/"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notesSlide" Target="../notesSlides/notesSlide84.xml"/><Relationship Id="rId1" Type="http://schemas.openxmlformats.org/officeDocument/2006/relationships/slideLayout" Target="../slideLayouts/slideLayout8.xml"/><Relationship Id="rId4" Type="http://schemas.openxmlformats.org/officeDocument/2006/relationships/hyperlink" Target="../../../../../Review/FY%2024/SAFE%20INFANT%20SLEEP/LTSIS%20Toolkit%20SPANISH/Bundle%202%20-%20Presentations%20and%20Surveys/dshs.texas.gov/maternal-child-health/healthy-texas-mothers-babies/moms-to-be/safe-infant-sleep/communities"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5.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B51107-3C8E-083F-85DD-7F3189C8D9CE}"/>
              </a:ext>
            </a:extLst>
          </p:cNvPr>
          <p:cNvSpPr>
            <a:spLocks noGrp="1"/>
          </p:cNvSpPr>
          <p:nvPr>
            <p:ph type="ctrTitle"/>
          </p:nvPr>
        </p:nvSpPr>
        <p:spPr>
          <a:xfrm>
            <a:off x="593103" y="614260"/>
            <a:ext cx="6080760" cy="2387600"/>
          </a:xfrm>
        </p:spPr>
        <p:txBody>
          <a:bodyPr>
            <a:normAutofit/>
          </a:bodyPr>
          <a:lstStyle/>
          <a:p>
            <a:r>
              <a:rPr lang="es-ES_tradnl" sz="6600" i="1">
                <a:solidFill>
                  <a:schemeClr val="tx1"/>
                </a:solidFill>
              </a:rPr>
              <a:t>Hablemos -</a:t>
            </a:r>
            <a:br>
              <a:rPr lang="es-ES_tradnl" sz="4800">
                <a:solidFill>
                  <a:schemeClr val="tx1"/>
                </a:solidFill>
              </a:rPr>
            </a:br>
            <a:r>
              <a:rPr lang="es-ES_tradnl" sz="4800">
                <a:solidFill>
                  <a:schemeClr val="tx1"/>
                </a:solidFill>
              </a:rPr>
              <a:t>Sueño Infantil </a:t>
            </a:r>
            <a:br>
              <a:rPr lang="es-ES_tradnl" sz="4800">
                <a:solidFill>
                  <a:schemeClr val="tx1"/>
                </a:solidFill>
              </a:rPr>
            </a:br>
            <a:r>
              <a:rPr lang="es-ES_tradnl" sz="4800">
                <a:solidFill>
                  <a:schemeClr val="tx1"/>
                </a:solidFill>
              </a:rPr>
              <a:t>Seguro</a:t>
            </a:r>
            <a:endParaRPr lang="es-ES_tradnl" sz="5400" i="1">
              <a:solidFill>
                <a:schemeClr val="tx1"/>
              </a:solidFill>
            </a:endParaRPr>
          </a:p>
        </p:txBody>
      </p:sp>
      <p:sp>
        <p:nvSpPr>
          <p:cNvPr id="7" name="Subtitle 6">
            <a:extLst>
              <a:ext uri="{FF2B5EF4-FFF2-40B4-BE49-F238E27FC236}">
                <a16:creationId xmlns:a16="http://schemas.microsoft.com/office/drawing/2014/main" id="{7CCBE870-2710-323E-0C77-5E666F7D32D7}"/>
              </a:ext>
            </a:extLst>
          </p:cNvPr>
          <p:cNvSpPr>
            <a:spLocks noGrp="1"/>
          </p:cNvSpPr>
          <p:nvPr>
            <p:ph type="subTitle" idx="1"/>
          </p:nvPr>
        </p:nvSpPr>
        <p:spPr>
          <a:xfrm>
            <a:off x="593103" y="3856140"/>
            <a:ext cx="4947306" cy="1133753"/>
          </a:xfrm>
        </p:spPr>
        <p:txBody>
          <a:bodyPr vert="horz" lIns="0" tIns="0" rIns="0" bIns="0" rtlCol="0" anchor="t">
            <a:normAutofit fontScale="92500" lnSpcReduction="10000"/>
          </a:bodyPr>
          <a:lstStyle/>
          <a:p>
            <a:r>
              <a:rPr lang="es-ES_tradnl" sz="3200" dirty="0">
                <a:latin typeface="Fira Sans SemiBold"/>
              </a:rPr>
              <a:t>Capacitando a su Comunidad a través de </a:t>
            </a:r>
            <a:r>
              <a:rPr lang="es-ES_tradnl" dirty="0">
                <a:latin typeface="Fira Sans SemiBold"/>
              </a:rPr>
              <a:t>C</a:t>
            </a:r>
            <a:r>
              <a:rPr lang="es-ES_tradnl" sz="3200" dirty="0">
                <a:latin typeface="Fira Sans SemiBold"/>
              </a:rPr>
              <a:t>onversaciones</a:t>
            </a:r>
          </a:p>
        </p:txBody>
      </p:sp>
      <p:sp>
        <p:nvSpPr>
          <p:cNvPr id="2" name="Footer Placeholder 4">
            <a:extLst>
              <a:ext uri="{FF2B5EF4-FFF2-40B4-BE49-F238E27FC236}">
                <a16:creationId xmlns:a16="http://schemas.microsoft.com/office/drawing/2014/main" id="{1FE9D333-1BDC-0FAE-AC98-A3EC7C7F15A3}"/>
              </a:ext>
            </a:extLst>
          </p:cNvPr>
          <p:cNvSpPr>
            <a:spLocks noGrp="1"/>
          </p:cNvSpPr>
          <p:nvPr>
            <p:ph type="ftr" sz="quarter" idx="4294967295"/>
          </p:nvPr>
        </p:nvSpPr>
        <p:spPr>
          <a:xfrm>
            <a:off x="593103" y="4711085"/>
            <a:ext cx="4114800" cy="1955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08B"/>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08B"/>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08B"/>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08B"/>
                </a:solidFill>
                <a:effectLst/>
                <a:uLnTx/>
                <a:uFillTx/>
                <a:latin typeface="Calibri" panose="020F0502020204030204" pitchFamily="34" charset="0"/>
                <a:ea typeface="+mn-ea"/>
                <a:cs typeface="Calibri" panose="020F0502020204030204" pitchFamily="34" charset="0"/>
              </a:rPr>
              <a:t>Maternal Child Health Unit</a:t>
            </a:r>
          </a:p>
        </p:txBody>
      </p:sp>
    </p:spTree>
    <p:extLst>
      <p:ext uri="{BB962C8B-B14F-4D97-AF65-F5344CB8AC3E}">
        <p14:creationId xmlns:p14="http://schemas.microsoft.com/office/powerpoint/2010/main" val="1517720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5704-854B-40D5-BEF9-CB80E6BE1184}"/>
              </a:ext>
            </a:extLst>
          </p:cNvPr>
          <p:cNvSpPr>
            <a:spLocks noGrp="1"/>
          </p:cNvSpPr>
          <p:nvPr>
            <p:ph type="title"/>
          </p:nvPr>
        </p:nvSpPr>
        <p:spPr/>
        <p:txBody>
          <a:bodyPr/>
          <a:lstStyle/>
          <a:p>
            <a:r>
              <a:rPr lang="es-ES_tradnl"/>
              <a:t>¿Cómo Aprenden Mejor los Adultos?</a:t>
            </a:r>
          </a:p>
        </p:txBody>
      </p:sp>
      <p:sp>
        <p:nvSpPr>
          <p:cNvPr id="3" name="Content Placeholder 2">
            <a:extLst>
              <a:ext uri="{FF2B5EF4-FFF2-40B4-BE49-F238E27FC236}">
                <a16:creationId xmlns:a16="http://schemas.microsoft.com/office/drawing/2014/main" id="{56070280-464C-4882-A203-E4B2258F10A8}"/>
              </a:ext>
            </a:extLst>
          </p:cNvPr>
          <p:cNvSpPr>
            <a:spLocks noGrp="1"/>
          </p:cNvSpPr>
          <p:nvPr>
            <p:ph idx="1"/>
          </p:nvPr>
        </p:nvSpPr>
        <p:spPr>
          <a:xfrm>
            <a:off x="838200" y="1690688"/>
            <a:ext cx="10515600" cy="4273694"/>
          </a:xfrm>
        </p:spPr>
        <p:txBody>
          <a:bodyPr vert="horz" lIns="0" tIns="0" rIns="0" bIns="0" rtlCol="0" anchor="t">
            <a:normAutofit fontScale="92500" lnSpcReduction="20000"/>
          </a:bodyPr>
          <a:lstStyle/>
          <a:p>
            <a:pPr marL="0" indent="0">
              <a:buNone/>
            </a:pPr>
            <a:r>
              <a:rPr lang="es-ES_tradnl" b="1"/>
              <a:t>Juguemos un juego rápido y veamos si podemos hacer coincidir nuestras acciones como facilitadores con elementos que apoyen el aprendizaje en adultos.</a:t>
            </a:r>
            <a:endParaRPr lang="es-ES_tradnl" b="1">
              <a:cs typeface="Calibri"/>
            </a:endParaRPr>
          </a:p>
          <a:p>
            <a:pPr marL="0" indent="0">
              <a:buNone/>
            </a:pPr>
            <a:endParaRPr lang="es-ES_tradnl" b="1">
              <a:cs typeface="Calibri"/>
            </a:endParaRPr>
          </a:p>
          <a:p>
            <a:pPr marL="0" indent="0">
              <a:buNone/>
            </a:pPr>
            <a:r>
              <a:rPr lang="es-ES_tradnl" b="1"/>
              <a:t>Ejemplo:</a:t>
            </a:r>
            <a:endParaRPr lang="es-ES_tradnl" b="1">
              <a:cs typeface="Calibri"/>
            </a:endParaRPr>
          </a:p>
          <a:p>
            <a:pPr marL="0" indent="0">
              <a:buNone/>
            </a:pPr>
            <a:r>
              <a:rPr lang="es-ES_tradnl" b="1"/>
              <a:t>Los adultos aprenden mejor cuando el facilitador valora su contribución como alumno y profesor. </a:t>
            </a:r>
            <a:endParaRPr lang="es-ES_tradnl" b="1">
              <a:cs typeface="Calibri"/>
            </a:endParaRPr>
          </a:p>
          <a:p>
            <a:pPr marL="0" indent="0">
              <a:buNone/>
            </a:pPr>
            <a:endParaRPr lang="es-ES_tradnl" b="1" i="1"/>
          </a:p>
          <a:p>
            <a:pPr marL="0" indent="0">
              <a:buNone/>
            </a:pPr>
            <a:r>
              <a:rPr lang="es-ES_tradnl" b="1"/>
              <a:t>¿Cuál respuesta es un ejemplo de esta afirmación?</a:t>
            </a:r>
            <a:endParaRPr lang="es-ES_tradnl" b="1">
              <a:cs typeface="Calibri"/>
            </a:endParaRPr>
          </a:p>
          <a:p>
            <a:pPr marL="342900" indent="-342900">
              <a:buAutoNum type="alphaUcPeriod"/>
            </a:pPr>
            <a:r>
              <a:rPr lang="es-ES_tradnl"/>
              <a:t>Evitar la jerga y hablar con desprecio a los participantes. </a:t>
            </a:r>
            <a:endParaRPr lang="es-ES_tradnl" b="0" i="0">
              <a:effectLst/>
            </a:endParaRPr>
          </a:p>
          <a:p>
            <a:pPr marL="342900" indent="-342900">
              <a:buAutoNum type="alphaUcPeriod"/>
            </a:pPr>
            <a:r>
              <a:rPr lang="es-ES_tradnl"/>
              <a:t>Fomentar la participación de todos. </a:t>
            </a:r>
            <a:endParaRPr lang="es-ES_tradnl" b="0" i="0">
              <a:effectLst/>
            </a:endParaRPr>
          </a:p>
          <a:p>
            <a:pPr marL="342900" indent="-342900">
              <a:buAutoNum type="alphaUcPeriod"/>
            </a:pPr>
            <a:r>
              <a:rPr lang="es-ES_tradnl"/>
              <a:t>Elogiar y animar a los participantes. </a:t>
            </a:r>
            <a:endParaRPr lang="es-ES_tradnl">
              <a:cs typeface="Calibri"/>
            </a:endParaRPr>
          </a:p>
          <a:p>
            <a:pPr marL="342900" indent="-342900">
              <a:buAutoNum type="alphaUcPeriod"/>
            </a:pPr>
            <a:r>
              <a:rPr lang="es-ES_tradnl"/>
              <a:t>Modificar el plan de enseñanza para adaptarlo a las experiencias de los alumnos. </a:t>
            </a:r>
            <a:endParaRPr lang="es-ES_tradnl">
              <a:cs typeface="Calibri"/>
            </a:endParaRPr>
          </a:p>
        </p:txBody>
      </p:sp>
      <p:sp>
        <p:nvSpPr>
          <p:cNvPr id="7" name="Footer Placeholder 3">
            <a:extLst>
              <a:ext uri="{FF2B5EF4-FFF2-40B4-BE49-F238E27FC236}">
                <a16:creationId xmlns:a16="http://schemas.microsoft.com/office/drawing/2014/main" id="{B38C5C46-6E9A-1485-1705-E3986B4DD5D9}"/>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ira Sans Medium"/>
              </a:rPr>
              <a:t>Hablemos </a:t>
            </a:r>
            <a:r>
              <a:rPr lang="en-US" i="1" dirty="0">
                <a:latin typeface="Fira Sans Medium"/>
              </a:rPr>
              <a:t>- </a:t>
            </a:r>
            <a:r>
              <a:rPr lang="en-US" b="1" i="1" dirty="0">
                <a:latin typeface="Fira Sans Light"/>
              </a:rPr>
              <a:t>Sueño Infantil Seguro</a:t>
            </a:r>
          </a:p>
        </p:txBody>
      </p:sp>
    </p:spTree>
    <p:extLst>
      <p:ext uri="{BB962C8B-B14F-4D97-AF65-F5344CB8AC3E}">
        <p14:creationId xmlns:p14="http://schemas.microsoft.com/office/powerpoint/2010/main" val="158670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5226-1B51-4911-9592-F68F7B2DED6F}"/>
              </a:ext>
            </a:extLst>
          </p:cNvPr>
          <p:cNvSpPr>
            <a:spLocks noGrp="1"/>
          </p:cNvSpPr>
          <p:nvPr>
            <p:ph type="title"/>
          </p:nvPr>
        </p:nvSpPr>
        <p:spPr/>
        <p:txBody>
          <a:bodyPr/>
          <a:lstStyle/>
          <a:p>
            <a:r>
              <a:rPr lang="es-ES_tradnl" dirty="0"/>
              <a:t>¿Cómo Aprenden Mejor los Adultos? </a:t>
            </a:r>
          </a:p>
        </p:txBody>
      </p:sp>
      <p:graphicFrame>
        <p:nvGraphicFramePr>
          <p:cNvPr id="5" name="Table 5">
            <a:extLst>
              <a:ext uri="{FF2B5EF4-FFF2-40B4-BE49-F238E27FC236}">
                <a16:creationId xmlns:a16="http://schemas.microsoft.com/office/drawing/2014/main" id="{202FA95D-BE8E-4542-A32C-1ECA6FA7E1E7}"/>
              </a:ext>
            </a:extLst>
          </p:cNvPr>
          <p:cNvGraphicFramePr>
            <a:graphicFrameLocks noGrp="1"/>
          </p:cNvGraphicFramePr>
          <p:nvPr>
            <p:ph idx="1"/>
            <p:extLst>
              <p:ext uri="{D42A27DB-BD31-4B8C-83A1-F6EECF244321}">
                <p14:modId xmlns:p14="http://schemas.microsoft.com/office/powerpoint/2010/main" val="2086171998"/>
              </p:ext>
            </p:extLst>
          </p:nvPr>
        </p:nvGraphicFramePr>
        <p:xfrm>
          <a:off x="838200" y="1825625"/>
          <a:ext cx="10515600" cy="3931921"/>
        </p:xfrm>
        <a:graphic>
          <a:graphicData uri="http://schemas.openxmlformats.org/drawingml/2006/table">
            <a:tbl>
              <a:tblPr firstRow="1" bandRow="1">
                <a:tableStyleId>{0660B408-B3CF-4A94-85FC-2B1E0A45F4A2}</a:tableStyleId>
              </a:tblPr>
              <a:tblGrid>
                <a:gridCol w="10515600">
                  <a:extLst>
                    <a:ext uri="{9D8B030D-6E8A-4147-A177-3AD203B41FA5}">
                      <a16:colId xmlns:a16="http://schemas.microsoft.com/office/drawing/2014/main" val="1554203676"/>
                    </a:ext>
                  </a:extLst>
                </a:gridCol>
              </a:tblGrid>
              <a:tr h="561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400" noProof="0">
                          <a:solidFill>
                            <a:schemeClr val="bg1"/>
                          </a:solidFill>
                        </a:rPr>
                        <a:t>Los adultos aprenden mejor cuando:</a:t>
                      </a:r>
                    </a:p>
                  </a:txBody>
                  <a:tcPr/>
                </a:tc>
                <a:extLst>
                  <a:ext uri="{0D108BD9-81ED-4DB2-BD59-A6C34878D82A}">
                    <a16:rowId xmlns:a16="http://schemas.microsoft.com/office/drawing/2014/main" val="809541596"/>
                  </a:ext>
                </a:extLst>
              </a:tr>
              <a:tr h="561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400" noProof="0">
                          <a:solidFill>
                            <a:schemeClr val="bg1"/>
                          </a:solidFill>
                        </a:rPr>
                        <a:t>Se sienten valorados y respetados por su experiencia y perspectiva.</a:t>
                      </a:r>
                      <a:endParaRPr lang="es-ES_tradnl" sz="2400" i="1" noProof="0">
                        <a:solidFill>
                          <a:schemeClr val="bg1"/>
                        </a:solidFill>
                      </a:endParaRPr>
                    </a:p>
                  </a:txBody>
                  <a:tcPr/>
                </a:tc>
                <a:extLst>
                  <a:ext uri="{0D108BD9-81ED-4DB2-BD59-A6C34878D82A}">
                    <a16:rowId xmlns:a16="http://schemas.microsoft.com/office/drawing/2014/main" val="1139974540"/>
                  </a:ext>
                </a:extLst>
              </a:tr>
              <a:tr h="561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400" noProof="0">
                          <a:solidFill>
                            <a:schemeClr val="bg1"/>
                          </a:solidFill>
                        </a:rPr>
                        <a:t>La experiencia es activa, no pasiva y forzada.</a:t>
                      </a:r>
                      <a:endParaRPr lang="es-ES_tradnl" sz="2400" i="1" noProof="0">
                        <a:solidFill>
                          <a:schemeClr val="bg1"/>
                        </a:solidFill>
                      </a:endParaRPr>
                    </a:p>
                  </a:txBody>
                  <a:tcPr/>
                </a:tc>
                <a:extLst>
                  <a:ext uri="{0D108BD9-81ED-4DB2-BD59-A6C34878D82A}">
                    <a16:rowId xmlns:a16="http://schemas.microsoft.com/office/drawing/2014/main" val="3546102095"/>
                  </a:ext>
                </a:extLst>
              </a:tr>
              <a:tr h="561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400" noProof="0">
                          <a:solidFill>
                            <a:schemeClr val="bg1"/>
                          </a:solidFill>
                        </a:rPr>
                        <a:t>La experiencia satisface una necesidad inmediata.</a:t>
                      </a:r>
                      <a:endParaRPr lang="es-ES_tradnl" sz="2400" i="1" noProof="0">
                        <a:solidFill>
                          <a:schemeClr val="bg1"/>
                        </a:solidFill>
                      </a:endParaRPr>
                    </a:p>
                  </a:txBody>
                  <a:tcPr/>
                </a:tc>
                <a:extLst>
                  <a:ext uri="{0D108BD9-81ED-4DB2-BD59-A6C34878D82A}">
                    <a16:rowId xmlns:a16="http://schemas.microsoft.com/office/drawing/2014/main" val="142101377"/>
                  </a:ext>
                </a:extLst>
              </a:tr>
              <a:tr h="561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400" noProof="0" dirty="0">
                          <a:solidFill>
                            <a:schemeClr val="bg1"/>
                          </a:solidFill>
                        </a:rPr>
                        <a:t>El nuevo material está relacionado con lo que ya saben.</a:t>
                      </a:r>
                      <a:endParaRPr lang="es-ES_tradnl" sz="2400" i="1" noProof="0" dirty="0">
                        <a:solidFill>
                          <a:schemeClr val="bg1"/>
                        </a:solidFill>
                      </a:endParaRPr>
                    </a:p>
                  </a:txBody>
                  <a:tcPr/>
                </a:tc>
                <a:extLst>
                  <a:ext uri="{0D108BD9-81ED-4DB2-BD59-A6C34878D82A}">
                    <a16:rowId xmlns:a16="http://schemas.microsoft.com/office/drawing/2014/main" val="3076026576"/>
                  </a:ext>
                </a:extLst>
              </a:tr>
              <a:tr h="561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400" noProof="0">
                          <a:solidFill>
                            <a:schemeClr val="bg1"/>
                          </a:solidFill>
                        </a:rPr>
                        <a:t>El ambiente es cómodo (grupos reducidos).</a:t>
                      </a:r>
                      <a:endParaRPr lang="es-ES_tradnl" sz="2400" i="1" noProof="0">
                        <a:solidFill>
                          <a:schemeClr val="bg1"/>
                        </a:solidFill>
                      </a:endParaRPr>
                    </a:p>
                  </a:txBody>
                  <a:tcPr/>
                </a:tc>
                <a:extLst>
                  <a:ext uri="{0D108BD9-81ED-4DB2-BD59-A6C34878D82A}">
                    <a16:rowId xmlns:a16="http://schemas.microsoft.com/office/drawing/2014/main" val="773548363"/>
                  </a:ext>
                </a:extLst>
              </a:tr>
              <a:tr h="561703">
                <a:tc>
                  <a:txBody>
                    <a:bodyPr/>
                    <a:lstStyle/>
                    <a:p>
                      <a:pPr marL="0" marR="0" lvl="0" indent="0" algn="l" rtl="0" eaLnBrk="1" fontAlgn="auto" latinLnBrk="0" hangingPunct="1">
                        <a:lnSpc>
                          <a:spcPct val="100000"/>
                        </a:lnSpc>
                        <a:spcBef>
                          <a:spcPts val="0"/>
                        </a:spcBef>
                        <a:spcAft>
                          <a:spcPts val="0"/>
                        </a:spcAft>
                        <a:buClrTx/>
                        <a:buSzTx/>
                        <a:buFontTx/>
                        <a:buNone/>
                      </a:pPr>
                      <a:r>
                        <a:rPr lang="es-ES_tradnl" sz="2400" noProof="0" dirty="0">
                          <a:solidFill>
                            <a:schemeClr val="bg1"/>
                          </a:solidFill>
                        </a:rPr>
                        <a:t>El capacitador valora su contribución como alumno y profesor.</a:t>
                      </a:r>
                      <a:endParaRPr lang="es-ES_tradnl" sz="2400" i="1" noProof="0" dirty="0">
                        <a:solidFill>
                          <a:schemeClr val="bg1"/>
                        </a:solidFill>
                      </a:endParaRPr>
                    </a:p>
                  </a:txBody>
                  <a:tcPr/>
                </a:tc>
                <a:extLst>
                  <a:ext uri="{0D108BD9-81ED-4DB2-BD59-A6C34878D82A}">
                    <a16:rowId xmlns:a16="http://schemas.microsoft.com/office/drawing/2014/main" val="960675952"/>
                  </a:ext>
                </a:extLst>
              </a:tr>
            </a:tbl>
          </a:graphicData>
        </a:graphic>
      </p:graphicFrame>
      <p:sp>
        <p:nvSpPr>
          <p:cNvPr id="8" name="Footer Placeholder 3">
            <a:extLst>
              <a:ext uri="{FF2B5EF4-FFF2-40B4-BE49-F238E27FC236}">
                <a16:creationId xmlns:a16="http://schemas.microsoft.com/office/drawing/2014/main" id="{7DAE442F-18DE-C539-0FC9-667810C6FE0C}"/>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ira Sans Medium"/>
              </a:rPr>
              <a:t>Hablemos </a:t>
            </a:r>
            <a:r>
              <a:rPr lang="en-US" i="1" dirty="0">
                <a:latin typeface="Fira Sans Medium"/>
              </a:rPr>
              <a:t>- </a:t>
            </a:r>
            <a:r>
              <a:rPr lang="en-US" b="1" i="1" dirty="0">
                <a:latin typeface="Fira Sans Light"/>
              </a:rPr>
              <a:t>Sueño Infantil Seguro</a:t>
            </a:r>
          </a:p>
        </p:txBody>
      </p:sp>
    </p:spTree>
    <p:extLst>
      <p:ext uri="{BB962C8B-B14F-4D97-AF65-F5344CB8AC3E}">
        <p14:creationId xmlns:p14="http://schemas.microsoft.com/office/powerpoint/2010/main" val="475973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F1E2-68FF-4CC7-B20C-6D8AD0F5AEA9}"/>
              </a:ext>
            </a:extLst>
          </p:cNvPr>
          <p:cNvSpPr>
            <a:spLocks noGrp="1"/>
          </p:cNvSpPr>
          <p:nvPr>
            <p:ph type="title"/>
          </p:nvPr>
        </p:nvSpPr>
        <p:spPr/>
        <p:txBody>
          <a:bodyPr>
            <a:normAutofit fontScale="90000"/>
          </a:bodyPr>
          <a:lstStyle/>
          <a:p>
            <a:r>
              <a:rPr lang="es-ES_tradnl" dirty="0"/>
              <a:t>¿Por Qué es Importante el Sueño Infantil Seguro?</a:t>
            </a:r>
          </a:p>
        </p:txBody>
      </p:sp>
      <p:sp>
        <p:nvSpPr>
          <p:cNvPr id="3" name="Text Placeholder 2">
            <a:extLst>
              <a:ext uri="{FF2B5EF4-FFF2-40B4-BE49-F238E27FC236}">
                <a16:creationId xmlns:a16="http://schemas.microsoft.com/office/drawing/2014/main" id="{DF49A492-A63E-4A79-89F9-87C627FCE641}"/>
              </a:ext>
            </a:extLst>
          </p:cNvPr>
          <p:cNvSpPr>
            <a:spLocks noGrp="1"/>
          </p:cNvSpPr>
          <p:nvPr>
            <p:ph type="body" idx="1"/>
          </p:nvPr>
        </p:nvSpPr>
        <p:spPr/>
        <p:txBody>
          <a:bodyPr/>
          <a:lstStyle/>
          <a:p>
            <a:r>
              <a:rPr lang="es-ES_tradnl" b="1" dirty="0"/>
              <a:t>Definiendo el problema en Texas</a:t>
            </a:r>
          </a:p>
        </p:txBody>
      </p:sp>
      <p:sp>
        <p:nvSpPr>
          <p:cNvPr id="6" name="Footer Placeholder 3">
            <a:extLst>
              <a:ext uri="{FF2B5EF4-FFF2-40B4-BE49-F238E27FC236}">
                <a16:creationId xmlns:a16="http://schemas.microsoft.com/office/drawing/2014/main" id="{84D8C32E-AEAC-F585-2DB3-E62E0752380A}"/>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Fira Sans Medium"/>
              </a:rPr>
              <a:t>Hablemos </a:t>
            </a:r>
            <a:r>
              <a:rPr lang="en-US" i="1" dirty="0">
                <a:solidFill>
                  <a:schemeClr val="bg1"/>
                </a:solidFill>
                <a:latin typeface="Fira Sans Medium"/>
              </a:rPr>
              <a:t>- </a:t>
            </a:r>
            <a:r>
              <a:rPr lang="en-US" b="1" i="1" dirty="0">
                <a:solidFill>
                  <a:schemeClr val="bg1"/>
                </a:solidFill>
                <a:latin typeface="Fira Sans Light"/>
              </a:rPr>
              <a:t>Sueño Infantil Seguro</a:t>
            </a:r>
          </a:p>
        </p:txBody>
      </p:sp>
    </p:spTree>
    <p:extLst>
      <p:ext uri="{BB962C8B-B14F-4D97-AF65-F5344CB8AC3E}">
        <p14:creationId xmlns:p14="http://schemas.microsoft.com/office/powerpoint/2010/main" val="2616390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845B7A-681A-BF6B-309C-D52424DA5DEE}"/>
              </a:ext>
            </a:extLst>
          </p:cNvPr>
          <p:cNvSpPr>
            <a:spLocks noGrp="1"/>
          </p:cNvSpPr>
          <p:nvPr>
            <p:ph type="title"/>
          </p:nvPr>
        </p:nvSpPr>
        <p:spPr/>
        <p:txBody>
          <a:bodyPr/>
          <a:lstStyle/>
          <a:p>
            <a:r>
              <a:rPr lang="es-ES_tradnl" dirty="0"/>
              <a:t>Definición del Problema: </a:t>
            </a:r>
          </a:p>
        </p:txBody>
      </p:sp>
      <p:sp>
        <p:nvSpPr>
          <p:cNvPr id="6" name="Content Placeholder 5">
            <a:extLst>
              <a:ext uri="{FF2B5EF4-FFF2-40B4-BE49-F238E27FC236}">
                <a16:creationId xmlns:a16="http://schemas.microsoft.com/office/drawing/2014/main" id="{45E94E6C-A516-93EB-84E5-0357A835ECA3}"/>
              </a:ext>
            </a:extLst>
          </p:cNvPr>
          <p:cNvSpPr>
            <a:spLocks noGrp="1"/>
          </p:cNvSpPr>
          <p:nvPr>
            <p:ph idx="1"/>
          </p:nvPr>
        </p:nvSpPr>
        <p:spPr>
          <a:xfrm>
            <a:off x="838200" y="1825625"/>
            <a:ext cx="10515600" cy="4074661"/>
          </a:xfrm>
        </p:spPr>
        <p:txBody>
          <a:bodyPr vert="horz" lIns="0" tIns="0" rIns="0" bIns="0" rtlCol="0" anchor="t">
            <a:normAutofit/>
          </a:bodyPr>
          <a:lstStyle/>
          <a:p>
            <a:pPr>
              <a:lnSpc>
                <a:spcPct val="100000"/>
              </a:lnSpc>
              <a:spcAft>
                <a:spcPts val="600"/>
              </a:spcAft>
            </a:pPr>
            <a:r>
              <a:rPr lang="es-ES_tradnl" sz="2800" b="1" dirty="0"/>
              <a:t>Muerte infantil relacionada con el sueño</a:t>
            </a:r>
            <a:r>
              <a:rPr lang="es-ES_tradnl" sz="2800" dirty="0"/>
              <a:t>: Una muerte infantil súbita e inesperada que ocurre durante un período de sueño observado o no observado o en un entorno de sueño.</a:t>
            </a:r>
          </a:p>
          <a:p>
            <a:pPr>
              <a:lnSpc>
                <a:spcPct val="100000"/>
              </a:lnSpc>
              <a:spcAft>
                <a:spcPts val="600"/>
              </a:spcAft>
            </a:pPr>
            <a:r>
              <a:rPr lang="es-ES_tradnl" sz="2800" b="1" dirty="0"/>
              <a:t>Muerte súbita e inesperada del bebé (SUID, por sus siglas en inglés)</a:t>
            </a:r>
            <a:r>
              <a:rPr lang="es-ES_tradnl" sz="2800" dirty="0"/>
              <a:t>: La muerte súbita e inesperada, ya sea explicada o inexplicable (incluido el síndrome de muerte súbita del lactante (SIDS, por sus siglas en inglés) y muertes mal definidas), que ocurren durante la infancia.</a:t>
            </a:r>
            <a:endParaRPr lang="es-ES_tradnl" sz="2800" dirty="0">
              <a:cs typeface="Calibri"/>
            </a:endParaRPr>
          </a:p>
        </p:txBody>
      </p:sp>
      <p:sp>
        <p:nvSpPr>
          <p:cNvPr id="10" name="Footer Placeholder 3">
            <a:extLst>
              <a:ext uri="{FF2B5EF4-FFF2-40B4-BE49-F238E27FC236}">
                <a16:creationId xmlns:a16="http://schemas.microsoft.com/office/drawing/2014/main" id="{2D8290A9-A93D-7A37-AC84-A1897CB127CB}"/>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08B"/>
                </a:solidFill>
                <a:latin typeface="Fira Sans Medium"/>
              </a:rPr>
              <a:t>Hablemos </a:t>
            </a:r>
            <a:r>
              <a:rPr lang="en-US" i="1" dirty="0">
                <a:solidFill>
                  <a:srgbClr val="00308B"/>
                </a:solidFill>
                <a:latin typeface="Fira Sans Medium"/>
              </a:rPr>
              <a:t>- </a:t>
            </a:r>
            <a:r>
              <a:rPr lang="en-US" b="1" i="1" dirty="0">
                <a:solidFill>
                  <a:srgbClr val="00308B"/>
                </a:solidFill>
                <a:latin typeface="Fira Sans Light"/>
              </a:rPr>
              <a:t>Sueño Infantil Seguro</a:t>
            </a:r>
          </a:p>
        </p:txBody>
      </p:sp>
    </p:spTree>
    <p:extLst>
      <p:ext uri="{BB962C8B-B14F-4D97-AF65-F5344CB8AC3E}">
        <p14:creationId xmlns:p14="http://schemas.microsoft.com/office/powerpoint/2010/main" val="1078300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845B7A-681A-BF6B-309C-D52424DA5DEE}"/>
              </a:ext>
            </a:extLst>
          </p:cNvPr>
          <p:cNvSpPr>
            <a:spLocks noGrp="1"/>
          </p:cNvSpPr>
          <p:nvPr>
            <p:ph type="title"/>
          </p:nvPr>
        </p:nvSpPr>
        <p:spPr/>
        <p:txBody>
          <a:bodyPr/>
          <a:lstStyle/>
          <a:p>
            <a:r>
              <a:rPr lang="es-ES_tradnl" dirty="0"/>
              <a:t>Definición del Problema:  </a:t>
            </a:r>
          </a:p>
        </p:txBody>
      </p:sp>
      <p:sp>
        <p:nvSpPr>
          <p:cNvPr id="6" name="Content Placeholder 5">
            <a:extLst>
              <a:ext uri="{FF2B5EF4-FFF2-40B4-BE49-F238E27FC236}">
                <a16:creationId xmlns:a16="http://schemas.microsoft.com/office/drawing/2014/main" id="{45E94E6C-A516-93EB-84E5-0357A835ECA3}"/>
              </a:ext>
              <a:ext uri="{C183D7F6-B498-43B3-948B-1728B52AA6E4}">
                <adec:decorative xmlns:adec="http://schemas.microsoft.com/office/drawing/2017/decorative" val="1"/>
              </a:ext>
            </a:extLst>
          </p:cNvPr>
          <p:cNvSpPr>
            <a:spLocks noGrp="1"/>
          </p:cNvSpPr>
          <p:nvPr>
            <p:ph idx="1"/>
          </p:nvPr>
        </p:nvSpPr>
        <p:spPr>
          <a:xfrm>
            <a:off x="838200" y="1825625"/>
            <a:ext cx="10515600" cy="4074661"/>
          </a:xfrm>
        </p:spPr>
        <p:txBody>
          <a:bodyPr vert="horz" lIns="0" tIns="0" rIns="0" bIns="0" rtlCol="0" anchor="t">
            <a:normAutofit lnSpcReduction="10000"/>
          </a:bodyPr>
          <a:lstStyle/>
          <a:p>
            <a:pPr>
              <a:lnSpc>
                <a:spcPct val="100000"/>
              </a:lnSpc>
              <a:spcAft>
                <a:spcPts val="600"/>
              </a:spcAft>
            </a:pPr>
            <a:r>
              <a:rPr lang="es-ES_tradnl" sz="2800" b="1"/>
              <a:t>Síndrome de muerte súbita del bebé (SIDS, por sus siglás en inglés): </a:t>
            </a:r>
            <a:r>
              <a:rPr lang="es-ES_tradnl" sz="2800"/>
              <a:t>la causa asignada a las muertes infantiles que no se pueden explicar después de una investigación exhaustiva del caso, incluida una investigación de la escena, una autopsia y una revisión del historial clínico.</a:t>
            </a:r>
          </a:p>
          <a:p>
            <a:pPr>
              <a:lnSpc>
                <a:spcPct val="100000"/>
              </a:lnSpc>
            </a:pPr>
            <a:r>
              <a:rPr lang="es-ES_tradnl" sz="2800" b="1"/>
              <a:t>Estrangulación o asfixia accidental (ASSB, por sus siglas en inglés): </a:t>
            </a:r>
            <a:r>
              <a:rPr lang="es-ES_tradnl" sz="2800"/>
              <a:t>Una muerte súbita e inesperada del bebé en un entorno de sueño (cama, cuna, sofá, silla, etc.) en la que la nariz y la boca del bebé están obstruidas, o el cuello o el pecho están comprimidos por la ropa de cama suelta, o una capa que causa asfixia. </a:t>
            </a:r>
          </a:p>
        </p:txBody>
      </p:sp>
      <p:sp>
        <p:nvSpPr>
          <p:cNvPr id="8" name="Footer Placeholder 3">
            <a:extLst>
              <a:ext uri="{FF2B5EF4-FFF2-40B4-BE49-F238E27FC236}">
                <a16:creationId xmlns:a16="http://schemas.microsoft.com/office/drawing/2014/main" id="{013207A8-C882-97B3-7916-6B3FA5094E82}"/>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08B"/>
                </a:solidFill>
                <a:latin typeface="Fira Sans Medium"/>
              </a:rPr>
              <a:t>Hablemos </a:t>
            </a:r>
            <a:r>
              <a:rPr lang="en-US" i="1" dirty="0">
                <a:solidFill>
                  <a:srgbClr val="00308B"/>
                </a:solidFill>
                <a:latin typeface="Fira Sans Medium"/>
              </a:rPr>
              <a:t>- </a:t>
            </a:r>
            <a:r>
              <a:rPr lang="en-US" b="1" i="1" dirty="0">
                <a:solidFill>
                  <a:srgbClr val="00308B"/>
                </a:solidFill>
                <a:latin typeface="Fira Sans Light"/>
              </a:rPr>
              <a:t>Sueño Infantil Seguro</a:t>
            </a:r>
          </a:p>
        </p:txBody>
      </p:sp>
    </p:spTree>
    <p:extLst>
      <p:ext uri="{BB962C8B-B14F-4D97-AF65-F5344CB8AC3E}">
        <p14:creationId xmlns:p14="http://schemas.microsoft.com/office/powerpoint/2010/main" val="2278562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9ADC50-EA70-44FB-8EE8-273BFD70808B}"/>
              </a:ext>
            </a:extLst>
          </p:cNvPr>
          <p:cNvSpPr>
            <a:spLocks noGrp="1"/>
          </p:cNvSpPr>
          <p:nvPr>
            <p:ph type="title"/>
          </p:nvPr>
        </p:nvSpPr>
        <p:spPr/>
        <p:txBody>
          <a:bodyPr/>
          <a:lstStyle/>
          <a:p>
            <a:r>
              <a:rPr lang="es-ES_tradnl">
                <a:latin typeface="Fira Sans"/>
              </a:rPr>
              <a:t>Definiciones Continuación</a:t>
            </a:r>
          </a:p>
        </p:txBody>
      </p:sp>
      <p:sp>
        <p:nvSpPr>
          <p:cNvPr id="7" name="Content Placeholder 6">
            <a:extLst>
              <a:ext uri="{FF2B5EF4-FFF2-40B4-BE49-F238E27FC236}">
                <a16:creationId xmlns:a16="http://schemas.microsoft.com/office/drawing/2014/main" id="{8C496ED8-7DFC-442D-661C-51C806EDA2D7}"/>
              </a:ext>
            </a:extLst>
          </p:cNvPr>
          <p:cNvSpPr>
            <a:spLocks noGrp="1"/>
          </p:cNvSpPr>
          <p:nvPr>
            <p:ph idx="1"/>
          </p:nvPr>
        </p:nvSpPr>
        <p:spPr>
          <a:xfrm>
            <a:off x="838200" y="1690688"/>
            <a:ext cx="10515600" cy="4133048"/>
          </a:xfrm>
        </p:spPr>
        <p:txBody>
          <a:bodyPr>
            <a:normAutofit/>
          </a:bodyPr>
          <a:lstStyle/>
          <a:p>
            <a:pPr>
              <a:lnSpc>
                <a:spcPct val="100000"/>
              </a:lnSpc>
            </a:pPr>
            <a:r>
              <a:rPr lang="es-ES_tradnl" sz="2600" b="1"/>
              <a:t>Compartir Habitación</a:t>
            </a:r>
            <a:r>
              <a:rPr lang="es-ES_tradnl" sz="2600"/>
              <a:t>: </a:t>
            </a:r>
            <a:r>
              <a:rPr lang="es-ES_tradnl" sz="2800"/>
              <a:t>Cuando su bebé duerme en su habitación o en la misma habitación que otros cuidadores adultos en una superficie de sueño separada (cuna, moisés o tapete de juegos). Compartir habitación puede reducir el riesgo de SIDS en su bebé y apoyar la lactancia materna.</a:t>
            </a:r>
            <a:endParaRPr lang="es-ES_tradnl" sz="2800" b="1"/>
          </a:p>
          <a:p>
            <a:pPr>
              <a:lnSpc>
                <a:spcPct val="100000"/>
              </a:lnSpc>
              <a:defRPr/>
            </a:pPr>
            <a:r>
              <a:rPr lang="es-ES_tradnl" sz="2600" b="1"/>
              <a:t>Compartir Cama</a:t>
            </a:r>
            <a:r>
              <a:rPr lang="es-ES_tradnl" sz="2600"/>
              <a:t>: </a:t>
            </a:r>
            <a:r>
              <a:rPr lang="es-ES_tradnl" sz="2400"/>
              <a:t>Cuando su bebé comparte una superficie para dormir (cama de adulto, sofá, sillón reclinable u otra superficie utilizada para dormir) con un padre, otro niño y/o otro cuidador adulto.</a:t>
            </a:r>
          </a:p>
          <a:p>
            <a:pPr>
              <a:lnSpc>
                <a:spcPct val="100000"/>
              </a:lnSpc>
              <a:defRPr/>
            </a:pPr>
            <a:endParaRPr lang="es-ES_tradnl"/>
          </a:p>
        </p:txBody>
      </p:sp>
      <p:sp>
        <p:nvSpPr>
          <p:cNvPr id="5" name="Footer Placeholder 3">
            <a:extLst>
              <a:ext uri="{FF2B5EF4-FFF2-40B4-BE49-F238E27FC236}">
                <a16:creationId xmlns:a16="http://schemas.microsoft.com/office/drawing/2014/main" id="{5A0C61CA-3861-0EFB-C9EB-FC87B36E2ADC}"/>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08B"/>
                </a:solidFill>
                <a:latin typeface="Fira Sans Medium"/>
              </a:rPr>
              <a:t>Hablemos </a:t>
            </a:r>
            <a:r>
              <a:rPr lang="en-US" i="1" dirty="0">
                <a:solidFill>
                  <a:srgbClr val="00308B"/>
                </a:solidFill>
                <a:latin typeface="Fira Sans Medium"/>
              </a:rPr>
              <a:t>- </a:t>
            </a:r>
            <a:r>
              <a:rPr lang="en-US" b="1" i="1" dirty="0">
                <a:solidFill>
                  <a:srgbClr val="00308B"/>
                </a:solidFill>
                <a:latin typeface="Fira Sans Light"/>
              </a:rPr>
              <a:t>Sueño Infantil Seguro</a:t>
            </a:r>
          </a:p>
        </p:txBody>
      </p:sp>
    </p:spTree>
    <p:extLst>
      <p:ext uri="{BB962C8B-B14F-4D97-AF65-F5344CB8AC3E}">
        <p14:creationId xmlns:p14="http://schemas.microsoft.com/office/powerpoint/2010/main" val="1649603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BBF43-55E9-4610-B6B2-28A8644AE485}"/>
              </a:ext>
            </a:extLst>
          </p:cNvPr>
          <p:cNvSpPr>
            <a:spLocks noGrp="1"/>
          </p:cNvSpPr>
          <p:nvPr>
            <p:ph type="title"/>
          </p:nvPr>
        </p:nvSpPr>
        <p:spPr/>
        <p:txBody>
          <a:bodyPr/>
          <a:lstStyle/>
          <a:p>
            <a:r>
              <a:rPr lang="es-ES_tradnl"/>
              <a:t>¿Por Qué es Importante el Sueño Infantil Seguro ?</a:t>
            </a:r>
          </a:p>
        </p:txBody>
      </p:sp>
      <p:sp>
        <p:nvSpPr>
          <p:cNvPr id="3" name="Content Placeholder 2">
            <a:extLst>
              <a:ext uri="{FF2B5EF4-FFF2-40B4-BE49-F238E27FC236}">
                <a16:creationId xmlns:a16="http://schemas.microsoft.com/office/drawing/2014/main" id="{97446A73-99D8-4329-A03C-D87233C8E85D}"/>
              </a:ext>
            </a:extLst>
          </p:cNvPr>
          <p:cNvSpPr>
            <a:spLocks noGrp="1"/>
          </p:cNvSpPr>
          <p:nvPr>
            <p:ph idx="1"/>
          </p:nvPr>
        </p:nvSpPr>
        <p:spPr/>
        <p:txBody>
          <a:bodyPr>
            <a:normAutofit lnSpcReduction="10000"/>
          </a:bodyPr>
          <a:lstStyle/>
          <a:p>
            <a:pPr>
              <a:spcBef>
                <a:spcPts val="2400"/>
              </a:spcBef>
            </a:pPr>
            <a:r>
              <a:rPr lang="es-ES_tradnl" sz="3600" dirty="0"/>
              <a:t>Cada año, aproximadamente 3,500 bebés mueren en los Estados Unidos debido a muertes relacionadas con el sueño. </a:t>
            </a:r>
          </a:p>
          <a:p>
            <a:pPr>
              <a:spcBef>
                <a:spcPts val="2400"/>
              </a:spcBef>
            </a:pPr>
            <a:r>
              <a:rPr lang="es-ES_tradnl" sz="3600" dirty="0"/>
              <a:t>El síndrome de muerte súbita del bebé </a:t>
            </a:r>
            <a:r>
              <a:rPr lang="es-ES_tradnl" sz="3600" dirty="0">
                <a:solidFill>
                  <a:srgbClr val="1A1A1A"/>
                </a:solidFill>
                <a:latin typeface="Calibri"/>
                <a:ea typeface="Open Sans"/>
                <a:cs typeface="Open Sans"/>
              </a:rPr>
              <a:t>(SIDS, en inglés) </a:t>
            </a:r>
            <a:r>
              <a:rPr lang="es-ES_tradnl" sz="3600" dirty="0"/>
              <a:t>es la tercera causa más alta de muerte infantil en Texas.</a:t>
            </a:r>
          </a:p>
          <a:p>
            <a:pPr>
              <a:spcBef>
                <a:spcPts val="2400"/>
              </a:spcBef>
            </a:pPr>
            <a:r>
              <a:rPr lang="es-ES_tradnl" sz="3600" dirty="0"/>
              <a:t>Los bebés negros no hispanos tienen 2.5 veces más probabilidades de morir de síndrome de muerte súbita del bebé que los bebés blancos no hispanos.</a:t>
            </a:r>
          </a:p>
          <a:p>
            <a:pPr marL="0" indent="0">
              <a:buNone/>
            </a:pPr>
            <a:endParaRPr lang="es-ES_tradnl" sz="2800" dirty="0"/>
          </a:p>
        </p:txBody>
      </p:sp>
      <p:sp>
        <p:nvSpPr>
          <p:cNvPr id="7" name="Footer Placeholder 3">
            <a:extLst>
              <a:ext uri="{FF2B5EF4-FFF2-40B4-BE49-F238E27FC236}">
                <a16:creationId xmlns:a16="http://schemas.microsoft.com/office/drawing/2014/main" id="{6FC8BB5E-1792-FF46-660A-DB92806DFDB8}"/>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08B"/>
                </a:solidFill>
                <a:latin typeface="Fira Sans Medium"/>
              </a:rPr>
              <a:t>Hablemos </a:t>
            </a:r>
            <a:r>
              <a:rPr lang="en-US" i="1" dirty="0">
                <a:solidFill>
                  <a:srgbClr val="00308B"/>
                </a:solidFill>
                <a:latin typeface="Fira Sans Medium"/>
              </a:rPr>
              <a:t>- </a:t>
            </a:r>
            <a:r>
              <a:rPr lang="en-US" b="1" i="1" dirty="0">
                <a:solidFill>
                  <a:srgbClr val="00308B"/>
                </a:solidFill>
                <a:latin typeface="Fira Sans Light"/>
              </a:rPr>
              <a:t>Sueño Infantil Seguro</a:t>
            </a:r>
          </a:p>
        </p:txBody>
      </p:sp>
    </p:spTree>
    <p:extLst>
      <p:ext uri="{BB962C8B-B14F-4D97-AF65-F5344CB8AC3E}">
        <p14:creationId xmlns:p14="http://schemas.microsoft.com/office/powerpoint/2010/main" val="1707422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8C4C7-024A-4A63-A792-79BD6BE8DEE9}"/>
              </a:ext>
            </a:extLst>
          </p:cNvPr>
          <p:cNvSpPr>
            <a:spLocks noGrp="1"/>
          </p:cNvSpPr>
          <p:nvPr>
            <p:ph type="title"/>
          </p:nvPr>
        </p:nvSpPr>
        <p:spPr/>
        <p:txBody>
          <a:bodyPr/>
          <a:lstStyle/>
          <a:p>
            <a:r>
              <a:rPr lang="es-ES_tradnl" dirty="0"/>
              <a:t>Desglose de las Causas de </a:t>
            </a:r>
            <a:r>
              <a:rPr lang="es-ES_tradnl" sz="4000" b="1" dirty="0"/>
              <a:t>Muerte Súbita e Inesperada del bebé</a:t>
            </a:r>
            <a:r>
              <a:rPr lang="es-ES_tradnl" dirty="0"/>
              <a:t> (SUID, en inglés), 2020</a:t>
            </a:r>
          </a:p>
        </p:txBody>
      </p:sp>
      <p:graphicFrame>
        <p:nvGraphicFramePr>
          <p:cNvPr id="6" name="Content Placeholder 5" descr="Desglose en gráfico circular de Muerte Súbita e Inesperada del bebé (SUID, en inglés) por causa.">
            <a:extLst>
              <a:ext uri="{FF2B5EF4-FFF2-40B4-BE49-F238E27FC236}">
                <a16:creationId xmlns:a16="http://schemas.microsoft.com/office/drawing/2014/main" id="{F7CA79A3-59E5-4E24-B1A5-AE511EE64E5A}"/>
              </a:ext>
            </a:extLst>
          </p:cNvPr>
          <p:cNvGraphicFramePr>
            <a:graphicFrameLocks noGrp="1"/>
          </p:cNvGraphicFramePr>
          <p:nvPr>
            <p:ph idx="1"/>
            <p:extLst>
              <p:ext uri="{D42A27DB-BD31-4B8C-83A1-F6EECF244321}">
                <p14:modId xmlns:p14="http://schemas.microsoft.com/office/powerpoint/2010/main" val="2710981603"/>
              </p:ext>
            </p:extLst>
          </p:nvPr>
        </p:nvGraphicFramePr>
        <p:xfrm>
          <a:off x="838200" y="1502367"/>
          <a:ext cx="10869118" cy="445552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8F8489FE-2E9F-4268-D6A9-CA45D25026B9}"/>
              </a:ext>
            </a:extLst>
          </p:cNvPr>
          <p:cNvSpPr txBox="1"/>
          <p:nvPr/>
        </p:nvSpPr>
        <p:spPr>
          <a:xfrm>
            <a:off x="8711368" y="4616969"/>
            <a:ext cx="2995950" cy="1169551"/>
          </a:xfrm>
          <a:prstGeom prst="rect">
            <a:avLst/>
          </a:prstGeom>
          <a:noFill/>
        </p:spPr>
        <p:txBody>
          <a:bodyPr wrap="square" rtlCol="0">
            <a:spAutoFit/>
          </a:bodyPr>
          <a:lstStyle/>
          <a:p>
            <a:r>
              <a:rPr lang="es-ES_tradnl" sz="1400" i="1" dirty="0">
                <a:latin typeface="Open Sans" panose="020B0606030504020204" pitchFamily="34" charset="0"/>
              </a:rPr>
              <a:t>FUENTE: CDC/NCHS, Sistema Nacional de Estadísticas Vitales, Archivos de Mortalidad. Tarifas calculadas a través de </a:t>
            </a:r>
            <a:r>
              <a:rPr lang="es-ES_tradnl" sz="1400" i="1" u="sng" dirty="0">
                <a:latin typeface="Open Sans" panose="020B0606030504020204" pitchFamily="34" charset="0"/>
              </a:rPr>
              <a:t>CDC WONDER</a:t>
            </a:r>
            <a:r>
              <a:rPr lang="es-ES_tradnl" sz="1400" b="0" i="1" u="sng" dirty="0">
                <a:effectLst/>
                <a:latin typeface="Open Sans" panose="020B0606030504020204" pitchFamily="34" charset="0"/>
                <a:hlinkClick r:id="rId4">
                  <a:extLst>
                    <a:ext uri="{A12FA001-AC4F-418D-AE19-62706E023703}">
                      <ahyp:hlinkClr xmlns:ahyp="http://schemas.microsoft.com/office/drawing/2018/hyperlinkcolor" val="tx"/>
                    </a:ext>
                  </a:extLst>
                </a:hlinkClick>
              </a:rPr>
              <a:t>.</a:t>
            </a:r>
            <a:endParaRPr lang="es-ES_tradnl" sz="1400" b="0" i="0" u="sng" dirty="0">
              <a:effectLst/>
              <a:latin typeface="Open Sans" panose="020B0606030504020204" pitchFamily="34" charset="0"/>
            </a:endParaRPr>
          </a:p>
        </p:txBody>
      </p:sp>
      <p:sp>
        <p:nvSpPr>
          <p:cNvPr id="8" name="Footer Placeholder 3">
            <a:extLst>
              <a:ext uri="{FF2B5EF4-FFF2-40B4-BE49-F238E27FC236}">
                <a16:creationId xmlns:a16="http://schemas.microsoft.com/office/drawing/2014/main" id="{D0576B36-2692-873B-E4A4-221E4DEFD5E3}"/>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08B"/>
                </a:solidFill>
                <a:latin typeface="Fira Sans Medium"/>
              </a:rPr>
              <a:t>Hablemos </a:t>
            </a:r>
            <a:r>
              <a:rPr lang="en-US" i="1" dirty="0">
                <a:solidFill>
                  <a:srgbClr val="00308B"/>
                </a:solidFill>
                <a:latin typeface="Fira Sans Medium"/>
              </a:rPr>
              <a:t>- </a:t>
            </a:r>
            <a:r>
              <a:rPr lang="en-US" b="1" i="1" dirty="0">
                <a:solidFill>
                  <a:srgbClr val="00308B"/>
                </a:solidFill>
                <a:latin typeface="Fira Sans Light"/>
              </a:rPr>
              <a:t>Sueño Infantil Seguro</a:t>
            </a:r>
          </a:p>
        </p:txBody>
      </p:sp>
    </p:spTree>
    <p:extLst>
      <p:ext uri="{BB962C8B-B14F-4D97-AF65-F5344CB8AC3E}">
        <p14:creationId xmlns:p14="http://schemas.microsoft.com/office/powerpoint/2010/main" val="1358256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8C4C7-024A-4A63-A792-79BD6BE8DEE9}"/>
              </a:ext>
            </a:extLst>
          </p:cNvPr>
          <p:cNvSpPr>
            <a:spLocks noGrp="1"/>
          </p:cNvSpPr>
          <p:nvPr>
            <p:ph type="title"/>
          </p:nvPr>
        </p:nvSpPr>
        <p:spPr>
          <a:xfrm>
            <a:off x="1676400" y="136525"/>
            <a:ext cx="10515600" cy="1325563"/>
          </a:xfrm>
        </p:spPr>
        <p:txBody>
          <a:bodyPr/>
          <a:lstStyle/>
          <a:p>
            <a:r>
              <a:rPr lang="es-ES_tradnl" dirty="0"/>
              <a:t>¿Qué Tejanos Están en Mayor Riesgo?</a:t>
            </a:r>
          </a:p>
        </p:txBody>
      </p:sp>
      <p:graphicFrame>
        <p:nvGraphicFramePr>
          <p:cNvPr id="10" name="Chart 9" descr="Gráfica de principales causas de muerte infantil por etnicidad. ">
            <a:extLst>
              <a:ext uri="{FF2B5EF4-FFF2-40B4-BE49-F238E27FC236}">
                <a16:creationId xmlns:a16="http://schemas.microsoft.com/office/drawing/2014/main" id="{87FA79D4-5650-A796-F595-8D061AD923AA}"/>
              </a:ext>
            </a:extLst>
          </p:cNvPr>
          <p:cNvGraphicFramePr/>
          <p:nvPr>
            <p:extLst>
              <p:ext uri="{D42A27DB-BD31-4B8C-83A1-F6EECF244321}">
                <p14:modId xmlns:p14="http://schemas.microsoft.com/office/powerpoint/2010/main" val="1540561596"/>
              </p:ext>
            </p:extLst>
          </p:nvPr>
        </p:nvGraphicFramePr>
        <p:xfrm>
          <a:off x="838200" y="1238631"/>
          <a:ext cx="10515600" cy="479909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BD3D4DA7-8EC1-E688-2215-C12B64BE611A}"/>
              </a:ext>
            </a:extLst>
          </p:cNvPr>
          <p:cNvSpPr txBox="1"/>
          <p:nvPr/>
        </p:nvSpPr>
        <p:spPr>
          <a:xfrm>
            <a:off x="8407400" y="2437850"/>
            <a:ext cx="2860675" cy="1384995"/>
          </a:xfrm>
          <a:prstGeom prst="rect">
            <a:avLst/>
          </a:prstGeom>
          <a:noFill/>
        </p:spPr>
        <p:txBody>
          <a:bodyPr wrap="square" rtlCol="0">
            <a:spAutoFit/>
          </a:bodyPr>
          <a:lstStyle/>
          <a:p>
            <a:r>
              <a:rPr lang="es-ES_tradnl" sz="1200" dirty="0"/>
              <a:t>*Los datos de 2021 son provisionales
Fuente: Archivos de nacidos vivos 2012-2021, Centro Nacional de Estadísticas de Salud
Elaborado por: Unidad de Epidemiología de Salud Materno-Infantil
Enero 2023</a:t>
            </a:r>
          </a:p>
        </p:txBody>
      </p:sp>
      <p:sp>
        <p:nvSpPr>
          <p:cNvPr id="4" name="Footer Placeholder 3">
            <a:extLst>
              <a:ext uri="{FF2B5EF4-FFF2-40B4-BE49-F238E27FC236}">
                <a16:creationId xmlns:a16="http://schemas.microsoft.com/office/drawing/2014/main" id="{F1C888CA-B7C2-6519-5695-1F94F00948D8}"/>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08B"/>
                </a:solidFill>
                <a:latin typeface="Fira Sans Medium"/>
              </a:rPr>
              <a:t>Hablemos </a:t>
            </a:r>
            <a:r>
              <a:rPr lang="en-US" i="1" dirty="0">
                <a:solidFill>
                  <a:srgbClr val="00308B"/>
                </a:solidFill>
                <a:latin typeface="Fira Sans Medium"/>
              </a:rPr>
              <a:t>- </a:t>
            </a:r>
            <a:r>
              <a:rPr lang="en-US" b="1" i="1" dirty="0">
                <a:solidFill>
                  <a:srgbClr val="00308B"/>
                </a:solidFill>
                <a:latin typeface="Fira Sans Light"/>
              </a:rPr>
              <a:t>Sueño Infantil Seguro</a:t>
            </a:r>
          </a:p>
        </p:txBody>
      </p:sp>
    </p:spTree>
    <p:extLst>
      <p:ext uri="{BB962C8B-B14F-4D97-AF65-F5344CB8AC3E}">
        <p14:creationId xmlns:p14="http://schemas.microsoft.com/office/powerpoint/2010/main" val="399765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23310-27D7-422C-9364-D37EF756B157}"/>
              </a:ext>
            </a:extLst>
          </p:cNvPr>
          <p:cNvSpPr>
            <a:spLocks noGrp="1"/>
          </p:cNvSpPr>
          <p:nvPr>
            <p:ph type="title"/>
          </p:nvPr>
        </p:nvSpPr>
        <p:spPr>
          <a:xfrm>
            <a:off x="838199" y="47310"/>
            <a:ext cx="10515600" cy="1325563"/>
          </a:xfrm>
        </p:spPr>
        <p:txBody>
          <a:bodyPr/>
          <a:lstStyle/>
          <a:p>
            <a:r>
              <a:rPr lang="es-ES_tradnl" dirty="0"/>
              <a:t>¿Qué Tejanos Están en Mayor Riesgo? </a:t>
            </a:r>
          </a:p>
        </p:txBody>
      </p:sp>
      <p:sp>
        <p:nvSpPr>
          <p:cNvPr id="9" name="TextBox 1">
            <a:extLst>
              <a:ext uri="{FF2B5EF4-FFF2-40B4-BE49-F238E27FC236}">
                <a16:creationId xmlns:a16="http://schemas.microsoft.com/office/drawing/2014/main" id="{429DEF91-121B-73C0-DBC1-F43B6766ED6A}"/>
              </a:ext>
            </a:extLst>
          </p:cNvPr>
          <p:cNvSpPr txBox="1"/>
          <p:nvPr/>
        </p:nvSpPr>
        <p:spPr>
          <a:xfrm>
            <a:off x="838199" y="998380"/>
            <a:ext cx="10930247" cy="7136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_tradnl" sz="2000" b="1" dirty="0"/>
              <a:t>Madres que informaron haber colocado al bebé en una superficie aprobada para dormir y haberlo colocado a dormir sin ropa de cama suelta u objetos blandos desglosado por raza y etnicidad, </a:t>
            </a:r>
            <a:r>
              <a:rPr lang="es-ES_tradnl" sz="2000" b="1" dirty="0">
                <a:solidFill>
                  <a:schemeClr val="tx1"/>
                </a:solidFill>
              </a:rPr>
              <a:t>Texas PRAMS 2020 </a:t>
            </a:r>
            <a:endParaRPr lang="es-ES_tradnl" sz="2000" dirty="0">
              <a:solidFill>
                <a:schemeClr val="tx1"/>
              </a:solidFill>
            </a:endParaRPr>
          </a:p>
        </p:txBody>
      </p:sp>
      <p:graphicFrame>
        <p:nvGraphicFramePr>
          <p:cNvPr id="12" name="Chart 11" descr="¿Qué Tejanos Están en Mayor Riesgo?">
            <a:extLst>
              <a:ext uri="{FF2B5EF4-FFF2-40B4-BE49-F238E27FC236}">
                <a16:creationId xmlns:a16="http://schemas.microsoft.com/office/drawing/2014/main" id="{3A02EBDF-28CA-4C97-787D-2EF5D68205FF}"/>
              </a:ext>
            </a:extLst>
          </p:cNvPr>
          <p:cNvGraphicFramePr/>
          <p:nvPr>
            <p:extLst>
              <p:ext uri="{D42A27DB-BD31-4B8C-83A1-F6EECF244321}">
                <p14:modId xmlns:p14="http://schemas.microsoft.com/office/powerpoint/2010/main" val="3680191538"/>
              </p:ext>
            </p:extLst>
          </p:nvPr>
        </p:nvGraphicFramePr>
        <p:xfrm>
          <a:off x="838199" y="2043617"/>
          <a:ext cx="10515599" cy="3959804"/>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83069226-03CB-366A-E5FB-A338F62892A8}"/>
              </a:ext>
              <a:ext uri="{C183D7F6-B498-43B3-948B-1728B52AA6E4}">
                <adec:decorative xmlns:adec="http://schemas.microsoft.com/office/drawing/2017/decorative" val="1"/>
              </a:ext>
            </a:extLst>
          </p:cNvPr>
          <p:cNvCxnSpPr/>
          <p:nvPr/>
        </p:nvCxnSpPr>
        <p:spPr>
          <a:xfrm>
            <a:off x="5974079" y="3529143"/>
            <a:ext cx="3383280" cy="0"/>
          </a:xfrm>
          <a:prstGeom prst="line">
            <a:avLst/>
          </a:prstGeom>
          <a:ln w="444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135A5BD-FB53-FD46-20B2-EBCE1E1EF622}"/>
              </a:ext>
            </a:extLst>
          </p:cNvPr>
          <p:cNvSpPr txBox="1"/>
          <p:nvPr/>
        </p:nvSpPr>
        <p:spPr>
          <a:xfrm>
            <a:off x="5100318" y="3561854"/>
            <a:ext cx="873760" cy="861774"/>
          </a:xfrm>
          <a:prstGeom prst="rect">
            <a:avLst/>
          </a:prstGeom>
          <a:noFill/>
        </p:spPr>
        <p:txBody>
          <a:bodyPr wrap="square" rtlCol="0">
            <a:spAutoFit/>
          </a:bodyPr>
          <a:lstStyle/>
          <a:p>
            <a:pPr algn="ctr"/>
            <a:r>
              <a:rPr lang="es-ES_tradnl" sz="1600" b="1" dirty="0"/>
              <a:t>Texas Total</a:t>
            </a:r>
          </a:p>
          <a:p>
            <a:pPr algn="ctr"/>
            <a:r>
              <a:rPr lang="es-ES_tradnl" sz="1600" b="1" dirty="0"/>
              <a:t>34.2 %</a:t>
            </a:r>
          </a:p>
        </p:txBody>
      </p:sp>
      <p:sp>
        <p:nvSpPr>
          <p:cNvPr id="7" name="TextBox 6">
            <a:extLst>
              <a:ext uri="{FF2B5EF4-FFF2-40B4-BE49-F238E27FC236}">
                <a16:creationId xmlns:a16="http://schemas.microsoft.com/office/drawing/2014/main" id="{158FD758-FDA7-249C-4A12-ACCCDB9881F3}"/>
              </a:ext>
            </a:extLst>
          </p:cNvPr>
          <p:cNvSpPr txBox="1"/>
          <p:nvPr/>
        </p:nvSpPr>
        <p:spPr>
          <a:xfrm>
            <a:off x="9133838" y="2998113"/>
            <a:ext cx="873760" cy="861774"/>
          </a:xfrm>
          <a:prstGeom prst="rect">
            <a:avLst/>
          </a:prstGeom>
          <a:noFill/>
        </p:spPr>
        <p:txBody>
          <a:bodyPr wrap="square" rtlCol="0">
            <a:spAutoFit/>
          </a:bodyPr>
          <a:lstStyle/>
          <a:p>
            <a:pPr algn="ctr"/>
            <a:r>
              <a:rPr lang="es-ES_tradnl" sz="1600" b="1" dirty="0"/>
              <a:t>Texas Total</a:t>
            </a:r>
          </a:p>
          <a:p>
            <a:pPr algn="ctr"/>
            <a:r>
              <a:rPr lang="es-ES_tradnl" sz="1600" b="1" dirty="0"/>
              <a:t>49.3 %</a:t>
            </a:r>
          </a:p>
        </p:txBody>
      </p:sp>
      <p:sp>
        <p:nvSpPr>
          <p:cNvPr id="8" name="TextBox 7">
            <a:extLst>
              <a:ext uri="{FF2B5EF4-FFF2-40B4-BE49-F238E27FC236}">
                <a16:creationId xmlns:a16="http://schemas.microsoft.com/office/drawing/2014/main" id="{7CFFDBC9-99BD-506D-4543-E1D284457FE5}"/>
              </a:ext>
            </a:extLst>
          </p:cNvPr>
          <p:cNvSpPr txBox="1"/>
          <p:nvPr/>
        </p:nvSpPr>
        <p:spPr>
          <a:xfrm>
            <a:off x="9828304" y="4064429"/>
            <a:ext cx="1636395" cy="1938992"/>
          </a:xfrm>
          <a:prstGeom prst="rect">
            <a:avLst/>
          </a:prstGeom>
          <a:noFill/>
        </p:spPr>
        <p:txBody>
          <a:bodyPr wrap="square" rtlCol="0">
            <a:spAutoFit/>
          </a:bodyPr>
          <a:lstStyle/>
          <a:p>
            <a:r>
              <a:rPr lang="es-ES_tradnl" sz="1200" dirty="0"/>
              <a:t>Barras de Errores: Intervalo de confianza del 95%
Fuente: 2020 Texas PRAMS</a:t>
            </a:r>
          </a:p>
          <a:p>
            <a:r>
              <a:rPr lang="es-ES_tradnl" sz="1200" dirty="0"/>
              <a:t>Preparado por: Maternal &amp; Child </a:t>
            </a:r>
            <a:r>
              <a:rPr lang="es-ES_tradnl" sz="1200" dirty="0" err="1"/>
              <a:t>Health</a:t>
            </a:r>
            <a:r>
              <a:rPr lang="es-ES_tradnl" sz="1200" dirty="0"/>
              <a:t> </a:t>
            </a:r>
            <a:r>
              <a:rPr lang="es-ES_tradnl" sz="1200" dirty="0" err="1"/>
              <a:t>Epidemiology</a:t>
            </a:r>
            <a:r>
              <a:rPr lang="es-ES_tradnl" sz="1200" dirty="0"/>
              <a:t> </a:t>
            </a:r>
            <a:r>
              <a:rPr lang="es-ES_tradnl" sz="1200" dirty="0" err="1"/>
              <a:t>Unit</a:t>
            </a:r>
            <a:endParaRPr lang="es-ES_tradnl" sz="1200" dirty="0"/>
          </a:p>
          <a:p>
            <a:r>
              <a:rPr lang="es-ES_tradnl" sz="1200" dirty="0"/>
              <a:t>Oct 2022 </a:t>
            </a:r>
          </a:p>
        </p:txBody>
      </p:sp>
      <p:sp>
        <p:nvSpPr>
          <p:cNvPr id="11" name="Footer Placeholder 3">
            <a:extLst>
              <a:ext uri="{FF2B5EF4-FFF2-40B4-BE49-F238E27FC236}">
                <a16:creationId xmlns:a16="http://schemas.microsoft.com/office/drawing/2014/main" id="{C429BC56-56C3-C57D-B4A5-A7BA4271F3C5}"/>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08B"/>
                </a:solidFill>
                <a:latin typeface="Fira Sans Medium"/>
              </a:rPr>
              <a:t>Hablemos </a:t>
            </a:r>
            <a:r>
              <a:rPr lang="en-US" i="1" dirty="0">
                <a:solidFill>
                  <a:srgbClr val="00308B"/>
                </a:solidFill>
                <a:latin typeface="Fira Sans Medium"/>
              </a:rPr>
              <a:t>- </a:t>
            </a:r>
            <a:r>
              <a:rPr lang="en-US" b="1" i="1" dirty="0">
                <a:solidFill>
                  <a:srgbClr val="00308B"/>
                </a:solidFill>
                <a:latin typeface="Fira Sans Light"/>
              </a:rPr>
              <a:t>Sueño Infantil Seguro</a:t>
            </a:r>
          </a:p>
        </p:txBody>
      </p:sp>
    </p:spTree>
    <p:extLst>
      <p:ext uri="{BB962C8B-B14F-4D97-AF65-F5344CB8AC3E}">
        <p14:creationId xmlns:p14="http://schemas.microsoft.com/office/powerpoint/2010/main" val="1163323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49B2-ED01-CC8D-D74F-8298EE64D91E}"/>
              </a:ext>
            </a:extLst>
          </p:cNvPr>
          <p:cNvSpPr>
            <a:spLocks noGrp="1"/>
          </p:cNvSpPr>
          <p:nvPr>
            <p:ph type="ctrTitle"/>
          </p:nvPr>
        </p:nvSpPr>
        <p:spPr>
          <a:xfrm>
            <a:off x="522514" y="599848"/>
            <a:ext cx="4393870" cy="2387600"/>
          </a:xfrm>
        </p:spPr>
        <p:txBody>
          <a:bodyPr>
            <a:normAutofit/>
          </a:bodyPr>
          <a:lstStyle/>
          <a:p>
            <a:r>
              <a:rPr lang="es-ES_tradnl" sz="4800">
                <a:solidFill>
                  <a:schemeClr val="tx1"/>
                </a:solidFill>
              </a:rPr>
              <a:t>Introducciones</a:t>
            </a:r>
          </a:p>
        </p:txBody>
      </p:sp>
      <p:sp>
        <p:nvSpPr>
          <p:cNvPr id="3" name="Subtitle 2">
            <a:extLst>
              <a:ext uri="{FF2B5EF4-FFF2-40B4-BE49-F238E27FC236}">
                <a16:creationId xmlns:a16="http://schemas.microsoft.com/office/drawing/2014/main" id="{44192BB5-CEE9-559C-A9F7-5B01A0543A39}"/>
              </a:ext>
            </a:extLst>
          </p:cNvPr>
          <p:cNvSpPr>
            <a:spLocks noGrp="1"/>
          </p:cNvSpPr>
          <p:nvPr>
            <p:ph type="subTitle" idx="1"/>
          </p:nvPr>
        </p:nvSpPr>
        <p:spPr>
          <a:xfrm>
            <a:off x="533400" y="2635386"/>
            <a:ext cx="4125686" cy="1071562"/>
          </a:xfrm>
        </p:spPr>
        <p:txBody>
          <a:bodyPr/>
          <a:lstStyle/>
          <a:p>
            <a:r>
              <a:rPr lang="es-ES_tradnl">
                <a:latin typeface="Fira Sans SemiBold"/>
              </a:rPr>
              <a:t>Por favor Comparta:</a:t>
            </a:r>
          </a:p>
        </p:txBody>
      </p:sp>
      <p:sp>
        <p:nvSpPr>
          <p:cNvPr id="4" name="Footer Placeholder 4">
            <a:extLst>
              <a:ext uri="{FF2B5EF4-FFF2-40B4-BE49-F238E27FC236}">
                <a16:creationId xmlns:a16="http://schemas.microsoft.com/office/drawing/2014/main" id="{5B84B212-DEF2-39E2-7D72-7819716F4107}"/>
              </a:ext>
            </a:extLst>
          </p:cNvPr>
          <p:cNvSpPr>
            <a:spLocks noGrp="1"/>
          </p:cNvSpPr>
          <p:nvPr>
            <p:ph type="ftr" sz="quarter" idx="4294967295"/>
          </p:nvPr>
        </p:nvSpPr>
        <p:spPr>
          <a:xfrm>
            <a:off x="533400" y="3505427"/>
            <a:ext cx="4114800" cy="1517559"/>
          </a:xfrm>
          <a:prstGeom prst="rect">
            <a:avLst/>
          </a:prstGeom>
        </p:spPr>
        <p:txBody>
          <a:bodyPr/>
          <a:lstStyle/>
          <a:p>
            <a:pPr marL="285750" indent="-285750">
              <a:buFont typeface="Arial" panose="020B0604020202020204" pitchFamily="34" charset="0"/>
              <a:buChar char="•"/>
            </a:pPr>
            <a:r>
              <a:rPr lang="es-ES_tradnl" sz="2000">
                <a:latin typeface="Fira Sans" panose="020B0503050000020004" pitchFamily="34" charset="0"/>
              </a:rPr>
              <a:t>Nombre
Agencia, empleador u organización
La música, el sonido u otro elemento que le ayude a conciliar el sueño</a:t>
            </a:r>
          </a:p>
        </p:txBody>
      </p:sp>
    </p:spTree>
    <p:extLst>
      <p:ext uri="{BB962C8B-B14F-4D97-AF65-F5344CB8AC3E}">
        <p14:creationId xmlns:p14="http://schemas.microsoft.com/office/powerpoint/2010/main" val="1472129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CC0C-CDF4-4CBE-8519-E57B3BE62C02}"/>
              </a:ext>
            </a:extLst>
          </p:cNvPr>
          <p:cNvSpPr>
            <a:spLocks noGrp="1"/>
          </p:cNvSpPr>
          <p:nvPr>
            <p:ph type="title"/>
          </p:nvPr>
        </p:nvSpPr>
        <p:spPr>
          <a:xfrm>
            <a:off x="838199" y="0"/>
            <a:ext cx="11021291" cy="1325563"/>
          </a:xfrm>
        </p:spPr>
        <p:txBody>
          <a:bodyPr/>
          <a:lstStyle/>
          <a:p>
            <a:r>
              <a:rPr lang="es-ES_tradnl" sz="3600"/>
              <a:t>¿Qué Debemos Incluir para una Nueva Estrategia?</a:t>
            </a:r>
            <a:endParaRPr lang="es-ES_tradnl"/>
          </a:p>
        </p:txBody>
      </p:sp>
      <p:sp>
        <p:nvSpPr>
          <p:cNvPr id="3" name="Content Placeholder 2">
            <a:extLst>
              <a:ext uri="{FF2B5EF4-FFF2-40B4-BE49-F238E27FC236}">
                <a16:creationId xmlns:a16="http://schemas.microsoft.com/office/drawing/2014/main" id="{9E45AD95-F0C9-4F2A-8ACF-E8D75BDEAECD}"/>
              </a:ext>
            </a:extLst>
          </p:cNvPr>
          <p:cNvSpPr>
            <a:spLocks noGrp="1"/>
          </p:cNvSpPr>
          <p:nvPr>
            <p:ph idx="1"/>
          </p:nvPr>
        </p:nvSpPr>
        <p:spPr>
          <a:xfrm>
            <a:off x="672439" y="1325563"/>
            <a:ext cx="10847121" cy="4133048"/>
          </a:xfrm>
        </p:spPr>
        <p:txBody>
          <a:bodyPr vert="horz" lIns="0" tIns="0" rIns="0" bIns="0" rtlCol="0" anchor="t">
            <a:noAutofit/>
          </a:bodyPr>
          <a:lstStyle/>
          <a:p>
            <a:pPr>
              <a:lnSpc>
                <a:spcPct val="100000"/>
              </a:lnSpc>
              <a:spcBef>
                <a:spcPts val="600"/>
              </a:spcBef>
              <a:spcAft>
                <a:spcPts val="600"/>
              </a:spcAft>
            </a:pPr>
            <a:r>
              <a:rPr lang="es-ES_tradnl" sz="2200" dirty="0"/>
              <a:t>Reconocer las </a:t>
            </a:r>
            <a:r>
              <a:rPr lang="es-ES_tradnl" sz="2200" b="1" dirty="0"/>
              <a:t>necesidades</a:t>
            </a:r>
            <a:r>
              <a:rPr lang="es-ES_tradnl" sz="2200" dirty="0"/>
              <a:t>, </a:t>
            </a:r>
            <a:r>
              <a:rPr lang="es-ES_tradnl" sz="2200" b="1" dirty="0"/>
              <a:t>creencias</a:t>
            </a:r>
            <a:r>
              <a:rPr lang="es-ES_tradnl" sz="2200" dirty="0"/>
              <a:t> y </a:t>
            </a:r>
            <a:r>
              <a:rPr lang="es-ES_tradnl" sz="2200" b="1" dirty="0"/>
              <a:t>contexto</a:t>
            </a:r>
            <a:r>
              <a:rPr lang="es-ES_tradnl" sz="2200" dirty="0"/>
              <a:t> de cada familia dentro de sus vidas (Impulsores sociales de la salud, o SDOH por sus siglas en inglés).</a:t>
            </a:r>
            <a:endParaRPr lang="es-ES_tradnl" sz="2200" dirty="0">
              <a:cs typeface="Calibri"/>
            </a:endParaRPr>
          </a:p>
          <a:p>
            <a:pPr>
              <a:lnSpc>
                <a:spcPct val="100000"/>
              </a:lnSpc>
              <a:spcBef>
                <a:spcPts val="600"/>
              </a:spcBef>
              <a:spcAft>
                <a:spcPts val="600"/>
              </a:spcAft>
            </a:pPr>
            <a:r>
              <a:rPr lang="es-ES_tradnl" sz="2200" dirty="0"/>
              <a:t>Elija un </a:t>
            </a:r>
            <a:r>
              <a:rPr lang="es-ES_tradnl" sz="2200" b="1" dirty="0"/>
              <a:t>enfoque personalizado </a:t>
            </a:r>
            <a:r>
              <a:rPr lang="es-ES_tradnl" sz="2200" dirty="0"/>
              <a:t>para promover un sueño seguro para aumentar la probabilidad de modificar comportamientos.</a:t>
            </a:r>
            <a:endParaRPr lang="es-ES_tradnl" sz="2200" dirty="0">
              <a:ea typeface="Calibri"/>
              <a:cs typeface="Calibri"/>
            </a:endParaRPr>
          </a:p>
          <a:p>
            <a:pPr>
              <a:lnSpc>
                <a:spcPct val="100000"/>
              </a:lnSpc>
              <a:spcBef>
                <a:spcPts val="600"/>
              </a:spcBef>
              <a:spcAft>
                <a:spcPts val="600"/>
              </a:spcAft>
            </a:pPr>
            <a:r>
              <a:rPr lang="es-ES_tradnl" sz="2200" b="1" dirty="0"/>
              <a:t>Integrar la lactancia materna y el sueño infantil seguro, </a:t>
            </a:r>
            <a:r>
              <a:rPr lang="es-ES_tradnl" sz="2200" dirty="0"/>
              <a:t>los cuales se afectan mutuamente.</a:t>
            </a:r>
          </a:p>
          <a:p>
            <a:pPr>
              <a:lnSpc>
                <a:spcPct val="100000"/>
              </a:lnSpc>
              <a:spcBef>
                <a:spcPts val="600"/>
              </a:spcBef>
              <a:spcAft>
                <a:spcPts val="600"/>
              </a:spcAft>
            </a:pPr>
            <a:r>
              <a:rPr lang="es-ES_tradnl" sz="2200" dirty="0"/>
              <a:t>Conversar con los cuidadores y las familias para </a:t>
            </a:r>
            <a:r>
              <a:rPr lang="es-ES_tradnl" sz="2200" b="1" dirty="0"/>
              <a:t>cambiar la visión de su papel de "experto" a "solucionador de problemas"</a:t>
            </a:r>
            <a:r>
              <a:rPr lang="es-ES_tradnl" sz="2200" dirty="0"/>
              <a:t> mediante la toma de decisiones en conjunto.</a:t>
            </a:r>
            <a:endParaRPr lang="es-ES_tradnl" sz="2200" dirty="0">
              <a:cs typeface="Calibri"/>
            </a:endParaRPr>
          </a:p>
          <a:p>
            <a:pPr>
              <a:lnSpc>
                <a:spcPct val="100000"/>
              </a:lnSpc>
              <a:spcBef>
                <a:spcPts val="600"/>
              </a:spcBef>
              <a:spcAft>
                <a:spcPts val="600"/>
              </a:spcAft>
            </a:pPr>
            <a:r>
              <a:rPr lang="es-ES_tradnl" sz="2200" dirty="0"/>
              <a:t>Desarrolle un círculo de apoyo dentro de su comunidad que proporcione mensajes consistentes de múltiples fuentes, varias veces.</a:t>
            </a:r>
          </a:p>
          <a:p>
            <a:pPr>
              <a:lnSpc>
                <a:spcPct val="100000"/>
              </a:lnSpc>
              <a:spcBef>
                <a:spcPts val="600"/>
              </a:spcBef>
              <a:spcAft>
                <a:spcPts val="600"/>
              </a:spcAft>
            </a:pPr>
            <a:r>
              <a:rPr lang="es-ES_tradnl" sz="2200" dirty="0">
                <a:ea typeface="+mn-lt"/>
                <a:cs typeface="+mn-lt"/>
              </a:rPr>
              <a:t>Normalizar los </a:t>
            </a:r>
            <a:r>
              <a:rPr lang="es-ES_tradnl" sz="2200" b="1" dirty="0">
                <a:ea typeface="+mn-lt"/>
                <a:cs typeface="+mn-lt"/>
              </a:rPr>
              <a:t>comportamientos de los bebés </a:t>
            </a:r>
            <a:r>
              <a:rPr lang="es-ES_tradnl" sz="2200" dirty="0">
                <a:ea typeface="+mn-lt"/>
                <a:cs typeface="+mn-lt"/>
              </a:rPr>
              <a:t>para que los padres estén mejor posicionados para manejar los </a:t>
            </a:r>
            <a:r>
              <a:rPr lang="es-ES_tradnl" sz="2200" b="1" dirty="0">
                <a:ea typeface="+mn-lt"/>
                <a:cs typeface="+mn-lt"/>
              </a:rPr>
              <a:t>patrones de alimentación, llanto y sueño del bebé</a:t>
            </a:r>
            <a:r>
              <a:rPr lang="es-ES_tradnl" sz="2200" dirty="0">
                <a:ea typeface="+mn-lt"/>
                <a:cs typeface="+mn-lt"/>
              </a:rPr>
              <a:t>.  </a:t>
            </a:r>
            <a:endParaRPr lang="es-ES_tradnl" sz="2200" dirty="0">
              <a:cs typeface="Calibri"/>
            </a:endParaRPr>
          </a:p>
        </p:txBody>
      </p:sp>
      <p:sp>
        <p:nvSpPr>
          <p:cNvPr id="7" name="Footer Placeholder 3">
            <a:extLst>
              <a:ext uri="{FF2B5EF4-FFF2-40B4-BE49-F238E27FC236}">
                <a16:creationId xmlns:a16="http://schemas.microsoft.com/office/drawing/2014/main" id="{1C4B0A2E-9090-6350-2183-3EF3EEFA4F25}"/>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08B"/>
                </a:solidFill>
                <a:latin typeface="Fira Sans Medium"/>
              </a:rPr>
              <a:t>Hablemos </a:t>
            </a:r>
            <a:r>
              <a:rPr lang="en-US" i="1" dirty="0">
                <a:solidFill>
                  <a:srgbClr val="00308B"/>
                </a:solidFill>
                <a:latin typeface="Fira Sans Medium"/>
              </a:rPr>
              <a:t>- </a:t>
            </a:r>
            <a:r>
              <a:rPr lang="en-US" b="1" i="1" dirty="0">
                <a:solidFill>
                  <a:srgbClr val="00308B"/>
                </a:solidFill>
                <a:latin typeface="Fira Sans Light"/>
              </a:rPr>
              <a:t>Sueño Infantil Seguro</a:t>
            </a:r>
          </a:p>
        </p:txBody>
      </p:sp>
    </p:spTree>
    <p:extLst>
      <p:ext uri="{BB962C8B-B14F-4D97-AF65-F5344CB8AC3E}">
        <p14:creationId xmlns:p14="http://schemas.microsoft.com/office/powerpoint/2010/main" val="899722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n del folleto &quot;Hablemos - Círculo de Apoyo&quot;. ">
            <a:extLst>
              <a:ext uri="{FF2B5EF4-FFF2-40B4-BE49-F238E27FC236}">
                <a16:creationId xmlns:a16="http://schemas.microsoft.com/office/drawing/2014/main" id="{E4644585-8D1A-6A74-4A74-6449F773A2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9049" y="1280852"/>
            <a:ext cx="3713284" cy="481068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BCD80DF3-5B28-E09D-E0EC-3ACA1EEF9EF0}"/>
              </a:ext>
            </a:extLst>
          </p:cNvPr>
          <p:cNvSpPr>
            <a:spLocks noGrp="1"/>
          </p:cNvSpPr>
          <p:nvPr>
            <p:ph type="title"/>
          </p:nvPr>
        </p:nvSpPr>
        <p:spPr>
          <a:xfrm>
            <a:off x="838200" y="79899"/>
            <a:ext cx="10515600" cy="1325563"/>
          </a:xfrm>
        </p:spPr>
        <p:txBody>
          <a:bodyPr/>
          <a:lstStyle/>
          <a:p>
            <a:r>
              <a:rPr lang="es-ES_tradnl"/>
              <a:t>El Círculo de Apoyo de una Comunidad</a:t>
            </a:r>
          </a:p>
        </p:txBody>
      </p:sp>
      <p:sp>
        <p:nvSpPr>
          <p:cNvPr id="6" name="TextBox 5">
            <a:extLst>
              <a:ext uri="{FF2B5EF4-FFF2-40B4-BE49-F238E27FC236}">
                <a16:creationId xmlns:a16="http://schemas.microsoft.com/office/drawing/2014/main" id="{B97DF169-5C6C-1A70-C3F2-E4B0D1C5216F}"/>
              </a:ext>
            </a:extLst>
          </p:cNvPr>
          <p:cNvSpPr txBox="1"/>
          <p:nvPr/>
        </p:nvSpPr>
        <p:spPr>
          <a:xfrm>
            <a:off x="6148576" y="2427857"/>
            <a:ext cx="4331854" cy="1077218"/>
          </a:xfrm>
          <a:prstGeom prst="rect">
            <a:avLst/>
          </a:prstGeom>
          <a:noFill/>
        </p:spPr>
        <p:txBody>
          <a:bodyPr wrap="square" rtlCol="0">
            <a:spAutoFit/>
          </a:bodyPr>
          <a:lstStyle/>
          <a:p>
            <a:r>
              <a:rPr lang="es-ES_tradnl" sz="3200" b="1"/>
              <a:t>¿Dónde encaja usted  dentro del círculo?</a:t>
            </a:r>
          </a:p>
        </p:txBody>
      </p:sp>
      <p:sp>
        <p:nvSpPr>
          <p:cNvPr id="7" name="TextBox 6">
            <a:extLst>
              <a:ext uri="{FF2B5EF4-FFF2-40B4-BE49-F238E27FC236}">
                <a16:creationId xmlns:a16="http://schemas.microsoft.com/office/drawing/2014/main" id="{2FA973A0-A2AB-DABB-2FFE-6E773ACF6B27}"/>
              </a:ext>
            </a:extLst>
          </p:cNvPr>
          <p:cNvSpPr txBox="1"/>
          <p:nvPr/>
        </p:nvSpPr>
        <p:spPr>
          <a:xfrm>
            <a:off x="6148576" y="3801911"/>
            <a:ext cx="4608945" cy="1815882"/>
          </a:xfrm>
          <a:prstGeom prst="rect">
            <a:avLst/>
          </a:prstGeom>
          <a:noFill/>
        </p:spPr>
        <p:txBody>
          <a:bodyPr wrap="square" rtlCol="0">
            <a:spAutoFit/>
          </a:bodyPr>
          <a:lstStyle/>
          <a:p>
            <a:r>
              <a:rPr lang="es-ES_tradnl" sz="2800" b="1"/>
              <a:t>Los padres y cuidadores pueden recibir apoyo de múltiples fuentes y en distintos momentos.</a:t>
            </a:r>
          </a:p>
        </p:txBody>
      </p:sp>
      <p:sp>
        <p:nvSpPr>
          <p:cNvPr id="9" name="Footer Placeholder 3">
            <a:extLst>
              <a:ext uri="{FF2B5EF4-FFF2-40B4-BE49-F238E27FC236}">
                <a16:creationId xmlns:a16="http://schemas.microsoft.com/office/drawing/2014/main" id="{C560292A-7F7C-04C3-EA4C-71BB808B0CEB}"/>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08B"/>
                </a:solidFill>
                <a:latin typeface="Fira Sans Medium"/>
              </a:rPr>
              <a:t>Hablemos </a:t>
            </a:r>
            <a:r>
              <a:rPr lang="en-US" i="1" dirty="0">
                <a:solidFill>
                  <a:srgbClr val="00308B"/>
                </a:solidFill>
                <a:latin typeface="Fira Sans Medium"/>
              </a:rPr>
              <a:t>- </a:t>
            </a:r>
            <a:r>
              <a:rPr lang="en-US" b="1" i="1" dirty="0">
                <a:solidFill>
                  <a:srgbClr val="00308B"/>
                </a:solidFill>
                <a:latin typeface="Fira Sans Light"/>
              </a:rPr>
              <a:t>Sueño Infantil Seguro</a:t>
            </a:r>
          </a:p>
        </p:txBody>
      </p:sp>
    </p:spTree>
    <p:extLst>
      <p:ext uri="{BB962C8B-B14F-4D97-AF65-F5344CB8AC3E}">
        <p14:creationId xmlns:p14="http://schemas.microsoft.com/office/powerpoint/2010/main" val="1578386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3C5A5-0825-23EF-ECD1-1B750240BF1C}"/>
              </a:ext>
            </a:extLst>
          </p:cNvPr>
          <p:cNvSpPr>
            <a:spLocks noGrp="1"/>
          </p:cNvSpPr>
          <p:nvPr>
            <p:ph type="title"/>
          </p:nvPr>
        </p:nvSpPr>
        <p:spPr>
          <a:xfrm>
            <a:off x="831849" y="2002631"/>
            <a:ext cx="4918021" cy="2852737"/>
          </a:xfrm>
        </p:spPr>
        <p:txBody>
          <a:bodyPr anchor="ctr">
            <a:normAutofit/>
          </a:bodyPr>
          <a:lstStyle/>
          <a:p>
            <a:r>
              <a:rPr lang="es-ES_tradnl" dirty="0"/>
              <a:t>¿Qué Sabemos?</a:t>
            </a:r>
          </a:p>
        </p:txBody>
      </p:sp>
      <p:sp>
        <p:nvSpPr>
          <p:cNvPr id="7" name="Footer Placeholder 3">
            <a:extLst>
              <a:ext uri="{FF2B5EF4-FFF2-40B4-BE49-F238E27FC236}">
                <a16:creationId xmlns:a16="http://schemas.microsoft.com/office/drawing/2014/main" id="{6A4529B0-53A1-F926-DE3C-AA094A78FC21}"/>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B5CFFF"/>
                </a:solidFill>
                <a:latin typeface="Fira Sans Medium"/>
              </a:rPr>
              <a:t>Hablemos </a:t>
            </a:r>
            <a:r>
              <a:rPr lang="en-US" i="1" dirty="0">
                <a:solidFill>
                  <a:srgbClr val="B5CFFF"/>
                </a:solidFill>
                <a:latin typeface="Fira Sans Medium"/>
              </a:rPr>
              <a:t>- </a:t>
            </a:r>
            <a:r>
              <a:rPr lang="en-US" b="1" i="1" dirty="0">
                <a:solidFill>
                  <a:srgbClr val="B5CFFF"/>
                </a:solidFill>
                <a:latin typeface="Fira Sans Light"/>
              </a:rPr>
              <a:t>Sueño Infantil Seguro</a:t>
            </a:r>
          </a:p>
        </p:txBody>
      </p:sp>
      <p:pic>
        <p:nvPicPr>
          <p:cNvPr id="3" name="Picture 2" descr="Dos personas revisando un folleto de Sueño Infantil Seguro. ">
            <a:extLst>
              <a:ext uri="{FF2B5EF4-FFF2-40B4-BE49-F238E27FC236}">
                <a16:creationId xmlns:a16="http://schemas.microsoft.com/office/drawing/2014/main" id="{36A3657C-E73E-2FB5-C50A-247202024D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6646" y="-29601"/>
            <a:ext cx="5615354" cy="6887601"/>
          </a:xfrm>
          <a:prstGeom prst="rect">
            <a:avLst/>
          </a:prstGeom>
        </p:spPr>
      </p:pic>
    </p:spTree>
    <p:extLst>
      <p:ext uri="{BB962C8B-B14F-4D97-AF65-F5344CB8AC3E}">
        <p14:creationId xmlns:p14="http://schemas.microsoft.com/office/powerpoint/2010/main" val="208411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120C-948D-4BAC-832D-D64FF17AB042}"/>
              </a:ext>
            </a:extLst>
          </p:cNvPr>
          <p:cNvSpPr>
            <a:spLocks noGrp="1"/>
          </p:cNvSpPr>
          <p:nvPr>
            <p:ph type="title"/>
          </p:nvPr>
        </p:nvSpPr>
        <p:spPr>
          <a:xfrm>
            <a:off x="839788" y="150541"/>
            <a:ext cx="6704012" cy="1600200"/>
          </a:xfrm>
        </p:spPr>
        <p:txBody>
          <a:bodyPr/>
          <a:lstStyle/>
          <a:p>
            <a:r>
              <a:rPr lang="es-ES_tradnl" dirty="0">
                <a:latin typeface="Fira Sans"/>
              </a:rPr>
              <a:t>¿Qué Sabemos? </a:t>
            </a:r>
          </a:p>
        </p:txBody>
      </p:sp>
      <p:sp>
        <p:nvSpPr>
          <p:cNvPr id="3" name="Text Placeholder 2">
            <a:extLst>
              <a:ext uri="{FF2B5EF4-FFF2-40B4-BE49-F238E27FC236}">
                <a16:creationId xmlns:a16="http://schemas.microsoft.com/office/drawing/2014/main" id="{794B2CCE-54E9-4A43-ACC6-72B7FD324DC1}"/>
              </a:ext>
            </a:extLst>
          </p:cNvPr>
          <p:cNvSpPr>
            <a:spLocks noGrp="1"/>
          </p:cNvSpPr>
          <p:nvPr>
            <p:ph type="body" sz="half" idx="2"/>
          </p:nvPr>
        </p:nvSpPr>
        <p:spPr>
          <a:xfrm>
            <a:off x="839788" y="2434904"/>
            <a:ext cx="4837112" cy="3403600"/>
          </a:xfrm>
        </p:spPr>
        <p:txBody>
          <a:bodyPr>
            <a:normAutofit/>
          </a:bodyPr>
          <a:lstStyle/>
          <a:p>
            <a:pPr marL="342900" indent="-342900">
              <a:buFont typeface="Arial" panose="020B0604020202020204" pitchFamily="34" charset="0"/>
              <a:buChar char="•"/>
            </a:pPr>
            <a:r>
              <a:rPr lang="es-ES_tradnl" sz="3200" b="1" dirty="0"/>
              <a:t>Comportamientos del bebé
Recomendaciones
Juego de mitos y realidades</a:t>
            </a:r>
          </a:p>
        </p:txBody>
      </p:sp>
      <p:pic>
        <p:nvPicPr>
          <p:cNvPr id="5" name="Picture 4" descr="Imagen del folleto Hablemos - Boca Arriba al Dormir. ">
            <a:extLst>
              <a:ext uri="{FF2B5EF4-FFF2-40B4-BE49-F238E27FC236}">
                <a16:creationId xmlns:a16="http://schemas.microsoft.com/office/drawing/2014/main" id="{86544B2F-E4A6-A65F-EC86-601B76D109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0190" y="314900"/>
            <a:ext cx="4283911" cy="5523604"/>
          </a:xfrm>
          <a:prstGeom prst="rect">
            <a:avLst/>
          </a:prstGeom>
          <a:ln>
            <a:noFill/>
          </a:ln>
          <a:effectLst>
            <a:outerShdw blurRad="292100" dist="139700" dir="2700000" algn="tl" rotWithShape="0">
              <a:srgbClr val="333333">
                <a:alpha val="65000"/>
              </a:srgbClr>
            </a:outerShdw>
          </a:effectLst>
        </p:spPr>
      </p:pic>
      <p:sp>
        <p:nvSpPr>
          <p:cNvPr id="9" name="Footer Placeholder 3">
            <a:extLst>
              <a:ext uri="{FF2B5EF4-FFF2-40B4-BE49-F238E27FC236}">
                <a16:creationId xmlns:a16="http://schemas.microsoft.com/office/drawing/2014/main" id="{F322F57F-0A7E-B88C-1303-654EE0587420}"/>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ira Sans Medium"/>
              </a:rPr>
              <a:t>Hablemos </a:t>
            </a:r>
            <a:r>
              <a:rPr lang="en-US" i="1" dirty="0">
                <a:latin typeface="Fira Sans Medium"/>
              </a:rPr>
              <a:t>- </a:t>
            </a:r>
            <a:r>
              <a:rPr lang="en-US" b="1" i="1" dirty="0">
                <a:latin typeface="Fira Sans Light"/>
              </a:rPr>
              <a:t>Sueño Infantil Seguro</a:t>
            </a:r>
          </a:p>
        </p:txBody>
      </p:sp>
    </p:spTree>
    <p:extLst>
      <p:ext uri="{BB962C8B-B14F-4D97-AF65-F5344CB8AC3E}">
        <p14:creationId xmlns:p14="http://schemas.microsoft.com/office/powerpoint/2010/main" val="2099838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367530" y="145400"/>
            <a:ext cx="9694333" cy="1325563"/>
          </a:xfrm>
        </p:spPr>
        <p:txBody>
          <a:bodyPr vert="horz" lIns="91440" tIns="45720" rIns="91440" bIns="45720" rtlCol="0" anchor="ctr">
            <a:normAutofit/>
          </a:bodyPr>
          <a:lstStyle/>
          <a:p>
            <a:r>
              <a:rPr lang="es-ES_tradnl" sz="3600"/>
              <a:t>¿Cuál es el Comportamiento Normal de un Bebé?</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36972" y="1678686"/>
            <a:ext cx="5697573" cy="4371132"/>
          </a:xfrm>
        </p:spPr>
        <p:txBody>
          <a:bodyPr vert="horz" lIns="91440" tIns="45720" rIns="91440" bIns="45720" rtlCol="0">
            <a:normAutofit/>
          </a:bodyPr>
          <a:lstStyle/>
          <a:p>
            <a:pPr marL="0" indent="0">
              <a:spcBef>
                <a:spcPts val="2400"/>
              </a:spcBef>
              <a:buNone/>
            </a:pPr>
            <a:r>
              <a:rPr lang="es-ES_tradnl" dirty="0"/>
              <a:t>Los padres a menudo se preocupan por los siguientes problemas:</a:t>
            </a:r>
          </a:p>
          <a:p>
            <a:pPr lvl="1">
              <a:spcBef>
                <a:spcPts val="2400"/>
              </a:spcBef>
            </a:pPr>
            <a:r>
              <a:rPr lang="es-ES_tradnl" b="1" dirty="0"/>
              <a:t>Por qué llora su bebé</a:t>
            </a:r>
          </a:p>
          <a:p>
            <a:pPr lvl="1">
              <a:spcBef>
                <a:spcPts val="2400"/>
              </a:spcBef>
            </a:pPr>
            <a:r>
              <a:rPr lang="es-ES_tradnl" b="1" dirty="0"/>
              <a:t>Cómo come su bebé</a:t>
            </a:r>
          </a:p>
          <a:p>
            <a:pPr lvl="1">
              <a:spcBef>
                <a:spcPts val="2400"/>
              </a:spcBef>
            </a:pPr>
            <a:r>
              <a:rPr lang="es-ES_tradnl" b="1" dirty="0"/>
              <a:t>Cómo duerme su bebé</a:t>
            </a:r>
          </a:p>
          <a:p>
            <a:pPr marL="457200" lvl="1" indent="0">
              <a:spcBef>
                <a:spcPts val="2400"/>
              </a:spcBef>
              <a:buNone/>
            </a:pPr>
            <a:r>
              <a:rPr lang="es-ES_tradnl" dirty="0"/>
              <a:t>Estos factores pueden hacer que cambien la forma en que adoptan prácticas seguras de sueño infantil.</a:t>
            </a:r>
          </a:p>
          <a:p>
            <a:pPr marL="0" indent="0">
              <a:spcBef>
                <a:spcPts val="2400"/>
              </a:spcBef>
              <a:buNone/>
            </a:pPr>
            <a:endParaRPr lang="es-ES_tradnl" sz="2200" dirty="0"/>
          </a:p>
        </p:txBody>
      </p:sp>
      <p:pic>
        <p:nvPicPr>
          <p:cNvPr id="7" name="Picture 6" descr="Una persona mirando a un bebé acostado en una cama.">
            <a:extLst>
              <a:ext uri="{FF2B5EF4-FFF2-40B4-BE49-F238E27FC236}">
                <a16:creationId xmlns:a16="http://schemas.microsoft.com/office/drawing/2014/main" id="{A8D0C50B-39C8-E60D-755B-B40210FDD98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96435" y="1845413"/>
            <a:ext cx="4958593" cy="3391605"/>
          </a:xfrm>
          <a:prstGeom prst="rect">
            <a:avLst/>
          </a:prstGeom>
          <a:ln>
            <a:noFill/>
          </a:ln>
          <a:effectLst>
            <a:outerShdw blurRad="292100" dist="139700" dir="2700000" algn="tl" rotWithShape="0">
              <a:srgbClr val="333333">
                <a:alpha val="65000"/>
              </a:srgbClr>
            </a:outerShdw>
          </a:effectLst>
        </p:spPr>
      </p:pic>
      <p:cxnSp>
        <p:nvCxnSpPr>
          <p:cNvPr id="6" name="Straight Arrow Connector 5">
            <a:extLst>
              <a:ext uri="{FF2B5EF4-FFF2-40B4-BE49-F238E27FC236}">
                <a16:creationId xmlns:a16="http://schemas.microsoft.com/office/drawing/2014/main" id="{C5BEBB08-8EAD-71F8-E3D0-58D6FC7780C0}"/>
              </a:ext>
              <a:ext uri="{C183D7F6-B498-43B3-948B-1728B52AA6E4}">
                <adec:decorative xmlns:adec="http://schemas.microsoft.com/office/drawing/2017/decorative" val="1"/>
              </a:ext>
            </a:extLst>
          </p:cNvPr>
          <p:cNvCxnSpPr>
            <a:cxnSpLocks/>
          </p:cNvCxnSpPr>
          <p:nvPr/>
        </p:nvCxnSpPr>
        <p:spPr>
          <a:xfrm>
            <a:off x="0" y="1439696"/>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 name="Footer Placeholder 3">
            <a:extLst>
              <a:ext uri="{FF2B5EF4-FFF2-40B4-BE49-F238E27FC236}">
                <a16:creationId xmlns:a16="http://schemas.microsoft.com/office/drawing/2014/main" id="{C36F32D5-5A1C-540F-0221-07B86451FD42}"/>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ira Sans Medium"/>
              </a:rPr>
              <a:t>Hablemos </a:t>
            </a:r>
            <a:r>
              <a:rPr lang="en-US" i="1" dirty="0">
                <a:latin typeface="Fira Sans Medium"/>
              </a:rPr>
              <a:t>- </a:t>
            </a:r>
            <a:r>
              <a:rPr lang="en-US" b="1" i="1" dirty="0">
                <a:latin typeface="Fira Sans Light"/>
              </a:rPr>
              <a:t>Sueño Infantil Seguro</a:t>
            </a:r>
          </a:p>
        </p:txBody>
      </p:sp>
    </p:spTree>
    <p:extLst>
      <p:ext uri="{BB962C8B-B14F-4D97-AF65-F5344CB8AC3E}">
        <p14:creationId xmlns:p14="http://schemas.microsoft.com/office/powerpoint/2010/main" val="488194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s-ES_tradnl">
                <a:latin typeface="Fira Sans"/>
              </a:rPr>
              <a:t>Comportamiento del Bebé - Llanto</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295563" y="1774250"/>
            <a:ext cx="6219537" cy="4264600"/>
          </a:xfrm>
        </p:spPr>
        <p:txBody>
          <a:bodyPr vert="horz" lIns="91440" tIns="45720" rIns="91440" bIns="45720" rtlCol="0" anchor="t">
            <a:normAutofit lnSpcReduction="10000"/>
          </a:bodyPr>
          <a:lstStyle/>
          <a:p>
            <a:pPr marL="0" indent="0" fontAlgn="base">
              <a:spcAft>
                <a:spcPts val="1200"/>
              </a:spcAft>
              <a:buNone/>
            </a:pPr>
            <a:r>
              <a:rPr lang="es-ES_tradnl" sz="2200" b="1">
                <a:solidFill>
                  <a:srgbClr val="000000"/>
                </a:solidFill>
                <a:cs typeface="Calibri"/>
              </a:rPr>
              <a:t>El llanto es la forma en que un bebé dice: "¡algo tiene que cambiar ahora!”</a:t>
            </a:r>
          </a:p>
          <a:p>
            <a:pPr marL="0" indent="0" fontAlgn="base">
              <a:spcAft>
                <a:spcPts val="1200"/>
              </a:spcAft>
              <a:buNone/>
            </a:pPr>
            <a:r>
              <a:rPr lang="es-ES_tradnl" sz="2200">
                <a:solidFill>
                  <a:srgbClr val="000000"/>
                </a:solidFill>
                <a:cs typeface="Calibri"/>
              </a:rPr>
              <a:t>Enseñe a los padres y cuidadores a calmar a su bebé</a:t>
            </a:r>
            <a:r>
              <a:rPr lang="es-ES_tradnl" sz="2200" b="0" i="0" u="none" strike="noStrike">
                <a:solidFill>
                  <a:srgbClr val="000000"/>
                </a:solidFill>
                <a:effectLst/>
                <a:cs typeface="Calibri"/>
              </a:rPr>
              <a:t>:</a:t>
            </a:r>
          </a:p>
          <a:p>
            <a:pPr fontAlgn="base"/>
            <a:r>
              <a:rPr lang="es-ES_tradnl" sz="2200">
                <a:solidFill>
                  <a:srgbClr val="000000"/>
                </a:solidFill>
              </a:rPr>
              <a:t>Sostener a su bebé cerca o en contacto piel con piel</a:t>
            </a:r>
            <a:r>
              <a:rPr lang="es-ES_tradnl" sz="2200" b="0" i="0">
                <a:solidFill>
                  <a:srgbClr val="000000"/>
                </a:solidFill>
                <a:effectLst/>
              </a:rPr>
              <a:t>.</a:t>
            </a:r>
            <a:endParaRPr lang="es-ES_tradnl" sz="2200" b="0" i="0">
              <a:solidFill>
                <a:srgbClr val="000000"/>
              </a:solidFill>
              <a:effectLst/>
              <a:cs typeface="Calibri"/>
            </a:endParaRPr>
          </a:p>
          <a:p>
            <a:pPr fontAlgn="base"/>
            <a:r>
              <a:rPr lang="es-ES_tradnl" sz="2200">
                <a:solidFill>
                  <a:srgbClr val="000000"/>
                </a:solidFill>
              </a:rPr>
              <a:t>Hablarle o cantarle en voz baja a su bebé usando sonidos o palabras relajantes</a:t>
            </a:r>
            <a:r>
              <a:rPr lang="es-ES_tradnl" sz="2200" b="0" i="0">
                <a:solidFill>
                  <a:srgbClr val="000000"/>
                </a:solidFill>
                <a:effectLst/>
              </a:rPr>
              <a:t>.</a:t>
            </a:r>
            <a:endParaRPr lang="es-ES_tradnl" sz="2200" b="0" i="0">
              <a:solidFill>
                <a:srgbClr val="000000"/>
              </a:solidFill>
              <a:effectLst/>
              <a:cs typeface="Calibri"/>
            </a:endParaRPr>
          </a:p>
          <a:p>
            <a:pPr fontAlgn="base"/>
            <a:r>
              <a:rPr lang="es-ES_tradnl" sz="2200">
                <a:solidFill>
                  <a:srgbClr val="000000"/>
                </a:solidFill>
              </a:rPr>
              <a:t>Mecer a su bebé suavemente con un movimiento hacia adelante y hacia atrás.</a:t>
            </a:r>
            <a:endParaRPr lang="es-ES_tradnl" sz="2200" b="0" i="0">
              <a:solidFill>
                <a:srgbClr val="000000"/>
              </a:solidFill>
              <a:effectLst/>
              <a:cs typeface="Calibri"/>
            </a:endParaRPr>
          </a:p>
          <a:p>
            <a:pPr fontAlgn="base"/>
            <a:r>
              <a:rPr lang="es-ES_tradnl" sz="2200">
                <a:solidFill>
                  <a:srgbClr val="000000"/>
                </a:solidFill>
              </a:rPr>
              <a:t>Masajear suavemente la espalda, los brazos y las piernas de su bebé.</a:t>
            </a:r>
            <a:endParaRPr lang="es-ES_tradnl" sz="2200" b="0" i="0">
              <a:solidFill>
                <a:srgbClr val="000000"/>
              </a:solidFill>
              <a:effectLst/>
              <a:cs typeface="Calibri"/>
            </a:endParaRPr>
          </a:p>
        </p:txBody>
      </p:sp>
      <p:pic>
        <p:nvPicPr>
          <p:cNvPr id="11" name="Picture 10" descr="Una persona sosteniendo a un bebé que está llorando.">
            <a:extLst>
              <a:ext uri="{FF2B5EF4-FFF2-40B4-BE49-F238E27FC236}">
                <a16:creationId xmlns:a16="http://schemas.microsoft.com/office/drawing/2014/main" id="{83DAB1F3-9D8C-4717-BCD6-A066292FC4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26120" y="1820429"/>
            <a:ext cx="4476416" cy="3933607"/>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0580" y="445919"/>
            <a:ext cx="950839" cy="950839"/>
          </a:xfrm>
          <a:prstGeom prst="rect">
            <a:avLst/>
          </a:prstGeom>
        </p:spPr>
      </p:pic>
      <p:cxnSp>
        <p:nvCxnSpPr>
          <p:cNvPr id="6" name="Straight Arrow Connector 5">
            <a:extLst>
              <a:ext uri="{FF2B5EF4-FFF2-40B4-BE49-F238E27FC236}">
                <a16:creationId xmlns:a16="http://schemas.microsoft.com/office/drawing/2014/main" id="{968E4873-B943-1EF3-7D86-F4797D6C52FF}"/>
              </a:ext>
              <a:ext uri="{C183D7F6-B498-43B3-948B-1728B52AA6E4}">
                <adec:decorative xmlns:adec="http://schemas.microsoft.com/office/drawing/2017/decorative" val="1"/>
              </a:ext>
            </a:extLst>
          </p:cNvPr>
          <p:cNvCxnSpPr>
            <a:cxnSpLocks/>
          </p:cNvCxnSpPr>
          <p:nvPr/>
        </p:nvCxnSpPr>
        <p:spPr>
          <a:xfrm>
            <a:off x="0" y="1569003"/>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2" name="Footer Placeholder 3">
            <a:extLst>
              <a:ext uri="{FF2B5EF4-FFF2-40B4-BE49-F238E27FC236}">
                <a16:creationId xmlns:a16="http://schemas.microsoft.com/office/drawing/2014/main" id="{ADD63BB5-80A2-1AB4-8124-79E5A3F0079D}"/>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ira Sans Medium"/>
              </a:rPr>
              <a:t>Hablemos </a:t>
            </a:r>
            <a:r>
              <a:rPr lang="en-US" i="1" dirty="0">
                <a:latin typeface="Fira Sans Medium"/>
              </a:rPr>
              <a:t>- </a:t>
            </a:r>
            <a:r>
              <a:rPr lang="en-US" b="1" i="1" dirty="0">
                <a:latin typeface="Fira Sans Light"/>
              </a:rPr>
              <a:t>Sueño Infantil Seguro</a:t>
            </a:r>
          </a:p>
        </p:txBody>
      </p:sp>
    </p:spTree>
    <p:extLst>
      <p:ext uri="{BB962C8B-B14F-4D97-AF65-F5344CB8AC3E}">
        <p14:creationId xmlns:p14="http://schemas.microsoft.com/office/powerpoint/2010/main" val="2003648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s-ES_tradnl" dirty="0">
                <a:latin typeface="Fira Sans"/>
              </a:rPr>
              <a:t>Comportamiento del Bebé - Señales de Alimentación</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816112"/>
            <a:ext cx="7171784" cy="4595968"/>
          </a:xfrm>
        </p:spPr>
        <p:txBody>
          <a:bodyPr vert="horz" lIns="91440" tIns="45720" rIns="91440" bIns="45720" numCol="1" rtlCol="0" anchor="t">
            <a:noAutofit/>
          </a:bodyPr>
          <a:lstStyle/>
          <a:p>
            <a:pPr marL="0" indent="0" fontAlgn="base">
              <a:spcBef>
                <a:spcPts val="600"/>
              </a:spcBef>
              <a:spcAft>
                <a:spcPts val="1200"/>
              </a:spcAft>
              <a:buNone/>
            </a:pPr>
            <a:r>
              <a:rPr lang="es-ES_tradnl" sz="2200" b="1" dirty="0"/>
              <a:t>Los bebés usan señales para expresar una necesidad.</a:t>
            </a:r>
            <a:r>
              <a:rPr lang="es-ES_tradnl" sz="2200" b="1" i="0" dirty="0">
                <a:effectLst/>
              </a:rPr>
              <a:t>​</a:t>
            </a:r>
            <a:endParaRPr lang="es-ES_tradnl" sz="2200" b="1" i="0" dirty="0">
              <a:effectLst/>
              <a:cs typeface="Calibri"/>
            </a:endParaRPr>
          </a:p>
          <a:p>
            <a:pPr marL="0" indent="0" fontAlgn="base">
              <a:spcBef>
                <a:spcPts val="600"/>
              </a:spcBef>
              <a:buNone/>
            </a:pPr>
            <a:r>
              <a:rPr lang="es-ES_tradnl" sz="2200" dirty="0">
                <a:cs typeface="Calibri"/>
              </a:rPr>
              <a:t>Cuando los bebés están listos para comer, es posible que:</a:t>
            </a:r>
            <a:endParaRPr lang="es-ES_tradnl" sz="2200" u="none" strike="noStrike" dirty="0">
              <a:effectLst/>
              <a:cs typeface="Calibri"/>
            </a:endParaRPr>
          </a:p>
          <a:p>
            <a:pPr fontAlgn="base">
              <a:spcBef>
                <a:spcPts val="600"/>
              </a:spcBef>
            </a:pPr>
            <a:r>
              <a:rPr lang="es-ES_tradnl" sz="2200" dirty="0">
                <a:solidFill>
                  <a:srgbClr val="000000"/>
                </a:solidFill>
              </a:rPr>
              <a:t>Lleven sus manos o los puños a la boca</a:t>
            </a:r>
            <a:r>
              <a:rPr lang="es-ES_tradnl" sz="2200" b="0" i="0" dirty="0">
                <a:solidFill>
                  <a:srgbClr val="000000"/>
                </a:solidFill>
                <a:effectLst/>
              </a:rPr>
              <a:t>.</a:t>
            </a:r>
            <a:endParaRPr lang="es-ES_tradnl" sz="2200" b="0" i="0" dirty="0">
              <a:solidFill>
                <a:srgbClr val="000000"/>
              </a:solidFill>
              <a:effectLst/>
              <a:cs typeface="Calibri"/>
            </a:endParaRPr>
          </a:p>
          <a:p>
            <a:pPr fontAlgn="base">
              <a:spcBef>
                <a:spcPts val="600"/>
              </a:spcBef>
            </a:pPr>
            <a:r>
              <a:rPr lang="es-ES_tradnl" sz="2200" dirty="0">
                <a:solidFill>
                  <a:srgbClr val="000000"/>
                </a:solidFill>
              </a:rPr>
              <a:t>Hagan movimientos de succión o ruidos suaves</a:t>
            </a:r>
            <a:r>
              <a:rPr lang="es-ES_tradnl" sz="2200" b="0" i="0" dirty="0">
                <a:solidFill>
                  <a:srgbClr val="000000"/>
                </a:solidFill>
                <a:effectLst/>
              </a:rPr>
              <a:t>.</a:t>
            </a:r>
            <a:endParaRPr lang="es-ES_tradnl" sz="2200" b="0" i="0" dirty="0">
              <a:solidFill>
                <a:srgbClr val="000000"/>
              </a:solidFill>
              <a:effectLst/>
              <a:cs typeface="Calibri"/>
            </a:endParaRPr>
          </a:p>
          <a:p>
            <a:pPr fontAlgn="base">
              <a:spcBef>
                <a:spcPts val="600"/>
              </a:spcBef>
            </a:pPr>
            <a:r>
              <a:rPr lang="es-ES_tradnl" sz="2200" dirty="0">
                <a:solidFill>
                  <a:srgbClr val="000000"/>
                </a:solidFill>
              </a:rPr>
              <a:t>Chasqueen los labios</a:t>
            </a:r>
            <a:r>
              <a:rPr lang="es-ES_tradnl" sz="2200" b="0" i="0" dirty="0">
                <a:solidFill>
                  <a:srgbClr val="000000"/>
                </a:solidFill>
                <a:effectLst/>
              </a:rPr>
              <a:t>.</a:t>
            </a:r>
            <a:endParaRPr lang="es-ES_tradnl" sz="2200" b="0" i="0" dirty="0">
              <a:solidFill>
                <a:srgbClr val="000000"/>
              </a:solidFill>
              <a:effectLst/>
              <a:cs typeface="Calibri"/>
            </a:endParaRPr>
          </a:p>
          <a:p>
            <a:pPr fontAlgn="base">
              <a:spcBef>
                <a:spcPts val="600"/>
              </a:spcBef>
              <a:spcAft>
                <a:spcPts val="1200"/>
              </a:spcAft>
            </a:pPr>
            <a:r>
              <a:rPr lang="es-ES_tradnl" sz="2200" dirty="0">
                <a:solidFill>
                  <a:srgbClr val="000000"/>
                </a:solidFill>
              </a:rPr>
              <a:t>Busquen pecho con la boca.</a:t>
            </a:r>
            <a:endParaRPr lang="es-ES_tradnl" sz="2200" b="0" i="0" dirty="0">
              <a:solidFill>
                <a:srgbClr val="000000"/>
              </a:solidFill>
              <a:effectLst/>
              <a:cs typeface="Calibri"/>
            </a:endParaRPr>
          </a:p>
          <a:p>
            <a:pPr marL="0" indent="0" fontAlgn="base">
              <a:spcBef>
                <a:spcPts val="600"/>
              </a:spcBef>
              <a:buNone/>
            </a:pPr>
            <a:r>
              <a:rPr lang="es-ES_tradnl" sz="2200" dirty="0">
                <a:cs typeface="Calibri"/>
              </a:rPr>
              <a:t>Cuando los bebés están llenos y quieren dejar de comer, pueden:</a:t>
            </a:r>
          </a:p>
          <a:p>
            <a:pPr fontAlgn="base">
              <a:spcBef>
                <a:spcPts val="600"/>
              </a:spcBef>
            </a:pPr>
            <a:r>
              <a:rPr lang="es-ES_tradnl" sz="2200" dirty="0">
                <a:solidFill>
                  <a:srgbClr val="000000"/>
                </a:solidFill>
              </a:rPr>
              <a:t>Soltar el pecho o el biberón</a:t>
            </a:r>
            <a:r>
              <a:rPr lang="es-ES_tradnl" sz="2200" b="0" i="0" dirty="0">
                <a:solidFill>
                  <a:srgbClr val="000000"/>
                </a:solidFill>
                <a:effectLst/>
              </a:rPr>
              <a:t>.</a:t>
            </a:r>
            <a:endParaRPr lang="es-ES_tradnl" sz="2200" b="0" i="0" dirty="0">
              <a:solidFill>
                <a:srgbClr val="000000"/>
              </a:solidFill>
              <a:effectLst/>
              <a:cs typeface="Calibri"/>
            </a:endParaRPr>
          </a:p>
          <a:p>
            <a:pPr fontAlgn="base">
              <a:spcBef>
                <a:spcPts val="600"/>
              </a:spcBef>
            </a:pPr>
            <a:r>
              <a:rPr lang="es-ES_tradnl" sz="2200" dirty="0">
                <a:solidFill>
                  <a:srgbClr val="000000"/>
                </a:solidFill>
              </a:rPr>
              <a:t>Alejarse del pecho o del pezón</a:t>
            </a:r>
            <a:r>
              <a:rPr lang="es-ES_tradnl" sz="2200" b="0" i="0" dirty="0">
                <a:solidFill>
                  <a:srgbClr val="000000"/>
                </a:solidFill>
                <a:effectLst/>
              </a:rPr>
              <a:t>.</a:t>
            </a:r>
            <a:endParaRPr lang="es-ES_tradnl" sz="2200" b="0" i="0" dirty="0">
              <a:solidFill>
                <a:srgbClr val="000000"/>
              </a:solidFill>
              <a:effectLst/>
              <a:cs typeface="Calibri"/>
            </a:endParaRPr>
          </a:p>
          <a:p>
            <a:pPr fontAlgn="base">
              <a:spcBef>
                <a:spcPts val="600"/>
              </a:spcBef>
            </a:pPr>
            <a:r>
              <a:rPr lang="es-ES_tradnl" sz="2200" dirty="0">
                <a:solidFill>
                  <a:srgbClr val="000000"/>
                </a:solidFill>
              </a:rPr>
              <a:t>Relajar su cuerpo y abrir sus manos.</a:t>
            </a:r>
            <a:endParaRPr lang="es-ES_tradnl" sz="2200" b="0" i="0" dirty="0">
              <a:solidFill>
                <a:srgbClr val="000000"/>
              </a:solidFill>
              <a:effectLst/>
              <a:cs typeface="Calibri"/>
            </a:endParaRPr>
          </a:p>
        </p:txBody>
      </p:sp>
      <p:pic>
        <p:nvPicPr>
          <p:cNvPr id="11" name="Picture 10" descr="Una persona sosteniendo a un bebé dormido.">
            <a:extLst>
              <a:ext uri="{FF2B5EF4-FFF2-40B4-BE49-F238E27FC236}">
                <a16:creationId xmlns:a16="http://schemas.microsoft.com/office/drawing/2014/main" id="{83DAB1F3-9D8C-4717-BCD6-A066292FC4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712364" y="1983641"/>
            <a:ext cx="3939056" cy="3555666"/>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0580" y="445919"/>
            <a:ext cx="950839" cy="950839"/>
          </a:xfrm>
          <a:prstGeom prst="rect">
            <a:avLst/>
          </a:prstGeom>
        </p:spPr>
      </p:pic>
      <p:cxnSp>
        <p:nvCxnSpPr>
          <p:cNvPr id="6" name="Straight Arrow Connector 5">
            <a:extLst>
              <a:ext uri="{FF2B5EF4-FFF2-40B4-BE49-F238E27FC236}">
                <a16:creationId xmlns:a16="http://schemas.microsoft.com/office/drawing/2014/main" id="{4E9219F4-23FD-1C57-BBFE-497C4AC47509}"/>
              </a:ext>
              <a:ext uri="{C183D7F6-B498-43B3-948B-1728B52AA6E4}">
                <adec:decorative xmlns:adec="http://schemas.microsoft.com/office/drawing/2017/decorative" val="1"/>
              </a:ext>
            </a:extLst>
          </p:cNvPr>
          <p:cNvCxnSpPr>
            <a:cxnSpLocks/>
          </p:cNvCxnSpPr>
          <p:nvPr/>
        </p:nvCxnSpPr>
        <p:spPr>
          <a:xfrm>
            <a:off x="0" y="1615185"/>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 name="Footer Placeholder 3">
            <a:extLst>
              <a:ext uri="{FF2B5EF4-FFF2-40B4-BE49-F238E27FC236}">
                <a16:creationId xmlns:a16="http://schemas.microsoft.com/office/drawing/2014/main" id="{FA1C7506-0286-E2A7-2B3C-C4907486C8CC}"/>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ira Sans Medium"/>
              </a:rPr>
              <a:t>Hablemos </a:t>
            </a:r>
            <a:r>
              <a:rPr lang="en-US" i="1" dirty="0">
                <a:latin typeface="Fira Sans Medium"/>
              </a:rPr>
              <a:t>- </a:t>
            </a:r>
            <a:r>
              <a:rPr lang="en-US" b="1" i="1" dirty="0">
                <a:latin typeface="Fira Sans Light"/>
              </a:rPr>
              <a:t>Sueño Infantil Seguro</a:t>
            </a:r>
          </a:p>
        </p:txBody>
      </p:sp>
    </p:spTree>
    <p:extLst>
      <p:ext uri="{BB962C8B-B14F-4D97-AF65-F5344CB8AC3E}">
        <p14:creationId xmlns:p14="http://schemas.microsoft.com/office/powerpoint/2010/main" val="261057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s-ES_tradnl">
                <a:latin typeface="Fira Sans"/>
              </a:rPr>
              <a:t>Comportamiento del Bebé - Dormir</a:t>
            </a:r>
          </a:p>
        </p:txBody>
      </p:sp>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0580" y="445331"/>
            <a:ext cx="950839" cy="952016"/>
          </a:xfrm>
          <a:prstGeom prst="rect">
            <a:avLst/>
          </a:prstGeom>
        </p:spPr>
      </p:pic>
      <p:cxnSp>
        <p:nvCxnSpPr>
          <p:cNvPr id="10" name="Straight Arrow Connector 9">
            <a:extLst>
              <a:ext uri="{FF2B5EF4-FFF2-40B4-BE49-F238E27FC236}">
                <a16:creationId xmlns:a16="http://schemas.microsoft.com/office/drawing/2014/main" id="{4E9219F4-23FD-1C57-BBFE-497C4AC47509}"/>
              </a:ext>
              <a:ext uri="{C183D7F6-B498-43B3-948B-1728B52AA6E4}">
                <adec:decorative xmlns:adec="http://schemas.microsoft.com/office/drawing/2017/decorative" val="1"/>
              </a:ext>
            </a:extLst>
          </p:cNvPr>
          <p:cNvCxnSpPr>
            <a:cxnSpLocks/>
          </p:cNvCxnSpPr>
          <p:nvPr/>
        </p:nvCxnSpPr>
        <p:spPr>
          <a:xfrm>
            <a:off x="0" y="1615185"/>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3" name="Content Placeholder 5">
            <a:extLst>
              <a:ext uri="{FF2B5EF4-FFF2-40B4-BE49-F238E27FC236}">
                <a16:creationId xmlns:a16="http://schemas.microsoft.com/office/drawing/2014/main" id="{9BD09DF3-D3AC-4D74-99D2-5427B6509D8B}"/>
              </a:ext>
            </a:extLst>
          </p:cNvPr>
          <p:cNvSpPr>
            <a:spLocks noGrp="1"/>
          </p:cNvSpPr>
          <p:nvPr>
            <p:ph sz="half" idx="2"/>
          </p:nvPr>
        </p:nvSpPr>
        <p:spPr>
          <a:xfrm>
            <a:off x="540581" y="1833023"/>
            <a:ext cx="6298370" cy="4072471"/>
          </a:xfrm>
        </p:spPr>
        <p:txBody>
          <a:bodyPr vert="horz" lIns="0" tIns="0" rIns="0" bIns="0" rtlCol="0" anchor="t">
            <a:noAutofit/>
          </a:bodyPr>
          <a:lstStyle/>
          <a:p>
            <a:pPr marL="0" indent="0">
              <a:spcBef>
                <a:spcPts val="1200"/>
              </a:spcBef>
              <a:buNone/>
            </a:pPr>
            <a:r>
              <a:rPr lang="es-ES_tradnl" sz="2200" b="1"/>
              <a:t>Es normal que los bebés se despierten a menudo por la noche.</a:t>
            </a:r>
          </a:p>
          <a:p>
            <a:pPr>
              <a:spcBef>
                <a:spcPts val="1200"/>
              </a:spcBef>
            </a:pPr>
            <a:r>
              <a:rPr lang="es-ES_tradnl" sz="2200"/>
              <a:t>Los recién nacidos pasan más tiempo en un sueño ligero y activo, lo que les ayuda a despertarse más fácilmente para comer, mantenerse calientes y moverse cuando es necesario.</a:t>
            </a:r>
          </a:p>
          <a:p>
            <a:pPr>
              <a:spcBef>
                <a:spcPts val="1200"/>
              </a:spcBef>
            </a:pPr>
            <a:r>
              <a:rPr lang="es-ES_tradnl" sz="2200">
                <a:cs typeface="Calibri"/>
              </a:rPr>
              <a:t>El sueño ligero ayuda a que el cerebro de los bebés crezca.</a:t>
            </a:r>
          </a:p>
          <a:p>
            <a:pPr>
              <a:spcBef>
                <a:spcPts val="1200"/>
              </a:spcBef>
            </a:pPr>
            <a:r>
              <a:rPr lang="es-ES_tradnl" sz="2200"/>
              <a:t>Conforme los bebés crecen, duermen durante períodos de tiempo más largos y pasan más tiempo en sueño profundo.</a:t>
            </a:r>
            <a:endParaRPr lang="es-ES_tradnl" sz="2200">
              <a:cs typeface="Calibri"/>
            </a:endParaRPr>
          </a:p>
        </p:txBody>
      </p:sp>
      <p:sp>
        <p:nvSpPr>
          <p:cNvPr id="6" name="Footer Placeholder 3">
            <a:extLst>
              <a:ext uri="{FF2B5EF4-FFF2-40B4-BE49-F238E27FC236}">
                <a16:creationId xmlns:a16="http://schemas.microsoft.com/office/drawing/2014/main" id="{668DDF7F-9771-A53C-98A9-31F35DB94725}"/>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ira Sans Medium"/>
              </a:rPr>
              <a:t>Hablemos </a:t>
            </a:r>
            <a:r>
              <a:rPr lang="en-US" i="1" dirty="0">
                <a:latin typeface="Fira Sans Medium"/>
              </a:rPr>
              <a:t>- </a:t>
            </a:r>
            <a:r>
              <a:rPr lang="en-US" b="1" i="1" dirty="0">
                <a:latin typeface="Fira Sans Light"/>
              </a:rPr>
              <a:t>Sueño Infantil Seguro</a:t>
            </a:r>
          </a:p>
        </p:txBody>
      </p:sp>
      <p:pic>
        <p:nvPicPr>
          <p:cNvPr id="11" name="Picture 10" descr="Dos personas acostadas en la cama junto a un bebé en una cuna.">
            <a:extLst>
              <a:ext uri="{FF2B5EF4-FFF2-40B4-BE49-F238E27FC236}">
                <a16:creationId xmlns:a16="http://schemas.microsoft.com/office/drawing/2014/main" id="{83DAB1F3-9D8C-4717-BCD6-A066292FC44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7020653" y="1833024"/>
            <a:ext cx="4583380"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1596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DBF0F6B-FF7E-40F5-A2CA-7E4D6ECCBCD5}"/>
              </a:ext>
            </a:extLst>
          </p:cNvPr>
          <p:cNvSpPr>
            <a:spLocks noGrp="1"/>
          </p:cNvSpPr>
          <p:nvPr>
            <p:ph type="title"/>
          </p:nvPr>
        </p:nvSpPr>
        <p:spPr>
          <a:xfrm>
            <a:off x="514350" y="335073"/>
            <a:ext cx="11163300" cy="1325563"/>
          </a:xfrm>
        </p:spPr>
        <p:txBody>
          <a:bodyPr anchor="ctr">
            <a:normAutofit/>
          </a:bodyPr>
          <a:lstStyle/>
          <a:p>
            <a:r>
              <a:rPr lang="es-ES_tradnl" dirty="0"/>
              <a:t>Revisión de las recomendaciones para el sueño</a:t>
            </a:r>
          </a:p>
        </p:txBody>
      </p:sp>
      <p:graphicFrame>
        <p:nvGraphicFramePr>
          <p:cNvPr id="14" name="Content Placeholder 10" descr="Safe sleep recommendations review graphic organizer.">
            <a:extLst>
              <a:ext uri="{FF2B5EF4-FFF2-40B4-BE49-F238E27FC236}">
                <a16:creationId xmlns:a16="http://schemas.microsoft.com/office/drawing/2014/main" id="{0BFC7D9C-5221-AEC5-4702-569A879A4A66}"/>
              </a:ext>
            </a:extLst>
          </p:cNvPr>
          <p:cNvGraphicFramePr>
            <a:graphicFrameLocks noGrp="1"/>
          </p:cNvGraphicFramePr>
          <p:nvPr>
            <p:ph idx="1"/>
            <p:extLst>
              <p:ext uri="{D42A27DB-BD31-4B8C-83A1-F6EECF244321}">
                <p14:modId xmlns:p14="http://schemas.microsoft.com/office/powerpoint/2010/main" val="3222215424"/>
              </p:ext>
            </p:extLst>
          </p:nvPr>
        </p:nvGraphicFramePr>
        <p:xfrm>
          <a:off x="838200" y="1448593"/>
          <a:ext cx="4648200" cy="4138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Content Placeholder 10" descr="Safe sleep recommendations review graphic organizer.">
            <a:extLst>
              <a:ext uri="{FF2B5EF4-FFF2-40B4-BE49-F238E27FC236}">
                <a16:creationId xmlns:a16="http://schemas.microsoft.com/office/drawing/2014/main" id="{A1FB246F-1C62-7512-C071-E962E3DB384B}"/>
              </a:ext>
            </a:extLst>
          </p:cNvPr>
          <p:cNvGraphicFramePr>
            <a:graphicFrameLocks/>
          </p:cNvGraphicFramePr>
          <p:nvPr>
            <p:extLst>
              <p:ext uri="{D42A27DB-BD31-4B8C-83A1-F6EECF244321}">
                <p14:modId xmlns:p14="http://schemas.microsoft.com/office/powerpoint/2010/main" val="1726587164"/>
              </p:ext>
            </p:extLst>
          </p:nvPr>
        </p:nvGraphicFramePr>
        <p:xfrm>
          <a:off x="6334760" y="1448592"/>
          <a:ext cx="4648200" cy="41386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Footer Placeholder 3">
            <a:extLst>
              <a:ext uri="{FF2B5EF4-FFF2-40B4-BE49-F238E27FC236}">
                <a16:creationId xmlns:a16="http://schemas.microsoft.com/office/drawing/2014/main" id="{21C453C0-1AED-BBF6-5A5A-FA19584E1C9B}"/>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ira Sans Medium"/>
              </a:rPr>
              <a:t>Hablemos </a:t>
            </a:r>
            <a:r>
              <a:rPr lang="en-US" i="1" dirty="0">
                <a:latin typeface="Fira Sans Medium"/>
              </a:rPr>
              <a:t>- </a:t>
            </a:r>
            <a:r>
              <a:rPr lang="en-US" b="1" i="1" dirty="0">
                <a:latin typeface="Fira Sans Light"/>
              </a:rPr>
              <a:t>Sueño Infantil Seguro</a:t>
            </a:r>
          </a:p>
        </p:txBody>
      </p:sp>
    </p:spTree>
    <p:extLst>
      <p:ext uri="{BB962C8B-B14F-4D97-AF65-F5344CB8AC3E}">
        <p14:creationId xmlns:p14="http://schemas.microsoft.com/office/powerpoint/2010/main" val="703792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3C52F844-2CF8-42BF-A199-2F9F78D57FB7}"/>
              </a:ext>
              <a:ext uri="{C183D7F6-B498-43B3-948B-1728B52AA6E4}">
                <adec:decorative xmlns:adec="http://schemas.microsoft.com/office/drawing/2017/decorative" val="1"/>
              </a:ext>
            </a:extLst>
          </p:cNvPr>
          <p:cNvCxnSpPr>
            <a:cxnSpLocks/>
          </p:cNvCxnSpPr>
          <p:nvPr/>
        </p:nvCxnSpPr>
        <p:spPr>
          <a:xfrm>
            <a:off x="0" y="1647117"/>
            <a:ext cx="658368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2B340C2D-5BD1-45FE-AE0D-8AFAC4DD4E2A}"/>
              </a:ext>
            </a:extLst>
          </p:cNvPr>
          <p:cNvSpPr>
            <a:spLocks noGrp="1"/>
          </p:cNvSpPr>
          <p:nvPr>
            <p:ph type="title"/>
          </p:nvPr>
        </p:nvSpPr>
        <p:spPr>
          <a:xfrm>
            <a:off x="1534369" y="171277"/>
            <a:ext cx="4236508" cy="1325563"/>
          </a:xfrm>
        </p:spPr>
        <p:txBody>
          <a:bodyPr anchor="ctr">
            <a:normAutofit/>
          </a:bodyPr>
          <a:lstStyle/>
          <a:p>
            <a:r>
              <a:rPr lang="es-ES_tradnl"/>
              <a:t>Boca Arriba para Cada Sueño</a:t>
            </a:r>
          </a:p>
        </p:txBody>
      </p:sp>
      <p:sp>
        <p:nvSpPr>
          <p:cNvPr id="3" name="Content Placeholder 2">
            <a:extLst>
              <a:ext uri="{FF2B5EF4-FFF2-40B4-BE49-F238E27FC236}">
                <a16:creationId xmlns:a16="http://schemas.microsoft.com/office/drawing/2014/main" id="{689041CC-7D52-4E53-B73F-394E11126751}"/>
              </a:ext>
            </a:extLst>
          </p:cNvPr>
          <p:cNvSpPr>
            <a:spLocks noGrp="1"/>
          </p:cNvSpPr>
          <p:nvPr>
            <p:ph sz="half" idx="2"/>
          </p:nvPr>
        </p:nvSpPr>
        <p:spPr>
          <a:xfrm>
            <a:off x="364382" y="1929161"/>
            <a:ext cx="6219298" cy="3684588"/>
          </a:xfrm>
        </p:spPr>
        <p:txBody>
          <a:bodyPr vert="horz" lIns="0" tIns="0" rIns="0" bIns="0" rtlCol="0" anchor="t">
            <a:normAutofit fontScale="92500"/>
          </a:bodyPr>
          <a:lstStyle/>
          <a:p>
            <a:pPr marL="0" indent="0">
              <a:lnSpc>
                <a:spcPct val="110000"/>
              </a:lnSpc>
              <a:spcBef>
                <a:spcPts val="1200"/>
              </a:spcBef>
              <a:buNone/>
            </a:pPr>
            <a:r>
              <a:rPr lang="es-ES_tradnl" sz="2400" b="1" i="1" dirty="0">
                <a:latin typeface="Fira Sans" panose="020B0503050000020004" pitchFamily="34" charset="0"/>
              </a:rPr>
              <a:t>Dormir boca abajo o de lado aumenta el riesgo de muerte por SIDS.</a:t>
            </a:r>
          </a:p>
          <a:p>
            <a:pPr>
              <a:lnSpc>
                <a:spcPct val="110000"/>
              </a:lnSpc>
              <a:spcBef>
                <a:spcPts val="1200"/>
              </a:spcBef>
            </a:pPr>
            <a:r>
              <a:rPr lang="es-ES_tradnl" sz="2400" dirty="0"/>
              <a:t>Dormir boca arriba es lo más seguro para los bebés.</a:t>
            </a:r>
          </a:p>
          <a:p>
            <a:pPr>
              <a:lnSpc>
                <a:spcPct val="110000"/>
              </a:lnSpc>
              <a:spcBef>
                <a:spcPts val="1200"/>
              </a:spcBef>
            </a:pPr>
            <a:r>
              <a:rPr lang="es-ES_tradnl" sz="2400" dirty="0"/>
              <a:t>Los bebés deben colocarse boca arriba para dormir cada vez que duermen, incluidas las siestas.</a:t>
            </a:r>
          </a:p>
          <a:p>
            <a:pPr>
              <a:lnSpc>
                <a:spcPct val="110000"/>
              </a:lnSpc>
              <a:spcBef>
                <a:spcPts val="1200"/>
              </a:spcBef>
            </a:pPr>
            <a:r>
              <a:rPr lang="es-ES_tradnl" sz="2400" dirty="0"/>
              <a:t>Los bebés que duermen boca abajo tienen un riesgo mucho mayor de muerte inesperada, especialmente si suelen dormir boca arriba.</a:t>
            </a:r>
            <a:endParaRPr lang="es-ES_tradnl" dirty="0"/>
          </a:p>
        </p:txBody>
      </p:sp>
      <p:pic>
        <p:nvPicPr>
          <p:cNvPr id="9" name="Picture 8">
            <a:extLst>
              <a:ext uri="{FF2B5EF4-FFF2-40B4-BE49-F238E27FC236}">
                <a16:creationId xmlns:a16="http://schemas.microsoft.com/office/drawing/2014/main" id="{D1DFBE19-ECF0-4EF3-AD03-C3F1B6AF2A1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381" y="365125"/>
            <a:ext cx="947638" cy="937869"/>
          </a:xfrm>
          <a:prstGeom prst="rect">
            <a:avLst/>
          </a:prstGeom>
        </p:spPr>
      </p:pic>
      <p:pic>
        <p:nvPicPr>
          <p:cNvPr id="8" name="Picture 7" descr="Un bebé acostado boca arriba en su cuna.">
            <a:extLst>
              <a:ext uri="{FF2B5EF4-FFF2-40B4-BE49-F238E27FC236}">
                <a16:creationId xmlns:a16="http://schemas.microsoft.com/office/drawing/2014/main" id="{4ADA2EB9-D4B3-415A-F029-BAF26EBF997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colorTemperature colorTemp="59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147756" y="1061218"/>
            <a:ext cx="4043833" cy="4623971"/>
          </a:xfrm>
          <a:prstGeom prst="rect">
            <a:avLst/>
          </a:prstGeom>
          <a:ln>
            <a:noFill/>
          </a:ln>
          <a:effectLst>
            <a:outerShdw blurRad="292100" dist="139700" dir="2700000" algn="tl" rotWithShape="0">
              <a:srgbClr val="333333">
                <a:alpha val="65000"/>
              </a:srgbClr>
            </a:outerShdw>
          </a:effectLst>
        </p:spPr>
      </p:pic>
      <p:sp>
        <p:nvSpPr>
          <p:cNvPr id="5" name="Footer Placeholder 3">
            <a:extLst>
              <a:ext uri="{FF2B5EF4-FFF2-40B4-BE49-F238E27FC236}">
                <a16:creationId xmlns:a16="http://schemas.microsoft.com/office/drawing/2014/main" id="{483FA1AD-F959-641E-2463-BCA1F22FF374}"/>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ira Sans Medium"/>
              </a:rPr>
              <a:t>Hablemos </a:t>
            </a:r>
            <a:r>
              <a:rPr lang="en-US" i="1" dirty="0">
                <a:latin typeface="Fira Sans Medium"/>
              </a:rPr>
              <a:t>- </a:t>
            </a:r>
            <a:r>
              <a:rPr lang="en-US" b="1" i="1" dirty="0">
                <a:latin typeface="Fira Sans Light"/>
              </a:rPr>
              <a:t>Sueño Infantil Seguro</a:t>
            </a:r>
          </a:p>
        </p:txBody>
      </p:sp>
    </p:spTree>
    <p:extLst>
      <p:ext uri="{BB962C8B-B14F-4D97-AF65-F5344CB8AC3E}">
        <p14:creationId xmlns:p14="http://schemas.microsoft.com/office/powerpoint/2010/main" val="89168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31FA-74B9-663F-F4C9-7097D85CDDA5}"/>
              </a:ext>
            </a:extLst>
          </p:cNvPr>
          <p:cNvSpPr>
            <a:spLocks noGrp="1"/>
          </p:cNvSpPr>
          <p:nvPr>
            <p:ph type="title"/>
          </p:nvPr>
        </p:nvSpPr>
        <p:spPr/>
        <p:txBody>
          <a:bodyPr/>
          <a:lstStyle/>
          <a:p>
            <a:r>
              <a:rPr lang="es-ES_tradnl"/>
              <a:t>Del Trabajo Previo al Seguimiento</a:t>
            </a:r>
          </a:p>
        </p:txBody>
      </p:sp>
      <p:cxnSp>
        <p:nvCxnSpPr>
          <p:cNvPr id="9" name="Conector recto 49">
            <a:extLst>
              <a:ext uri="{FF2B5EF4-FFF2-40B4-BE49-F238E27FC236}">
                <a16:creationId xmlns:a16="http://schemas.microsoft.com/office/drawing/2014/main" id="{329D635D-4105-0269-193B-37A609B6ADFE}"/>
              </a:ext>
              <a:ext uri="{C183D7F6-B498-43B3-948B-1728B52AA6E4}">
                <adec:decorative xmlns:adec="http://schemas.microsoft.com/office/drawing/2017/decorative" val="1"/>
              </a:ext>
            </a:extLst>
          </p:cNvPr>
          <p:cNvCxnSpPr>
            <a:cxnSpLocks/>
            <a:stCxn id="14" idx="2"/>
          </p:cNvCxnSpPr>
          <p:nvPr/>
        </p:nvCxnSpPr>
        <p:spPr>
          <a:xfrm>
            <a:off x="2807150" y="3337685"/>
            <a:ext cx="6993380" cy="3175"/>
          </a:xfrm>
          <a:prstGeom prst="line">
            <a:avLst/>
          </a:prstGeom>
          <a:noFill/>
          <a:ln w="28575" cap="flat" cmpd="sng" algn="ctr">
            <a:solidFill>
              <a:srgbClr val="FFFFFF">
                <a:lumMod val="85000"/>
              </a:srgbClr>
            </a:solidFill>
            <a:prstDash val="solid"/>
            <a:miter lim="800000"/>
          </a:ln>
          <a:effectLst/>
        </p:spPr>
      </p:cxnSp>
      <p:sp>
        <p:nvSpPr>
          <p:cNvPr id="10" name="Elipse 50">
            <a:extLst>
              <a:ext uri="{FF2B5EF4-FFF2-40B4-BE49-F238E27FC236}">
                <a16:creationId xmlns:a16="http://schemas.microsoft.com/office/drawing/2014/main" id="{E8C6B27D-B5BC-9F5D-968B-0DB22E8147E6}"/>
              </a:ext>
              <a:ext uri="{C183D7F6-B498-43B3-948B-1728B52AA6E4}">
                <adec:decorative xmlns:adec="http://schemas.microsoft.com/office/drawing/2017/decorative" val="1"/>
              </a:ext>
            </a:extLst>
          </p:cNvPr>
          <p:cNvSpPr/>
          <p:nvPr/>
        </p:nvSpPr>
        <p:spPr>
          <a:xfrm>
            <a:off x="9610682" y="3194413"/>
            <a:ext cx="292894" cy="292894"/>
          </a:xfrm>
          <a:prstGeom prst="ellipse">
            <a:avLst/>
          </a:prstGeom>
          <a:solidFill>
            <a:schemeClr val="bg2">
              <a:lumMod val="20000"/>
              <a:lumOff val="80000"/>
            </a:schemeClr>
          </a:solidFill>
          <a:ln w="12700" cap="flat" cmpd="sng" algn="ctr">
            <a:solidFill>
              <a:srgbClr val="008E8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a:ln>
                <a:noFill/>
              </a:ln>
              <a:solidFill>
                <a:schemeClr val="bg2">
                  <a:lumMod val="20000"/>
                  <a:lumOff val="80000"/>
                </a:schemeClr>
              </a:solidFill>
              <a:effectLst/>
              <a:uLnTx/>
              <a:uFillTx/>
              <a:latin typeface="Calibri" panose="020F0502020204030204"/>
              <a:ea typeface="+mn-ea"/>
              <a:cs typeface="Calibri" panose="020F0502020204030204" pitchFamily="34" charset="0"/>
            </a:endParaRPr>
          </a:p>
        </p:txBody>
      </p:sp>
      <p:sp>
        <p:nvSpPr>
          <p:cNvPr id="13" name="Elipse 53">
            <a:extLst>
              <a:ext uri="{FF2B5EF4-FFF2-40B4-BE49-F238E27FC236}">
                <a16:creationId xmlns:a16="http://schemas.microsoft.com/office/drawing/2014/main" id="{2965713B-2CD4-0EE8-66C8-20F4C394D993}"/>
              </a:ext>
              <a:ext uri="{C183D7F6-B498-43B3-948B-1728B52AA6E4}">
                <adec:decorative xmlns:adec="http://schemas.microsoft.com/office/drawing/2017/decorative" val="1"/>
              </a:ext>
            </a:extLst>
          </p:cNvPr>
          <p:cNvSpPr/>
          <p:nvPr/>
        </p:nvSpPr>
        <p:spPr>
          <a:xfrm>
            <a:off x="6056189" y="3179898"/>
            <a:ext cx="292894" cy="292894"/>
          </a:xfrm>
          <a:prstGeom prst="ellipse">
            <a:avLst/>
          </a:prstGeom>
          <a:solidFill>
            <a:srgbClr val="FFAD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a:ln>
                <a:noFill/>
              </a:ln>
              <a:solidFill>
                <a:srgbClr val="FFFFFF"/>
              </a:solidFill>
              <a:effectLst/>
              <a:uLnTx/>
              <a:uFillTx/>
              <a:latin typeface="Calibri" panose="020F0502020204030204"/>
              <a:ea typeface="+mn-ea"/>
              <a:cs typeface="Calibri" panose="020F0502020204030204" pitchFamily="34" charset="0"/>
            </a:endParaRPr>
          </a:p>
        </p:txBody>
      </p:sp>
      <p:sp>
        <p:nvSpPr>
          <p:cNvPr id="14" name="Elipse 54">
            <a:extLst>
              <a:ext uri="{FF2B5EF4-FFF2-40B4-BE49-F238E27FC236}">
                <a16:creationId xmlns:a16="http://schemas.microsoft.com/office/drawing/2014/main" id="{E08DD209-6AC5-4838-C7F3-881A3495F8CD}"/>
              </a:ext>
              <a:ext uri="{C183D7F6-B498-43B3-948B-1728B52AA6E4}">
                <adec:decorative xmlns:adec="http://schemas.microsoft.com/office/drawing/2017/decorative" val="1"/>
              </a:ext>
            </a:extLst>
          </p:cNvPr>
          <p:cNvSpPr/>
          <p:nvPr/>
        </p:nvSpPr>
        <p:spPr>
          <a:xfrm>
            <a:off x="2807150" y="3191238"/>
            <a:ext cx="292894" cy="292894"/>
          </a:xfrm>
          <a:prstGeom prst="ellipse">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a:ln>
                <a:noFill/>
              </a:ln>
              <a:effectLst/>
              <a:uLnTx/>
              <a:uFillTx/>
              <a:latin typeface="Calibri" panose="020F0502020204030204"/>
              <a:ea typeface="+mn-ea"/>
              <a:cs typeface="Calibri" panose="020F0502020204030204" pitchFamily="34" charset="0"/>
            </a:endParaRPr>
          </a:p>
        </p:txBody>
      </p:sp>
      <p:sp>
        <p:nvSpPr>
          <p:cNvPr id="18" name="CuadroTexto 65">
            <a:extLst>
              <a:ext uri="{FF2B5EF4-FFF2-40B4-BE49-F238E27FC236}">
                <a16:creationId xmlns:a16="http://schemas.microsoft.com/office/drawing/2014/main" id="{9577D34C-FFFA-7F2E-8792-0458FC1A1587}"/>
              </a:ext>
            </a:extLst>
          </p:cNvPr>
          <p:cNvSpPr txBox="1"/>
          <p:nvPr/>
        </p:nvSpPr>
        <p:spPr>
          <a:xfrm>
            <a:off x="1490779" y="2688715"/>
            <a:ext cx="2632741" cy="430887"/>
          </a:xfrm>
          <a:prstGeom prst="rect">
            <a:avLst/>
          </a:prstGeom>
          <a:noFill/>
        </p:spPr>
        <p:txBody>
          <a:bodyPr wrap="square" lIns="0" tIns="0" rIns="0" bIns="0" rtlCol="0" anchor="t">
            <a:spAutoFit/>
          </a:bodyPr>
          <a:lstStyle/>
          <a:p>
            <a:pPr algn="ctr"/>
            <a:r>
              <a:rPr lang="es-ES_tradnl" sz="2800" b="1" dirty="0">
                <a:latin typeface="Fira Sans"/>
                <a:ea typeface="Open Sans"/>
                <a:cs typeface="Calibri"/>
              </a:rPr>
              <a:t>Trabajo Previo</a:t>
            </a:r>
            <a:endParaRPr lang="es-ES_tradnl" sz="2800" b="1" dirty="0">
              <a:latin typeface="Fira Sans" panose="020B0503050000020004" pitchFamily="34" charset="0"/>
              <a:ea typeface="Open Sans" panose="020B0606030504020204" pitchFamily="34" charset="0"/>
              <a:cs typeface="Calibri" panose="020F0502020204030204" pitchFamily="34" charset="0"/>
            </a:endParaRPr>
          </a:p>
        </p:txBody>
      </p:sp>
      <p:sp>
        <p:nvSpPr>
          <p:cNvPr id="26" name="CuadroTexto 78">
            <a:extLst>
              <a:ext uri="{FF2B5EF4-FFF2-40B4-BE49-F238E27FC236}">
                <a16:creationId xmlns:a16="http://schemas.microsoft.com/office/drawing/2014/main" id="{F859BE53-E521-1B95-1926-6C2EB5097596}"/>
              </a:ext>
            </a:extLst>
          </p:cNvPr>
          <p:cNvSpPr txBox="1"/>
          <p:nvPr/>
        </p:nvSpPr>
        <p:spPr>
          <a:xfrm>
            <a:off x="1682850" y="3702808"/>
            <a:ext cx="2541493" cy="1477328"/>
          </a:xfrm>
          <a:prstGeom prst="rect">
            <a:avLst/>
          </a:prstGeom>
          <a:noFill/>
        </p:spPr>
        <p:txBody>
          <a:bodyPr wrap="square" lIns="0" tIns="0" rIns="0" bIns="0" rtlCol="0">
            <a:spAutoFit/>
          </a:bodyPr>
          <a:lstStyle/>
          <a:p>
            <a:pPr algn="ctr"/>
            <a:r>
              <a:rPr lang="es-ES_tradnl" sz="2400" b="1" dirty="0">
                <a:cs typeface="Calibri" panose="020F0502020204030204" pitchFamily="34" charset="0"/>
              </a:rPr>
              <a:t>Creación de Campañas a Través de los Módulos de Conversaciones</a:t>
            </a:r>
          </a:p>
        </p:txBody>
      </p:sp>
      <p:sp>
        <p:nvSpPr>
          <p:cNvPr id="22" name="CuadroTexto 69">
            <a:extLst>
              <a:ext uri="{FF2B5EF4-FFF2-40B4-BE49-F238E27FC236}">
                <a16:creationId xmlns:a16="http://schemas.microsoft.com/office/drawing/2014/main" id="{88273C47-7A02-AAB0-4CF2-8865ACB9BDB3}"/>
              </a:ext>
            </a:extLst>
          </p:cNvPr>
          <p:cNvSpPr txBox="1"/>
          <p:nvPr/>
        </p:nvSpPr>
        <p:spPr>
          <a:xfrm>
            <a:off x="4847810" y="2644906"/>
            <a:ext cx="2541493" cy="430887"/>
          </a:xfrm>
          <a:prstGeom prst="rect">
            <a:avLst/>
          </a:prstGeom>
          <a:noFill/>
        </p:spPr>
        <p:txBody>
          <a:bodyPr wrap="square" lIns="0" tIns="0" rIns="0" bIns="0" rtlCol="0">
            <a:spAutoFit/>
          </a:bodyPr>
          <a:lstStyle/>
          <a:p>
            <a:pPr algn="ctr"/>
            <a:r>
              <a:rPr lang="es-ES_tradnl" sz="2800" b="1" dirty="0">
                <a:solidFill>
                  <a:schemeClr val="accent3"/>
                </a:solidFill>
                <a:latin typeface="Fira Sans" panose="020B0503050000020004" pitchFamily="34" charset="0"/>
                <a:ea typeface="Open Sans" panose="020B0606030504020204" pitchFamily="34" charset="0"/>
                <a:cs typeface="Calibri" panose="020F0502020204030204" pitchFamily="34" charset="0"/>
              </a:rPr>
              <a:t>Capacitación</a:t>
            </a:r>
          </a:p>
        </p:txBody>
      </p:sp>
      <p:sp>
        <p:nvSpPr>
          <p:cNvPr id="28" name="CuadroTexto 80">
            <a:extLst>
              <a:ext uri="{FF2B5EF4-FFF2-40B4-BE49-F238E27FC236}">
                <a16:creationId xmlns:a16="http://schemas.microsoft.com/office/drawing/2014/main" id="{29645CA1-5B87-CE68-24EE-D8EE0B79E681}"/>
              </a:ext>
            </a:extLst>
          </p:cNvPr>
          <p:cNvSpPr txBox="1"/>
          <p:nvPr/>
        </p:nvSpPr>
        <p:spPr>
          <a:xfrm>
            <a:off x="4931889" y="3690483"/>
            <a:ext cx="2541493" cy="1477328"/>
          </a:xfrm>
          <a:prstGeom prst="rect">
            <a:avLst/>
          </a:prstGeom>
          <a:noFill/>
        </p:spPr>
        <p:txBody>
          <a:bodyPr wrap="square" lIns="0" tIns="0" rIns="0" bIns="0" rtlCol="0">
            <a:spAutoFit/>
          </a:bodyPr>
          <a:lstStyle/>
          <a:p>
            <a:pPr algn="ctr"/>
            <a:r>
              <a:rPr lang="es-ES_tradnl" sz="2400" b="1" dirty="0">
                <a:solidFill>
                  <a:srgbClr val="FFAD00"/>
                </a:solidFill>
                <a:cs typeface="Calibri" panose="020F0502020204030204" pitchFamily="34" charset="0"/>
              </a:rPr>
              <a:t>Hablemos – </a:t>
            </a:r>
            <a:r>
              <a:rPr lang="es-ES_tradnl" sz="2400" b="1" i="1" dirty="0">
                <a:solidFill>
                  <a:srgbClr val="FFAD00"/>
                </a:solidFill>
                <a:cs typeface="Calibri" panose="020F0502020204030204" pitchFamily="34" charset="0"/>
              </a:rPr>
              <a:t>Sueño Infantil Seguro Capacitación Comunitaria</a:t>
            </a:r>
          </a:p>
        </p:txBody>
      </p:sp>
      <p:sp>
        <p:nvSpPr>
          <p:cNvPr id="24" name="CuadroTexto 71">
            <a:extLst>
              <a:ext uri="{FF2B5EF4-FFF2-40B4-BE49-F238E27FC236}">
                <a16:creationId xmlns:a16="http://schemas.microsoft.com/office/drawing/2014/main" id="{B380BB54-B3E9-6CC9-C583-DB9CD40373D5}"/>
              </a:ext>
            </a:extLst>
          </p:cNvPr>
          <p:cNvSpPr txBox="1"/>
          <p:nvPr/>
        </p:nvSpPr>
        <p:spPr>
          <a:xfrm>
            <a:off x="8481036" y="2612461"/>
            <a:ext cx="2541493" cy="430887"/>
          </a:xfrm>
          <a:prstGeom prst="rect">
            <a:avLst/>
          </a:prstGeom>
          <a:noFill/>
        </p:spPr>
        <p:txBody>
          <a:bodyPr wrap="square" lIns="0" tIns="0" rIns="0" bIns="0" rtlCol="0">
            <a:spAutoFit/>
          </a:bodyPr>
          <a:lstStyle/>
          <a:p>
            <a:pPr algn="ctr"/>
            <a:r>
              <a:rPr lang="es-ES_tradnl" sz="2800" b="1" dirty="0">
                <a:solidFill>
                  <a:schemeClr val="bg2">
                    <a:lumMod val="20000"/>
                    <a:lumOff val="80000"/>
                  </a:schemeClr>
                </a:solidFill>
                <a:latin typeface="Fira Sans" panose="020B0503050000020004" pitchFamily="34" charset="0"/>
                <a:ea typeface="Open Sans" panose="020B0606030504020204" pitchFamily="34" charset="0"/>
                <a:cs typeface="Calibri" panose="020F0502020204030204" pitchFamily="34" charset="0"/>
              </a:rPr>
              <a:t>Seguimiento</a:t>
            </a:r>
          </a:p>
        </p:txBody>
      </p:sp>
      <p:sp>
        <p:nvSpPr>
          <p:cNvPr id="29" name="CuadroTexto 81">
            <a:extLst>
              <a:ext uri="{FF2B5EF4-FFF2-40B4-BE49-F238E27FC236}">
                <a16:creationId xmlns:a16="http://schemas.microsoft.com/office/drawing/2014/main" id="{A888EBDE-8058-B734-CB60-F2A910A58EC6}"/>
              </a:ext>
            </a:extLst>
          </p:cNvPr>
          <p:cNvSpPr txBox="1"/>
          <p:nvPr/>
        </p:nvSpPr>
        <p:spPr>
          <a:xfrm>
            <a:off x="8949302" y="3630579"/>
            <a:ext cx="1604963" cy="738664"/>
          </a:xfrm>
          <a:prstGeom prst="rect">
            <a:avLst/>
          </a:prstGeom>
          <a:noFill/>
        </p:spPr>
        <p:txBody>
          <a:bodyPr wrap="square" lIns="0" tIns="0" rIns="0" bIns="0" rtlCol="0">
            <a:spAutoFit/>
          </a:bodyPr>
          <a:lstStyle/>
          <a:p>
            <a:pPr algn="ctr"/>
            <a:r>
              <a:rPr lang="es-ES_tradnl" sz="2400" b="1">
                <a:solidFill>
                  <a:schemeClr val="bg2">
                    <a:lumMod val="20000"/>
                    <a:lumOff val="80000"/>
                  </a:schemeClr>
                </a:solidFill>
                <a:cs typeface="Calibri" panose="020F0502020204030204" pitchFamily="34" charset="0"/>
              </a:rPr>
              <a:t>Encuesta y soporte</a:t>
            </a:r>
          </a:p>
        </p:txBody>
      </p:sp>
      <p:sp>
        <p:nvSpPr>
          <p:cNvPr id="5" name="Footer Placeholder 3">
            <a:extLst>
              <a:ext uri="{FF2B5EF4-FFF2-40B4-BE49-F238E27FC236}">
                <a16:creationId xmlns:a16="http://schemas.microsoft.com/office/drawing/2014/main" id="{A6FE0E35-6E24-3061-3701-C02FBB82ACAA}"/>
              </a:ext>
            </a:extLst>
          </p:cNvPr>
          <p:cNvSpPr txBox="1">
            <a:spLocks/>
          </p:cNvSpPr>
          <p:nvPr/>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spc="0" dirty="0">
                <a:latin typeface="Fira Sans Medium"/>
              </a:rPr>
              <a:t>Hablemos </a:t>
            </a:r>
            <a:r>
              <a:rPr lang="en-US" b="0" i="1" spc="0" dirty="0">
                <a:latin typeface="Fira Sans Medium"/>
              </a:rPr>
              <a:t>- </a:t>
            </a:r>
            <a:r>
              <a:rPr lang="en-US" i="1" spc="0" dirty="0">
                <a:latin typeface="Fira Sans Light" panose="020B0403050000020004" pitchFamily="34" charset="0"/>
                <a:ea typeface="Fira Sans Light" panose="020B0403050000020004" pitchFamily="34" charset="0"/>
              </a:rPr>
              <a:t>Sueño Infantil Seguro</a:t>
            </a:r>
          </a:p>
        </p:txBody>
      </p:sp>
    </p:spTree>
    <p:extLst>
      <p:ext uri="{BB962C8B-B14F-4D97-AF65-F5344CB8AC3E}">
        <p14:creationId xmlns:p14="http://schemas.microsoft.com/office/powerpoint/2010/main" val="2224658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F2F7-D25D-46AA-91AB-16FF56B216A4}"/>
              </a:ext>
            </a:extLst>
          </p:cNvPr>
          <p:cNvSpPr>
            <a:spLocks noGrp="1"/>
          </p:cNvSpPr>
          <p:nvPr>
            <p:ph type="title"/>
          </p:nvPr>
        </p:nvSpPr>
        <p:spPr>
          <a:xfrm>
            <a:off x="1540932" y="334204"/>
            <a:ext cx="4029823" cy="1134801"/>
          </a:xfrm>
        </p:spPr>
        <p:txBody>
          <a:bodyPr anchor="ctr">
            <a:normAutofit/>
          </a:bodyPr>
          <a:lstStyle/>
          <a:p>
            <a:r>
              <a:rPr lang="es-ES_tradnl" sz="3600"/>
              <a:t>Superficie Para Dormir</a:t>
            </a:r>
          </a:p>
        </p:txBody>
      </p:sp>
      <p:sp>
        <p:nvSpPr>
          <p:cNvPr id="3" name="Content Placeholder 2">
            <a:extLst>
              <a:ext uri="{FF2B5EF4-FFF2-40B4-BE49-F238E27FC236}">
                <a16:creationId xmlns:a16="http://schemas.microsoft.com/office/drawing/2014/main" id="{55605C97-7140-494A-BE7C-F649463FF379}"/>
              </a:ext>
            </a:extLst>
          </p:cNvPr>
          <p:cNvSpPr>
            <a:spLocks noGrp="1"/>
          </p:cNvSpPr>
          <p:nvPr>
            <p:ph type="body" sz="half" idx="2"/>
          </p:nvPr>
        </p:nvSpPr>
        <p:spPr>
          <a:xfrm>
            <a:off x="360013" y="1846714"/>
            <a:ext cx="5789117" cy="3811588"/>
          </a:xfrm>
        </p:spPr>
        <p:txBody>
          <a:bodyPr vert="horz" lIns="0" tIns="0" rIns="0" bIns="0" rtlCol="0" anchor="t">
            <a:noAutofit/>
          </a:bodyPr>
          <a:lstStyle/>
          <a:p>
            <a:pPr>
              <a:spcBef>
                <a:spcPts val="1200"/>
              </a:spcBef>
            </a:pPr>
            <a:r>
              <a:rPr lang="es-ES_tradnl" sz="2400" b="1" i="1">
                <a:latin typeface="Fira Sans" panose="020B0503050000020004" pitchFamily="34" charset="0"/>
              </a:rPr>
              <a:t>Las superficies blandas, como sofás, espuma viscoelástica o mantas esponjosas, pueden hacer que se corte la respiración de su bebé.</a:t>
            </a:r>
          </a:p>
          <a:p>
            <a:pPr>
              <a:spcBef>
                <a:spcPts val="1200"/>
              </a:spcBef>
            </a:pPr>
            <a:r>
              <a:rPr lang="es-ES_tradnl" sz="2400"/>
              <a:t>Asegúrese de que la superficie para dormir sea firme, plana y nivelada (no en ángulo) y que esté cubierta solo con una sábana ajustable.</a:t>
            </a:r>
          </a:p>
          <a:p>
            <a:pPr marL="342900" indent="-342900">
              <a:spcBef>
                <a:spcPts val="1200"/>
              </a:spcBef>
              <a:buFont typeface="Arial" panose="020B0604020202020204" pitchFamily="34" charset="0"/>
              <a:buChar char="•"/>
            </a:pPr>
            <a:r>
              <a:rPr lang="es-ES_tradnl" sz="2400"/>
              <a:t>Solo ponga un bebé por cuna; Los bebés no deben compartir un espacio para dormir con un gemelo, otros hermanos o mascotas.</a:t>
            </a:r>
            <a:endParaRPr lang="es-ES_tradnl" sz="2400" b="1">
              <a:cs typeface="Calibri"/>
            </a:endParaRPr>
          </a:p>
        </p:txBody>
      </p:sp>
      <p:cxnSp>
        <p:nvCxnSpPr>
          <p:cNvPr id="7" name="Straight Arrow Connector 6">
            <a:extLst>
              <a:ext uri="{FF2B5EF4-FFF2-40B4-BE49-F238E27FC236}">
                <a16:creationId xmlns:a16="http://schemas.microsoft.com/office/drawing/2014/main" id="{D61D6B96-EE38-4B9D-A404-DFABE116682F}"/>
              </a:ext>
              <a:ext uri="{C183D7F6-B498-43B3-948B-1728B52AA6E4}">
                <adec:decorative xmlns:adec="http://schemas.microsoft.com/office/drawing/2017/decorative" val="1"/>
              </a:ext>
            </a:extLst>
          </p:cNvPr>
          <p:cNvCxnSpPr>
            <a:cxnSpLocks/>
          </p:cNvCxnSpPr>
          <p:nvPr/>
        </p:nvCxnSpPr>
        <p:spPr>
          <a:xfrm>
            <a:off x="0" y="1599653"/>
            <a:ext cx="58293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8" name="Picture 7">
            <a:extLst>
              <a:ext uri="{FF2B5EF4-FFF2-40B4-BE49-F238E27FC236}">
                <a16:creationId xmlns:a16="http://schemas.microsoft.com/office/drawing/2014/main" id="{2AA55A2A-F16D-4E46-9C29-9EBD2245278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13" y="423418"/>
            <a:ext cx="956374" cy="956374"/>
          </a:xfrm>
          <a:prstGeom prst="rect">
            <a:avLst/>
          </a:prstGeom>
        </p:spPr>
      </p:pic>
      <p:sp>
        <p:nvSpPr>
          <p:cNvPr id="9" name="Footer Placeholder 3">
            <a:extLst>
              <a:ext uri="{FF2B5EF4-FFF2-40B4-BE49-F238E27FC236}">
                <a16:creationId xmlns:a16="http://schemas.microsoft.com/office/drawing/2014/main" id="{DE03B50E-0CF7-C734-7294-5B6E13FF5723}"/>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Una persona sosteniendo un bebé y otra persona de pie junto a una cuna.">
            <a:extLst>
              <a:ext uri="{FF2B5EF4-FFF2-40B4-BE49-F238E27FC236}">
                <a16:creationId xmlns:a16="http://schemas.microsoft.com/office/drawing/2014/main" id="{A4200B26-5113-4C70-81E4-548ACB458ED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40502" y="1599653"/>
            <a:ext cx="5079413" cy="4010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3363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C9155-F952-42E3-B8AB-2009A7AB4A72}"/>
              </a:ext>
            </a:extLst>
          </p:cNvPr>
          <p:cNvSpPr>
            <a:spLocks noGrp="1"/>
          </p:cNvSpPr>
          <p:nvPr>
            <p:ph type="title"/>
          </p:nvPr>
        </p:nvSpPr>
        <p:spPr>
          <a:xfrm>
            <a:off x="1538675" y="202358"/>
            <a:ext cx="5024591" cy="1600200"/>
          </a:xfrm>
        </p:spPr>
        <p:txBody>
          <a:bodyPr anchor="ctr">
            <a:normAutofit/>
          </a:bodyPr>
          <a:lstStyle/>
          <a:p>
            <a:r>
              <a:rPr lang="es-ES_tradnl" sz="3600" dirty="0"/>
              <a:t>Amamantar para Reducir el Riesgo de SIDS</a:t>
            </a:r>
            <a:endParaRPr lang="en-US" sz="3600" dirty="0"/>
          </a:p>
        </p:txBody>
      </p:sp>
      <p:sp>
        <p:nvSpPr>
          <p:cNvPr id="3" name="Content Placeholder 2">
            <a:extLst>
              <a:ext uri="{FF2B5EF4-FFF2-40B4-BE49-F238E27FC236}">
                <a16:creationId xmlns:a16="http://schemas.microsoft.com/office/drawing/2014/main" id="{650B498F-9768-463E-954B-BB2738F24D91}"/>
              </a:ext>
            </a:extLst>
          </p:cNvPr>
          <p:cNvSpPr>
            <a:spLocks noGrp="1"/>
          </p:cNvSpPr>
          <p:nvPr>
            <p:ph type="body" sz="half" idx="2"/>
          </p:nvPr>
        </p:nvSpPr>
        <p:spPr>
          <a:xfrm>
            <a:off x="557213" y="2001078"/>
            <a:ext cx="5538787" cy="3862446"/>
          </a:xfrm>
        </p:spPr>
        <p:txBody>
          <a:bodyPr vert="horz" lIns="0" tIns="0" rIns="0" bIns="0" rtlCol="0" anchor="t">
            <a:normAutofit fontScale="92500" lnSpcReduction="10000"/>
          </a:bodyPr>
          <a:lstStyle/>
          <a:p>
            <a:pPr>
              <a:spcBef>
                <a:spcPts val="2400"/>
              </a:spcBef>
            </a:pPr>
            <a:r>
              <a:rPr lang="es-ES_tradnl" sz="2400" b="1" i="1" dirty="0">
                <a:latin typeface="Fira Sans" panose="020B0503050000020004" pitchFamily="34" charset="0"/>
              </a:rPr>
              <a:t>Alimentar al bebé solo con leche materna durante los primeros seis meses proporciona la mayor protección contra el SIDS.</a:t>
            </a:r>
          </a:p>
          <a:p>
            <a:pPr marL="342900" indent="-342900">
              <a:spcBef>
                <a:spcPts val="2400"/>
              </a:spcBef>
              <a:buFont typeface="Arial" panose="020B0604020202020204" pitchFamily="34" charset="0"/>
              <a:buChar char="•"/>
            </a:pPr>
            <a:r>
              <a:rPr lang="es-ES_tradnl" sz="2400" dirty="0"/>
              <a:t>Cuanto más tiempo se alimente exclusivamente a un bebé con leche materna, menor será el riesgo de morir de SIDS.
Alimentar al bebé con leche materna del pecho o del biberón es más protector que no alimentar al bebé con leche materna en absoluto.</a:t>
            </a:r>
            <a:endParaRPr lang="es-ES_tradnl" sz="2400" dirty="0">
              <a:cs typeface="Calibri"/>
            </a:endParaRPr>
          </a:p>
        </p:txBody>
      </p:sp>
      <p:cxnSp>
        <p:nvCxnSpPr>
          <p:cNvPr id="8" name="Straight Arrow Connector 7">
            <a:extLst>
              <a:ext uri="{FF2B5EF4-FFF2-40B4-BE49-F238E27FC236}">
                <a16:creationId xmlns:a16="http://schemas.microsoft.com/office/drawing/2014/main" id="{DD779BB9-DA1B-485D-AE86-FB00FC5D1724}"/>
              </a:ext>
              <a:ext uri="{C183D7F6-B498-43B3-948B-1728B52AA6E4}">
                <adec:decorative xmlns:adec="http://schemas.microsoft.com/office/drawing/2017/decorative" val="1"/>
              </a:ext>
            </a:extLst>
          </p:cNvPr>
          <p:cNvCxnSpPr>
            <a:cxnSpLocks/>
          </p:cNvCxnSpPr>
          <p:nvPr/>
        </p:nvCxnSpPr>
        <p:spPr>
          <a:xfrm>
            <a:off x="0" y="1802558"/>
            <a:ext cx="60960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884CBC78-FDF2-477F-9B75-60F22EC6ED1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622" y="412526"/>
            <a:ext cx="1000515" cy="990200"/>
          </a:xfrm>
          <a:prstGeom prst="rect">
            <a:avLst/>
          </a:prstGeom>
        </p:spPr>
      </p:pic>
      <p:sp>
        <p:nvSpPr>
          <p:cNvPr id="9" name="Footer Placeholder 3">
            <a:extLst>
              <a:ext uri="{FF2B5EF4-FFF2-40B4-BE49-F238E27FC236}">
                <a16:creationId xmlns:a16="http://schemas.microsoft.com/office/drawing/2014/main" id="{267ED071-0A04-5458-BC12-758EE367D0CE}"/>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Una persona amamantando a un bebé.&#10;">
            <a:extLst>
              <a:ext uri="{FF2B5EF4-FFF2-40B4-BE49-F238E27FC236}">
                <a16:creationId xmlns:a16="http://schemas.microsoft.com/office/drawing/2014/main" id="{9DD3F29B-7145-4CED-8212-7CE4DBFFFEF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43194" y="2001078"/>
            <a:ext cx="4891593" cy="3862446"/>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1197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457396" y="271355"/>
            <a:ext cx="5309164" cy="1325563"/>
          </a:xfrm>
        </p:spPr>
        <p:txBody>
          <a:bodyPr anchor="ctr">
            <a:normAutofit/>
          </a:bodyPr>
          <a:lstStyle/>
          <a:p>
            <a:r>
              <a:rPr lang="es-ES_tradnl" sz="3600" dirty="0">
                <a:latin typeface="Fira Sans"/>
              </a:rPr>
              <a:t>Compartir la Habitación con su Bebé</a:t>
            </a:r>
            <a:endParaRPr lang="en-US" sz="3600" dirty="0">
              <a:latin typeface="Fira Sans"/>
            </a:endParaRP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467360" y="1884184"/>
            <a:ext cx="6478386" cy="3897635"/>
          </a:xfrm>
        </p:spPr>
        <p:txBody>
          <a:bodyPr>
            <a:noAutofit/>
          </a:bodyPr>
          <a:lstStyle/>
          <a:p>
            <a:pPr marL="0" indent="0">
              <a:spcBef>
                <a:spcPts val="1200"/>
              </a:spcBef>
              <a:spcAft>
                <a:spcPts val="1200"/>
              </a:spcAft>
              <a:buNone/>
            </a:pPr>
            <a:r>
              <a:rPr lang="es-ES_tradnl" sz="2200" b="1" i="1" dirty="0">
                <a:latin typeface="Fira Sans" panose="020B0503050000020004" pitchFamily="34" charset="0"/>
              </a:rPr>
              <a:t>Mantener al bebé cerca permite a los padres observar y responder a las necesidades de su bebé de inmediato.</a:t>
            </a:r>
          </a:p>
          <a:p>
            <a:pPr>
              <a:spcBef>
                <a:spcPts val="1200"/>
              </a:spcBef>
              <a:spcAft>
                <a:spcPts val="1200"/>
              </a:spcAft>
            </a:pPr>
            <a:r>
              <a:rPr lang="es-ES_tradnl" sz="2200" dirty="0"/>
              <a:t>Compartir habitación durante al menos los primeros seis meses e idealmente el primer año.
Antes de llevar al bebé a la cama, retire toda la ropa de cama blanda, los juguetes y las almohadas.
Si un padre o cuidador se queda dormido con el bebé en la cama, vuelva a colocarlo en una superficie para dormir separada y aprobada por seguridad tan pronto como se despierte.</a:t>
            </a:r>
          </a:p>
        </p:txBody>
      </p:sp>
      <p:cxnSp>
        <p:nvCxnSpPr>
          <p:cNvPr id="9" name="Straight Arrow Connector 8">
            <a:extLst>
              <a:ext uri="{FF2B5EF4-FFF2-40B4-BE49-F238E27FC236}">
                <a16:creationId xmlns:a16="http://schemas.microsoft.com/office/drawing/2014/main" id="{0A23660E-6F52-428A-A04A-492D09E778A2}"/>
              </a:ext>
              <a:ext uri="{C183D7F6-B498-43B3-948B-1728B52AA6E4}">
                <adec:decorative xmlns:adec="http://schemas.microsoft.com/office/drawing/2017/decorative" val="1"/>
              </a:ext>
            </a:extLst>
          </p:cNvPr>
          <p:cNvCxnSpPr>
            <a:cxnSpLocks/>
          </p:cNvCxnSpPr>
          <p:nvPr/>
        </p:nvCxnSpPr>
        <p:spPr>
          <a:xfrm>
            <a:off x="0" y="1634243"/>
            <a:ext cx="6945746"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id="{9374B6C6-11AD-46CB-A0B0-7EB2C99D943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139" y="437178"/>
            <a:ext cx="970121" cy="960120"/>
          </a:xfrm>
          <a:prstGeom prst="rect">
            <a:avLst/>
          </a:prstGeom>
        </p:spPr>
      </p:pic>
      <p:sp>
        <p:nvSpPr>
          <p:cNvPr id="7" name="Footer Placeholder 3">
            <a:extLst>
              <a:ext uri="{FF2B5EF4-FFF2-40B4-BE49-F238E27FC236}">
                <a16:creationId xmlns:a16="http://schemas.microsoft.com/office/drawing/2014/main" id="{0D85B400-EDB0-6035-94D4-D0A5218C6D75}"/>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Una pareja durmiendo en una cama junto a un bebé en una cuna.&#10;&#10;">
            <a:extLst>
              <a:ext uri="{FF2B5EF4-FFF2-40B4-BE49-F238E27FC236}">
                <a16:creationId xmlns:a16="http://schemas.microsoft.com/office/drawing/2014/main" id="{E6541627-CD87-4E86-AE24-998A9C8E281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490691" y="970233"/>
            <a:ext cx="4017817" cy="49175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396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476174" y="194409"/>
            <a:ext cx="5507556" cy="1325563"/>
          </a:xfrm>
        </p:spPr>
        <p:txBody>
          <a:bodyPr anchor="ctr">
            <a:normAutofit fontScale="90000"/>
          </a:bodyPr>
          <a:lstStyle/>
          <a:p>
            <a:r>
              <a:rPr lang="es-ES_tradnl" sz="3600" dirty="0">
                <a:latin typeface="Fira Sans" panose="020B0503050000020004"/>
              </a:rPr>
              <a:t>Amamantar y Sueño Seguro: Como Hacerlo Funcionar</a:t>
            </a:r>
            <a:endParaRPr lang="en-US" sz="3600" dirty="0">
              <a:latin typeface="Fira Sans" panose="020B0503050000020004"/>
            </a:endParaRP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502920" y="1884184"/>
            <a:ext cx="6480810" cy="4116625"/>
          </a:xfrm>
        </p:spPr>
        <p:txBody>
          <a:bodyPr vert="horz" lIns="0" tIns="0" rIns="0" bIns="0" rtlCol="0" anchor="t">
            <a:noAutofit/>
          </a:bodyPr>
          <a:lstStyle/>
          <a:p>
            <a:pPr marL="0" indent="0">
              <a:spcBef>
                <a:spcPts val="1200"/>
              </a:spcBef>
              <a:buNone/>
            </a:pPr>
            <a:r>
              <a:rPr lang="es-ES_tradnl" b="1" i="1" dirty="0"/>
              <a:t>La lactancia materna y el compartir la cama a menudo pueden ser un tema difícil de hablar con los padres y cuidadores.</a:t>
            </a:r>
          </a:p>
          <a:p>
            <a:pPr marL="0" indent="0">
              <a:spcBef>
                <a:spcPts val="1200"/>
              </a:spcBef>
              <a:buNone/>
            </a:pPr>
            <a:r>
              <a:rPr lang="es-ES_tradnl" dirty="0"/>
              <a:t>Puede ayudar a los padres a </a:t>
            </a:r>
            <a:r>
              <a:rPr lang="es-ES_tradnl" b="1" dirty="0"/>
              <a:t>crear un plan </a:t>
            </a:r>
            <a:r>
              <a:rPr lang="es-ES_tradnl" dirty="0"/>
              <a:t>y compartir los siguientes temas:</a:t>
            </a:r>
          </a:p>
          <a:p>
            <a:pPr lvl="1">
              <a:spcBef>
                <a:spcPts val="1200"/>
              </a:spcBef>
            </a:pPr>
            <a:r>
              <a:rPr lang="es-ES_tradnl" dirty="0"/>
              <a:t>Preparar el espacio para dormir.
Sueño normal impulsado por las hormonas durante la lactancia.
Cómo responder a la somnolencia o quedarse dormido al alimentarse.</a:t>
            </a:r>
            <a:endParaRPr lang="es-ES_tradnl" dirty="0">
              <a:cs typeface="Calibri"/>
            </a:endParaRPr>
          </a:p>
        </p:txBody>
      </p:sp>
      <p:cxnSp>
        <p:nvCxnSpPr>
          <p:cNvPr id="9" name="Straight Arrow Connector 8">
            <a:extLst>
              <a:ext uri="{FF2B5EF4-FFF2-40B4-BE49-F238E27FC236}">
                <a16:creationId xmlns:a16="http://schemas.microsoft.com/office/drawing/2014/main" id="{0A23660E-6F52-428A-A04A-492D09E778A2}"/>
              </a:ext>
              <a:ext uri="{C183D7F6-B498-43B3-948B-1728B52AA6E4}">
                <adec:decorative xmlns:adec="http://schemas.microsoft.com/office/drawing/2017/decorative" val="1"/>
              </a:ext>
            </a:extLst>
          </p:cNvPr>
          <p:cNvCxnSpPr>
            <a:cxnSpLocks/>
          </p:cNvCxnSpPr>
          <p:nvPr/>
        </p:nvCxnSpPr>
        <p:spPr>
          <a:xfrm>
            <a:off x="0" y="1634243"/>
            <a:ext cx="698373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id="{9374B6C6-11AD-46CB-A0B0-7EB2C99D943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469" y="320785"/>
            <a:ext cx="970121" cy="960120"/>
          </a:xfrm>
          <a:prstGeom prst="rect">
            <a:avLst/>
          </a:prstGeom>
        </p:spPr>
      </p:pic>
      <p:sp>
        <p:nvSpPr>
          <p:cNvPr id="7" name="Footer Placeholder 3">
            <a:extLst>
              <a:ext uri="{FF2B5EF4-FFF2-40B4-BE49-F238E27FC236}">
                <a16:creationId xmlns:a16="http://schemas.microsoft.com/office/drawing/2014/main" id="{936285D6-4088-2D19-0A1A-59B88EAACFD3}"/>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Una persona acostada en la cama sosteniendo a un bebé, con otra persona atendiéndolos.&#10;&#10;">
            <a:extLst>
              <a:ext uri="{FF2B5EF4-FFF2-40B4-BE49-F238E27FC236}">
                <a16:creationId xmlns:a16="http://schemas.microsoft.com/office/drawing/2014/main" id="{E6541627-CD87-4E86-AE24-998A9C8E281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542294" y="983527"/>
            <a:ext cx="3996095" cy="48909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8671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F2F7-D25D-46AA-91AB-16FF56B216A4}"/>
              </a:ext>
            </a:extLst>
          </p:cNvPr>
          <p:cNvSpPr>
            <a:spLocks noGrp="1"/>
          </p:cNvSpPr>
          <p:nvPr>
            <p:ph type="title"/>
          </p:nvPr>
        </p:nvSpPr>
        <p:spPr>
          <a:xfrm>
            <a:off x="1540932" y="334204"/>
            <a:ext cx="4029823" cy="1134801"/>
          </a:xfrm>
        </p:spPr>
        <p:txBody>
          <a:bodyPr anchor="ctr">
            <a:normAutofit/>
          </a:bodyPr>
          <a:lstStyle/>
          <a:p>
            <a:r>
              <a:rPr lang="en-US" sz="3600" dirty="0"/>
              <a:t>Cuna Despejada</a:t>
            </a:r>
          </a:p>
        </p:txBody>
      </p:sp>
      <p:sp>
        <p:nvSpPr>
          <p:cNvPr id="3" name="Content Placeholder 2">
            <a:extLst>
              <a:ext uri="{FF2B5EF4-FFF2-40B4-BE49-F238E27FC236}">
                <a16:creationId xmlns:a16="http://schemas.microsoft.com/office/drawing/2014/main" id="{55605C97-7140-494A-BE7C-F649463FF379}"/>
              </a:ext>
            </a:extLst>
          </p:cNvPr>
          <p:cNvSpPr>
            <a:spLocks noGrp="1"/>
          </p:cNvSpPr>
          <p:nvPr>
            <p:ph type="body" sz="half" idx="2"/>
          </p:nvPr>
        </p:nvSpPr>
        <p:spPr>
          <a:xfrm>
            <a:off x="725223" y="1846714"/>
            <a:ext cx="5423907" cy="3811588"/>
          </a:xfrm>
        </p:spPr>
        <p:txBody>
          <a:bodyPr vert="horz" lIns="0" tIns="0" rIns="0" bIns="0" rtlCol="0" anchor="t">
            <a:noAutofit/>
          </a:bodyPr>
          <a:lstStyle/>
          <a:p>
            <a:pPr>
              <a:spcBef>
                <a:spcPts val="1200"/>
              </a:spcBef>
            </a:pPr>
            <a:r>
              <a:rPr lang="es-ES_tradnl" sz="2300" b="1" i="1" dirty="0">
                <a:latin typeface="Fira Sans" panose="020B0503050000020004" pitchFamily="34" charset="0"/>
              </a:rPr>
              <a:t>Los objetos blandos, la ropa de cama y otros artículos en el entorno del sueño pueden convertirse en una barrera para la respiración del bebé y provocar la muerte.</a:t>
            </a:r>
          </a:p>
          <a:p>
            <a:pPr marL="342900" indent="-342900">
              <a:spcBef>
                <a:spcPts val="1200"/>
              </a:spcBef>
              <a:buFont typeface="Arial" panose="020B0604020202020204" pitchFamily="34" charset="0"/>
              <a:buChar char="•"/>
            </a:pPr>
            <a:r>
              <a:rPr lang="es-ES_tradnl" sz="2300" dirty="0"/>
              <a:t>Asegúrese de que la superficie para dormir sea firme, plana y nivelada (no en ángulo) y que esté cubierta solo con una sábana ajustable.
Solo ponga un bebé por cuna; Los bebés no deben compartir un espacio para dormir con un gemelo, otros hermanos o mascotas.</a:t>
            </a:r>
            <a:endParaRPr lang="es-ES_tradnl" sz="2300" b="1" dirty="0">
              <a:cs typeface="Calibri"/>
            </a:endParaRPr>
          </a:p>
        </p:txBody>
      </p:sp>
      <p:cxnSp>
        <p:nvCxnSpPr>
          <p:cNvPr id="7" name="Straight Arrow Connector 6">
            <a:extLst>
              <a:ext uri="{FF2B5EF4-FFF2-40B4-BE49-F238E27FC236}">
                <a16:creationId xmlns:a16="http://schemas.microsoft.com/office/drawing/2014/main" id="{D61D6B96-EE38-4B9D-A404-DFABE116682F}"/>
              </a:ext>
              <a:ext uri="{C183D7F6-B498-43B3-948B-1728B52AA6E4}">
                <adec:decorative xmlns:adec="http://schemas.microsoft.com/office/drawing/2017/decorative" val="1"/>
              </a:ext>
            </a:extLst>
          </p:cNvPr>
          <p:cNvCxnSpPr>
            <a:cxnSpLocks/>
          </p:cNvCxnSpPr>
          <p:nvPr/>
        </p:nvCxnSpPr>
        <p:spPr>
          <a:xfrm>
            <a:off x="0" y="1599653"/>
            <a:ext cx="60960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8" name="Picture 7">
            <a:extLst>
              <a:ext uri="{FF2B5EF4-FFF2-40B4-BE49-F238E27FC236}">
                <a16:creationId xmlns:a16="http://schemas.microsoft.com/office/drawing/2014/main" id="{2AA55A2A-F16D-4E46-9C29-9EBD2245278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0013" y="423418"/>
            <a:ext cx="956374" cy="956374"/>
          </a:xfrm>
          <a:prstGeom prst="rect">
            <a:avLst/>
          </a:prstGeom>
        </p:spPr>
      </p:pic>
      <p:sp>
        <p:nvSpPr>
          <p:cNvPr id="9" name="Footer Placeholder 3">
            <a:extLst>
              <a:ext uri="{FF2B5EF4-FFF2-40B4-BE49-F238E27FC236}">
                <a16:creationId xmlns:a16="http://schemas.microsoft.com/office/drawing/2014/main" id="{DE03B50E-0CF7-C734-7294-5B6E13FF5723}"/>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Una persona sosteniendo juguetes en una cuna.&#10;">
            <a:extLst>
              <a:ext uri="{FF2B5EF4-FFF2-40B4-BE49-F238E27FC236}">
                <a16:creationId xmlns:a16="http://schemas.microsoft.com/office/drawing/2014/main" id="{A4200B26-5113-4C70-81E4-548ACB458ED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40502" y="1747133"/>
            <a:ext cx="5079413" cy="4010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1586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9" y="365125"/>
            <a:ext cx="9652001" cy="1325563"/>
          </a:xfrm>
        </p:spPr>
        <p:txBody>
          <a:bodyPr anchor="ctr">
            <a:noAutofit/>
          </a:bodyPr>
          <a:lstStyle/>
          <a:p>
            <a:r>
              <a:rPr lang="es-ES_tradnl" sz="3600" dirty="0"/>
              <a:t>Ofrecer un Chupón a la Hora de la Siesta y a la Hora de Acostarse para Reducir el Riesgo de SIDS</a:t>
            </a:r>
            <a:endParaRPr lang="en-US" sz="3600" dirty="0"/>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011680"/>
            <a:ext cx="5918759" cy="4177983"/>
          </a:xfrm>
        </p:spPr>
        <p:txBody>
          <a:bodyPr vert="horz" lIns="0" tIns="0" rIns="0" bIns="0" rtlCol="0" anchor="t">
            <a:noAutofit/>
          </a:bodyPr>
          <a:lstStyle/>
          <a:p>
            <a:pPr marL="0" indent="0">
              <a:lnSpc>
                <a:spcPct val="100000"/>
              </a:lnSpc>
              <a:spcBef>
                <a:spcPts val="0"/>
              </a:spcBef>
              <a:spcAft>
                <a:spcPts val="1800"/>
              </a:spcAft>
              <a:buNone/>
            </a:pPr>
            <a:r>
              <a:rPr lang="es-ES_tradnl" sz="2200" b="1" i="1" dirty="0">
                <a:latin typeface="Fira Sans" panose="020B0503050000020004" pitchFamily="34" charset="0"/>
              </a:rPr>
              <a:t>La succión, ya sea durante la lactancia o cuando se usa un chupón mientras duerme, puede ayudar a evitar que el bebé duerma demasiado profundamente.</a:t>
            </a:r>
          </a:p>
          <a:p>
            <a:pPr>
              <a:lnSpc>
                <a:spcPct val="100000"/>
              </a:lnSpc>
              <a:spcBef>
                <a:spcPts val="0"/>
              </a:spcBef>
              <a:spcAft>
                <a:spcPts val="1800"/>
              </a:spcAft>
            </a:pPr>
            <a:r>
              <a:rPr lang="es-ES_tradnl" sz="2200" dirty="0"/>
              <a:t>Use un chupón que no tenga juguetes ni cordones.
Nunca coloque un chupete en la ropa del bebé para evitar asfixia, estrangulamiento o asfixia.
Si el chupete se cae de la boca del bebé mientras duerme, no es necesario volver a ponérselo.</a:t>
            </a:r>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flipV="1">
            <a:off x="0" y="1767840"/>
            <a:ext cx="6583680" cy="1871"/>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Footer Placeholder 3">
            <a:extLst>
              <a:ext uri="{FF2B5EF4-FFF2-40B4-BE49-F238E27FC236}">
                <a16:creationId xmlns:a16="http://schemas.microsoft.com/office/drawing/2014/main" id="{14632FA6-0965-F32C-B7A8-2E33E715ACF0}"/>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4098" name="Picture 2">
            <a:extLst>
              <a:ext uri="{FF2B5EF4-FFF2-40B4-BE49-F238E27FC236}">
                <a16:creationId xmlns:a16="http://schemas.microsoft.com/office/drawing/2014/main" id="{DD0E6DE1-0065-D961-CAF1-1EFA45DC629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595" y="365125"/>
            <a:ext cx="949210" cy="9601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erson holding a baby">
            <a:extLst>
              <a:ext uri="{FF2B5EF4-FFF2-40B4-BE49-F238E27FC236}">
                <a16:creationId xmlns:a16="http://schemas.microsoft.com/office/drawing/2014/main" id="{97193EC6-3A1E-49AA-6AB7-2482A0A9D9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664"/>
          <a:stretch/>
        </p:blipFill>
        <p:spPr>
          <a:xfrm>
            <a:off x="6952578" y="2011680"/>
            <a:ext cx="4827772" cy="33534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34413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544318" y="265790"/>
            <a:ext cx="5493791" cy="1325563"/>
          </a:xfrm>
        </p:spPr>
        <p:txBody>
          <a:bodyPr anchor="ctr">
            <a:noAutofit/>
          </a:bodyPr>
          <a:lstStyle/>
          <a:p>
            <a:r>
              <a:rPr lang="es-ES_tradnl" sz="3600" dirty="0"/>
              <a:t>Manténgase Libre de Humo y Vapor</a:t>
            </a:r>
            <a:endParaRPr lang="en-US" sz="3600" dirty="0"/>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1948070"/>
            <a:ext cx="6315543" cy="4241593"/>
          </a:xfrm>
        </p:spPr>
        <p:txBody>
          <a:bodyPr vert="horz" lIns="0" tIns="0" rIns="0" bIns="0" rtlCol="0" anchor="t">
            <a:normAutofit fontScale="92500" lnSpcReduction="20000"/>
          </a:bodyPr>
          <a:lstStyle/>
          <a:p>
            <a:pPr marL="0" indent="0">
              <a:lnSpc>
                <a:spcPct val="100000"/>
              </a:lnSpc>
              <a:spcBef>
                <a:spcPts val="1200"/>
              </a:spcBef>
              <a:spcAft>
                <a:spcPts val="1800"/>
              </a:spcAft>
              <a:buNone/>
            </a:pPr>
            <a:r>
              <a:rPr lang="es-ES_tradnl" b="1" i="1" dirty="0">
                <a:latin typeface="Fira Sans" panose="020B0503050000020004" pitchFamily="34" charset="0"/>
              </a:rPr>
              <a:t>Compartir la cama con fumadores adultos o usuarios de vapeo aumenta las posibilidades de muerte.</a:t>
            </a:r>
          </a:p>
          <a:p>
            <a:pPr>
              <a:lnSpc>
                <a:spcPct val="100000"/>
              </a:lnSpc>
              <a:spcBef>
                <a:spcPts val="1200"/>
              </a:spcBef>
              <a:spcAft>
                <a:spcPts val="1800"/>
              </a:spcAft>
            </a:pPr>
            <a:r>
              <a:rPr lang="es-ES_tradnl" dirty="0"/>
              <a:t>Fumar durante el embarazo aumenta el riesgo de que el bebé padezca el síndrome de muerte súbita del bebé.
El humo en el entorno del bebé después del nacimiento también puede aumentar el riesgo de que el bebé muera de SIDS.
Compartir la cama con alguien que fuma, consume alcohol o drogas aumenta el riesgo de SIDS.</a:t>
            </a:r>
            <a:endParaRPr lang="es-ES_tradnl" sz="2800" dirty="0"/>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70381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9" name="Picture 8">
            <a:extLst>
              <a:ext uri="{FF2B5EF4-FFF2-40B4-BE49-F238E27FC236}">
                <a16:creationId xmlns:a16="http://schemas.microsoft.com/office/drawing/2014/main" id="{6AABEA56-C976-42A5-969B-EC647339E0B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416" y="391288"/>
            <a:ext cx="971685" cy="961668"/>
          </a:xfrm>
          <a:prstGeom prst="rect">
            <a:avLst/>
          </a:prstGeom>
        </p:spPr>
      </p:pic>
      <p:sp>
        <p:nvSpPr>
          <p:cNvPr id="8" name="Footer Placeholder 3">
            <a:extLst>
              <a:ext uri="{FF2B5EF4-FFF2-40B4-BE49-F238E27FC236}">
                <a16:creationId xmlns:a16="http://schemas.microsoft.com/office/drawing/2014/main" id="{14632FA6-0965-F32C-B7A8-2E33E715ACF0}"/>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Una persona embarazada sosteniendo un cigarrillo.">
            <a:extLst>
              <a:ext uri="{FF2B5EF4-FFF2-40B4-BE49-F238E27FC236}">
                <a16:creationId xmlns:a16="http://schemas.microsoft.com/office/drawing/2014/main" id="{78805518-3AA2-4B18-82C2-D80C17474F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7644100" y="1132747"/>
            <a:ext cx="3725863" cy="4560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605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527533" y="360804"/>
            <a:ext cx="5323841" cy="1325563"/>
          </a:xfrm>
        </p:spPr>
        <p:txBody>
          <a:bodyPr anchor="ctr">
            <a:noAutofit/>
          </a:bodyPr>
          <a:lstStyle/>
          <a:p>
            <a:r>
              <a:rPr lang="es-ES_tradnl" sz="3600" dirty="0"/>
              <a:t>Evite el Alcohol, la Marihuana, los Opioides y las Drogas Ilícitas</a:t>
            </a:r>
            <a:endParaRPr lang="en-US" sz="3600" dirty="0"/>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08167" y="2090057"/>
            <a:ext cx="6251767" cy="4099606"/>
          </a:xfrm>
        </p:spPr>
        <p:txBody>
          <a:bodyPr vert="horz" lIns="0" tIns="0" rIns="0" bIns="0" rtlCol="0" anchor="t">
            <a:normAutofit fontScale="85000" lnSpcReduction="10000"/>
          </a:bodyPr>
          <a:lstStyle/>
          <a:p>
            <a:pPr marL="0" indent="0">
              <a:lnSpc>
                <a:spcPct val="100000"/>
              </a:lnSpc>
              <a:spcBef>
                <a:spcPts val="1200"/>
              </a:spcBef>
              <a:spcAft>
                <a:spcPts val="1800"/>
              </a:spcAft>
              <a:buNone/>
            </a:pPr>
            <a:r>
              <a:rPr lang="es-ES_tradnl" sz="2800" b="1" i="1" dirty="0">
                <a:latin typeface="Fira Sans" panose="020B0503050000020004" pitchFamily="34" charset="0"/>
              </a:rPr>
              <a:t>Los bebés expuestos al alcohol y las drogas durante el embarazo y después del nacimiento pueden tener más dificultades para despertarse cuando necesitan ayuda.</a:t>
            </a:r>
          </a:p>
          <a:p>
            <a:pPr>
              <a:lnSpc>
                <a:spcPct val="100000"/>
              </a:lnSpc>
              <a:spcBef>
                <a:spcPts val="1200"/>
              </a:spcBef>
              <a:spcAft>
                <a:spcPts val="1800"/>
              </a:spcAft>
            </a:pPr>
            <a:r>
              <a:rPr lang="es-ES_tradnl" sz="2800" dirty="0"/>
              <a:t>Compartir la cama con el bebé es más riesgoso si los padres o cuidadores fuman o consumen drogas o alcohol.
Es más probable que los padres se den la vuelta sobre su bebé mientras están bajo los efectos del alcohol.</a:t>
            </a:r>
            <a:endParaRPr lang="es-ES_tradnl" sz="3200" dirty="0"/>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70381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Footer Placeholder 3">
            <a:extLst>
              <a:ext uri="{FF2B5EF4-FFF2-40B4-BE49-F238E27FC236}">
                <a16:creationId xmlns:a16="http://schemas.microsoft.com/office/drawing/2014/main" id="{14632FA6-0965-F32C-B7A8-2E33E715ACF0}"/>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1028" name="Picture 4">
            <a:extLst>
              <a:ext uri="{FF2B5EF4-FFF2-40B4-BE49-F238E27FC236}">
                <a16:creationId xmlns:a16="http://schemas.microsoft.com/office/drawing/2014/main" id="{817BD8E7-C631-ACF0-34B5-77A704FB254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474" y="489246"/>
            <a:ext cx="949452" cy="960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Una persona y persona sentadas en una cama con un bebé.">
            <a:extLst>
              <a:ext uri="{FF2B5EF4-FFF2-40B4-BE49-F238E27FC236}">
                <a16:creationId xmlns:a16="http://schemas.microsoft.com/office/drawing/2014/main" id="{A976908F-FF22-B637-7832-A4C4307252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1081" y="2090057"/>
            <a:ext cx="4835435" cy="3223623"/>
          </a:xfrm>
          <a:prstGeom prst="rect">
            <a:avLst/>
          </a:prstGeom>
          <a:ln>
            <a:noFill/>
          </a:ln>
          <a:effectLst>
            <a:outerShdw blurRad="292100" dist="139700" dir="2700000" algn="tl" rotWithShape="0">
              <a:srgbClr val="333333">
                <a:alpha val="65000"/>
              </a:srgbClr>
            </a:outerShdw>
          </a:effectLst>
        </p:spPr>
      </p:pic>
      <p:pic>
        <p:nvPicPr>
          <p:cNvPr id="4" name="Graphic 1" descr="No sign outline">
            <a:extLst>
              <a:ext uri="{FF2B5EF4-FFF2-40B4-BE49-F238E27FC236}">
                <a16:creationId xmlns:a16="http://schemas.microsoft.com/office/drawing/2014/main" id="{20AEED27-7CD3-A86D-24F9-CF465A96F3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8562425" y="1945812"/>
            <a:ext cx="1772748" cy="1772748"/>
          </a:xfrm>
          <a:prstGeom prst="rect">
            <a:avLst/>
          </a:prstGeom>
        </p:spPr>
      </p:pic>
    </p:spTree>
    <p:extLst>
      <p:ext uri="{BB962C8B-B14F-4D97-AF65-F5344CB8AC3E}">
        <p14:creationId xmlns:p14="http://schemas.microsoft.com/office/powerpoint/2010/main" val="3145310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19E4-D8B8-450B-93D6-164874208785}"/>
              </a:ext>
            </a:extLst>
          </p:cNvPr>
          <p:cNvSpPr>
            <a:spLocks noGrp="1"/>
          </p:cNvSpPr>
          <p:nvPr>
            <p:ph type="title"/>
          </p:nvPr>
        </p:nvSpPr>
        <p:spPr>
          <a:xfrm>
            <a:off x="1561416" y="308680"/>
            <a:ext cx="5027338" cy="1325563"/>
          </a:xfrm>
        </p:spPr>
        <p:txBody>
          <a:bodyPr anchor="ctr">
            <a:normAutofit/>
          </a:bodyPr>
          <a:lstStyle/>
          <a:p>
            <a:r>
              <a:rPr lang="es-ES_tradnl" sz="3600" dirty="0">
                <a:latin typeface="Fira Sans"/>
              </a:rPr>
              <a:t>Evite que el Bebé se Caliente Demasiado</a:t>
            </a:r>
            <a:endParaRPr lang="en-US" sz="3600" dirty="0">
              <a:latin typeface="Fira Sans"/>
            </a:endParaRPr>
          </a:p>
        </p:txBody>
      </p:sp>
      <p:pic>
        <p:nvPicPr>
          <p:cNvPr id="8" name="Picture 7" descr="A blue and white circle with a sleep sack.&#10;&#10;">
            <a:extLst>
              <a:ext uri="{FF2B5EF4-FFF2-40B4-BE49-F238E27FC236}">
                <a16:creationId xmlns:a16="http://schemas.microsoft.com/office/drawing/2014/main" id="{0A998C25-990C-4F77-9572-FA0ED3D44B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5128" y="387244"/>
            <a:ext cx="1026143" cy="1015564"/>
          </a:xfrm>
          <a:prstGeom prst="rect">
            <a:avLst/>
          </a:prstGeom>
        </p:spPr>
      </p:pic>
      <p:sp>
        <p:nvSpPr>
          <p:cNvPr id="3" name="Content Placeholder 2">
            <a:extLst>
              <a:ext uri="{FF2B5EF4-FFF2-40B4-BE49-F238E27FC236}">
                <a16:creationId xmlns:a16="http://schemas.microsoft.com/office/drawing/2014/main" id="{AA0FE9F9-F73A-4391-8059-90242FBFBE3E}"/>
              </a:ext>
            </a:extLst>
          </p:cNvPr>
          <p:cNvSpPr>
            <a:spLocks noGrp="1"/>
          </p:cNvSpPr>
          <p:nvPr>
            <p:ph sz="half" idx="1"/>
          </p:nvPr>
        </p:nvSpPr>
        <p:spPr>
          <a:xfrm>
            <a:off x="420964" y="1836611"/>
            <a:ext cx="6167789" cy="4169416"/>
          </a:xfrm>
        </p:spPr>
        <p:txBody>
          <a:bodyPr vert="horz" lIns="0" tIns="0" rIns="0" bIns="0" rtlCol="0" anchor="t">
            <a:noAutofit/>
          </a:bodyPr>
          <a:lstStyle/>
          <a:p>
            <a:pPr marL="0" indent="0">
              <a:spcBef>
                <a:spcPts val="2400"/>
              </a:spcBef>
              <a:buNone/>
            </a:pPr>
            <a:r>
              <a:rPr lang="es-ES_tradnl" sz="2100" b="1" i="1" dirty="0">
                <a:latin typeface="Fira Sans"/>
              </a:rPr>
              <a:t>Si el bebé tiene demasiado calor, es posible que tenga problemas para despertarse y recibir oxígeno.</a:t>
            </a:r>
          </a:p>
          <a:p>
            <a:pPr>
              <a:spcBef>
                <a:spcPts val="2400"/>
              </a:spcBef>
            </a:pPr>
            <a:r>
              <a:rPr lang="es-ES_tradnl" sz="2100" dirty="0"/>
              <a:t>Mantenga la temperatura ambiente donde duerme el bebé lo suficientemente cómoda para un adulto ligeramente vestido.
Use un saco de dormir liviano o una cama con pies en lugar de una manta.
Cuando esté en el interior, mantenga la cabeza de su bebé libre de sombreros u otras cubiertas. 
Un bebé sudoroso o húmedo tiene demasiado calor</a:t>
            </a:r>
            <a:r>
              <a:rPr lang="es-ES_tradnl" sz="2400" dirty="0"/>
              <a:t>.</a:t>
            </a:r>
            <a:endParaRPr lang="es-ES_tradnl" sz="2400" dirty="0">
              <a:cs typeface="Calibri"/>
            </a:endParaRPr>
          </a:p>
        </p:txBody>
      </p:sp>
      <p:cxnSp>
        <p:nvCxnSpPr>
          <p:cNvPr id="9" name="Straight Arrow Connector 8">
            <a:extLst>
              <a:ext uri="{FF2B5EF4-FFF2-40B4-BE49-F238E27FC236}">
                <a16:creationId xmlns:a16="http://schemas.microsoft.com/office/drawing/2014/main" id="{ADEAB5D5-21F3-B038-CDED-6BDCAC77C0F2}"/>
              </a:ext>
              <a:ext uri="{C183D7F6-B498-43B3-948B-1728B52AA6E4}">
                <adec:decorative xmlns:adec="http://schemas.microsoft.com/office/drawing/2017/decorative" val="1"/>
              </a:ext>
            </a:extLst>
          </p:cNvPr>
          <p:cNvCxnSpPr>
            <a:cxnSpLocks/>
          </p:cNvCxnSpPr>
          <p:nvPr/>
        </p:nvCxnSpPr>
        <p:spPr>
          <a:xfrm>
            <a:off x="0" y="1634243"/>
            <a:ext cx="658875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 name="Footer Placeholder 3">
            <a:extLst>
              <a:ext uri="{FF2B5EF4-FFF2-40B4-BE49-F238E27FC236}">
                <a16:creationId xmlns:a16="http://schemas.microsoft.com/office/drawing/2014/main" id="{B58CEE58-F3EB-2C98-A323-BDCE91C26E3B}"/>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Un termostato blanco con pantalla digital.&#10;">
            <a:extLst>
              <a:ext uri="{FF2B5EF4-FFF2-40B4-BE49-F238E27FC236}">
                <a16:creationId xmlns:a16="http://schemas.microsoft.com/office/drawing/2014/main" id="{4606A13A-EFB4-4E89-A555-92C50E5DE6D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37146" y="1836611"/>
            <a:ext cx="4541296" cy="3713289"/>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1898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412239" y="312434"/>
            <a:ext cx="10688321" cy="1325563"/>
          </a:xfrm>
        </p:spPr>
        <p:txBody>
          <a:bodyPr anchor="ctr">
            <a:noAutofit/>
          </a:bodyPr>
          <a:lstStyle/>
          <a:p>
            <a:r>
              <a:rPr lang="es-ES_tradnl" sz="3400" dirty="0"/>
              <a:t>Busque un médico tan pronto como sepa que está embarazada y reciba atención médica regular durante el embarazo</a:t>
            </a:r>
            <a:endParaRPr lang="en-US" sz="3400" dirty="0"/>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149299"/>
            <a:ext cx="5801193" cy="4040364"/>
          </a:xfrm>
        </p:spPr>
        <p:txBody>
          <a:bodyPr vert="horz" lIns="0" tIns="0" rIns="0" bIns="0" rtlCol="0" anchor="t">
            <a:normAutofit fontScale="92500" lnSpcReduction="20000"/>
          </a:bodyPr>
          <a:lstStyle/>
          <a:p>
            <a:pPr marL="0" indent="0">
              <a:lnSpc>
                <a:spcPct val="100000"/>
              </a:lnSpc>
              <a:spcBef>
                <a:spcPts val="0"/>
              </a:spcBef>
              <a:spcAft>
                <a:spcPts val="1800"/>
              </a:spcAft>
              <a:buNone/>
            </a:pPr>
            <a:r>
              <a:rPr lang="es-ES_tradnl" sz="2800" b="1" i="1" dirty="0">
                <a:latin typeface="Fira Sans" panose="020B0503050000020004" pitchFamily="34" charset="0"/>
              </a:rPr>
              <a:t>Los médicos comparten actualizaciones sobre temas importantes de salud y seguridad para la mamá y el bebé.</a:t>
            </a:r>
          </a:p>
          <a:p>
            <a:pPr>
              <a:lnSpc>
                <a:spcPct val="100000"/>
              </a:lnSpc>
              <a:spcBef>
                <a:spcPts val="0"/>
              </a:spcBef>
              <a:spcAft>
                <a:spcPts val="1800"/>
              </a:spcAft>
            </a:pPr>
            <a:r>
              <a:rPr lang="es-ES_tradnl" sz="2800" dirty="0"/>
              <a:t>Los controles médicos regulares cada mes hasta el nacimiento pueden ayudar a la mamá y al bebé a mantenerse saludables.
Las investigaciones demuestran que la atención prenatal puede ayudar a evitar que los bebés mueran mientras duermen</a:t>
            </a:r>
            <a:endParaRPr lang="en-US" sz="2800" dirty="0"/>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58368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Footer Placeholder 3">
            <a:extLst>
              <a:ext uri="{FF2B5EF4-FFF2-40B4-BE49-F238E27FC236}">
                <a16:creationId xmlns:a16="http://schemas.microsoft.com/office/drawing/2014/main" id="{14632FA6-0965-F32C-B7A8-2E33E715ACF0}"/>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3076" name="Picture 4">
            <a:extLst>
              <a:ext uri="{FF2B5EF4-FFF2-40B4-BE49-F238E27FC236}">
                <a16:creationId xmlns:a16="http://schemas.microsoft.com/office/drawing/2014/main" id="{A30BB78F-C5E9-4CC2-FAF0-9E0A42610D8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595" y="365125"/>
            <a:ext cx="949210" cy="9601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Un grupo de personas mirando una foto.">
            <a:extLst>
              <a:ext uri="{FF2B5EF4-FFF2-40B4-BE49-F238E27FC236}">
                <a16:creationId xmlns:a16="http://schemas.microsoft.com/office/drawing/2014/main" id="{025DB4EF-8697-A853-8191-CAFCFA152F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2014" y="1935938"/>
            <a:ext cx="4984540" cy="331678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B84FA926-CF95-F559-9EE0-21E5C6DF607E}"/>
              </a:ext>
            </a:extLst>
          </p:cNvPr>
          <p:cNvSpPr txBox="1"/>
          <p:nvPr/>
        </p:nvSpPr>
        <p:spPr>
          <a:xfrm>
            <a:off x="6872014" y="5361944"/>
            <a:ext cx="4378952" cy="261610"/>
          </a:xfrm>
          <a:prstGeom prst="rect">
            <a:avLst/>
          </a:prstGeom>
          <a:noFill/>
        </p:spPr>
        <p:txBody>
          <a:bodyPr wrap="square" rtlCol="0">
            <a:spAutoFit/>
          </a:bodyPr>
          <a:lstStyle/>
          <a:p>
            <a:r>
              <a:rPr lang="es-ES_tradnl" sz="1100" dirty="0"/>
              <a:t>Fuente de la imagen: Programa WIC de Texas</a:t>
            </a:r>
          </a:p>
        </p:txBody>
      </p:sp>
    </p:spTree>
    <p:extLst>
      <p:ext uri="{BB962C8B-B14F-4D97-AF65-F5344CB8AC3E}">
        <p14:creationId xmlns:p14="http://schemas.microsoft.com/office/powerpoint/2010/main" val="3419857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31FA-74B9-663F-F4C9-7097D85CDDA5}"/>
              </a:ext>
            </a:extLst>
          </p:cNvPr>
          <p:cNvSpPr>
            <a:spLocks noGrp="1"/>
          </p:cNvSpPr>
          <p:nvPr>
            <p:ph type="title"/>
          </p:nvPr>
        </p:nvSpPr>
        <p:spPr/>
        <p:txBody>
          <a:bodyPr/>
          <a:lstStyle/>
          <a:p>
            <a:r>
              <a:rPr lang="es-ES_tradnl"/>
              <a:t>Rompehielos</a:t>
            </a:r>
          </a:p>
        </p:txBody>
      </p:sp>
      <p:sp>
        <p:nvSpPr>
          <p:cNvPr id="3" name="Content Placeholder 2">
            <a:extLst>
              <a:ext uri="{FF2B5EF4-FFF2-40B4-BE49-F238E27FC236}">
                <a16:creationId xmlns:a16="http://schemas.microsoft.com/office/drawing/2014/main" id="{95B347A2-C56E-BAD3-10B1-D3A9EEE009DC}"/>
              </a:ext>
            </a:extLst>
          </p:cNvPr>
          <p:cNvSpPr>
            <a:spLocks noGrp="1"/>
          </p:cNvSpPr>
          <p:nvPr>
            <p:ph idx="1"/>
          </p:nvPr>
        </p:nvSpPr>
        <p:spPr>
          <a:xfrm>
            <a:off x="838200" y="1690688"/>
            <a:ext cx="10515600" cy="4227703"/>
          </a:xfrm>
        </p:spPr>
        <p:txBody>
          <a:bodyPr vert="horz" lIns="0" tIns="0" rIns="0" bIns="0" rtlCol="0" anchor="t">
            <a:normAutofit lnSpcReduction="10000"/>
          </a:bodyPr>
          <a:lstStyle/>
          <a:p>
            <a:r>
              <a:rPr lang="es-ES_tradnl" dirty="0"/>
              <a:t>Busque un compañero y preséntese.</a:t>
            </a:r>
          </a:p>
          <a:p>
            <a:pPr lvl="1"/>
            <a:r>
              <a:rPr lang="es-ES_tradnl" dirty="0"/>
              <a:t>Nombre</a:t>
            </a:r>
          </a:p>
          <a:p>
            <a:pPr lvl="1"/>
            <a:r>
              <a:rPr lang="es-ES_tradnl" dirty="0"/>
              <a:t>Dónde trabaja</a:t>
            </a:r>
          </a:p>
          <a:p>
            <a:pPr lvl="1"/>
            <a:r>
              <a:rPr lang="es-ES_tradnl" dirty="0"/>
              <a:t>Cómo interactúa con los padres y cuidadores</a:t>
            </a:r>
          </a:p>
          <a:p>
            <a:pPr lvl="1"/>
            <a:endParaRPr lang="es-ES_tradnl" dirty="0"/>
          </a:p>
          <a:p>
            <a:r>
              <a:rPr lang="es-ES_tradnl" dirty="0"/>
              <a:t>Identifique el juego de cartas en su mesa.</a:t>
            </a:r>
          </a:p>
          <a:p>
            <a:pPr lvl="1"/>
            <a:r>
              <a:rPr lang="es-ES_tradnl" dirty="0"/>
              <a:t>Colóquelos todos con el lado "liso" hacia arriba.</a:t>
            </a:r>
          </a:p>
          <a:p>
            <a:pPr lvl="1"/>
            <a:r>
              <a:rPr lang="es-ES_tradnl" dirty="0"/>
              <a:t>Revuélvalos.</a:t>
            </a:r>
          </a:p>
          <a:p>
            <a:pPr lvl="1"/>
            <a:r>
              <a:rPr lang="es-ES_tradnl" dirty="0"/>
              <a:t>Juegue un juego rápido de "Memoria", turnándose con su compañero para encontrar los gráficos correspondientes.</a:t>
            </a:r>
          </a:p>
          <a:p>
            <a:pPr lvl="1"/>
            <a:r>
              <a:rPr lang="es-ES_tradnl" dirty="0"/>
              <a:t>Guarde sus pares "ganadores".</a:t>
            </a:r>
          </a:p>
        </p:txBody>
      </p:sp>
      <p:sp>
        <p:nvSpPr>
          <p:cNvPr id="6" name="Footer Placeholder 3">
            <a:extLst>
              <a:ext uri="{FF2B5EF4-FFF2-40B4-BE49-F238E27FC236}">
                <a16:creationId xmlns:a16="http://schemas.microsoft.com/office/drawing/2014/main" id="{AB7314CA-1B6E-BA45-77AC-F0AD652404F9}"/>
              </a:ext>
            </a:extLst>
          </p:cNvPr>
          <p:cNvSpPr txBox="1">
            <a:spLocks/>
          </p:cNvSpPr>
          <p:nvPr/>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spc="0" dirty="0">
                <a:latin typeface="Fira Sans Medium"/>
              </a:rPr>
              <a:t>Hablemos </a:t>
            </a:r>
            <a:r>
              <a:rPr lang="en-US" b="0" i="1" spc="0" dirty="0">
                <a:latin typeface="Fira Sans Medium"/>
              </a:rPr>
              <a:t>- </a:t>
            </a:r>
            <a:r>
              <a:rPr lang="en-US" i="1" spc="0" dirty="0">
                <a:latin typeface="Fira Sans Light"/>
              </a:rPr>
              <a:t>Sueño Infantil Seguro</a:t>
            </a:r>
          </a:p>
        </p:txBody>
      </p:sp>
    </p:spTree>
    <p:extLst>
      <p:ext uri="{BB962C8B-B14F-4D97-AF65-F5344CB8AC3E}">
        <p14:creationId xmlns:p14="http://schemas.microsoft.com/office/powerpoint/2010/main" val="908988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9" y="365125"/>
            <a:ext cx="9204961" cy="1325563"/>
          </a:xfrm>
        </p:spPr>
        <p:txBody>
          <a:bodyPr anchor="ctr">
            <a:noAutofit/>
          </a:bodyPr>
          <a:lstStyle/>
          <a:p>
            <a:r>
              <a:rPr lang="es-ES_tradnl" sz="3400" dirty="0"/>
              <a:t>Siga los consejos de su médico o clínica sobre inyecciones, chequeos y otros problemas de salud para el bebé</a:t>
            </a:r>
            <a:endParaRPr lang="en-US" sz="3400" dirty="0"/>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140442"/>
            <a:ext cx="5608153" cy="4049221"/>
          </a:xfrm>
        </p:spPr>
        <p:txBody>
          <a:bodyPr vert="horz" lIns="0" tIns="0" rIns="0" bIns="0" rtlCol="0" anchor="t">
            <a:normAutofit lnSpcReduction="10000"/>
          </a:bodyPr>
          <a:lstStyle/>
          <a:p>
            <a:pPr marL="0" indent="0">
              <a:lnSpc>
                <a:spcPct val="100000"/>
              </a:lnSpc>
              <a:spcBef>
                <a:spcPts val="0"/>
              </a:spcBef>
              <a:spcAft>
                <a:spcPts val="1800"/>
              </a:spcAft>
              <a:buNone/>
            </a:pPr>
            <a:r>
              <a:rPr lang="es-ES_tradnl" b="1" i="1" dirty="0">
                <a:latin typeface="Fira Sans" panose="020B0503050000020004" pitchFamily="34" charset="0"/>
              </a:rPr>
              <a:t>Las vacunas ayudan a los bebés a mantenerse sanos, lo que puede protegerlos del síndrome de muerte súbita del lactante.</a:t>
            </a:r>
          </a:p>
          <a:p>
            <a:pPr>
              <a:lnSpc>
                <a:spcPct val="100000"/>
              </a:lnSpc>
              <a:spcBef>
                <a:spcPts val="0"/>
              </a:spcBef>
              <a:spcAft>
                <a:spcPts val="1800"/>
              </a:spcAft>
            </a:pPr>
            <a:r>
              <a:rPr lang="es-ES_tradnl" dirty="0"/>
              <a:t>Los médicos tienen los consejos más actualizados sobre cómo mantener al bebé seguro y saludable.
Las visitas regulares ayudan a asegurarse de que su bebé esté creciendo y desarrollándose bien.</a:t>
            </a:r>
            <a:endParaRPr lang="es-ES_tradnl" sz="2800" dirty="0"/>
          </a:p>
          <a:p>
            <a:pPr>
              <a:lnSpc>
                <a:spcPct val="100000"/>
              </a:lnSpc>
              <a:spcBef>
                <a:spcPts val="2400"/>
              </a:spcBef>
              <a:spcAft>
                <a:spcPts val="1800"/>
              </a:spcAft>
            </a:pPr>
            <a:endParaRPr lang="en-US" sz="2800" dirty="0"/>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20776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Footer Placeholder 3">
            <a:extLst>
              <a:ext uri="{FF2B5EF4-FFF2-40B4-BE49-F238E27FC236}">
                <a16:creationId xmlns:a16="http://schemas.microsoft.com/office/drawing/2014/main" id="{14632FA6-0965-F32C-B7A8-2E33E715ACF0}"/>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2052" name="Picture 4">
            <a:extLst>
              <a:ext uri="{FF2B5EF4-FFF2-40B4-BE49-F238E27FC236}">
                <a16:creationId xmlns:a16="http://schemas.microsoft.com/office/drawing/2014/main" id="{49E17DF0-2B14-C257-2FF1-130D2FD8682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658" y="438861"/>
            <a:ext cx="949084" cy="96012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 A doctor giving a shot to a baby.">
            <a:extLst>
              <a:ext uri="{FF2B5EF4-FFF2-40B4-BE49-F238E27FC236}">
                <a16:creationId xmlns:a16="http://schemas.microsoft.com/office/drawing/2014/main" id="{AEB2D3A1-3315-0689-7D60-68DC12A207A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6384169" y="1684409"/>
            <a:ext cx="5091551" cy="3934880"/>
          </a:xfrm>
          <a:prstGeom prst="rect">
            <a:avLst/>
          </a:prstGeom>
          <a:ln>
            <a:noFill/>
          </a:ln>
          <a:effectLst>
            <a:outerShdw blurRad="292100" dist="139700" dir="2700000" algn="tl" rotWithShape="0">
              <a:srgbClr val="333333">
                <a:alpha val="65000"/>
              </a:srgbClr>
            </a:outerShdw>
          </a:effectLst>
        </p:spPr>
      </p:pic>
      <p:sp>
        <p:nvSpPr>
          <p:cNvPr id="4" name="TextBox 3" descr="Un doctor poniendo una inyección a un bebé.">
            <a:extLst>
              <a:ext uri="{FF2B5EF4-FFF2-40B4-BE49-F238E27FC236}">
                <a16:creationId xmlns:a16="http://schemas.microsoft.com/office/drawing/2014/main" id="{B84FA926-CF95-F559-9EE0-21E5C6DF607E}"/>
              </a:ext>
            </a:extLst>
          </p:cNvPr>
          <p:cNvSpPr txBox="1"/>
          <p:nvPr/>
        </p:nvSpPr>
        <p:spPr>
          <a:xfrm>
            <a:off x="6572250" y="5724383"/>
            <a:ext cx="4378952" cy="430887"/>
          </a:xfrm>
          <a:prstGeom prst="rect">
            <a:avLst/>
          </a:prstGeom>
          <a:noFill/>
        </p:spPr>
        <p:txBody>
          <a:bodyPr wrap="square" rtlCol="0">
            <a:spAutoFit/>
          </a:bodyPr>
          <a:lstStyle/>
          <a:p>
            <a:r>
              <a:rPr lang="es-ES_tradnl" sz="1100" dirty="0"/>
              <a:t>Fuente de la imagen: Centros para el Control y la Prevención de Enfermedades</a:t>
            </a:r>
          </a:p>
        </p:txBody>
      </p:sp>
    </p:spTree>
    <p:extLst>
      <p:ext uri="{BB962C8B-B14F-4D97-AF65-F5344CB8AC3E}">
        <p14:creationId xmlns:p14="http://schemas.microsoft.com/office/powerpoint/2010/main" val="1148150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9" y="365125"/>
            <a:ext cx="9966794" cy="1325563"/>
          </a:xfrm>
        </p:spPr>
        <p:txBody>
          <a:bodyPr anchor="ctr">
            <a:noAutofit/>
          </a:bodyPr>
          <a:lstStyle/>
          <a:p>
            <a:r>
              <a:rPr lang="es-ES_tradnl" sz="3600" dirty="0"/>
              <a:t>Evite el uso de monitores o dispositivos como su principal forma de reducir el riesgo de SIDS</a:t>
            </a:r>
            <a:endParaRPr lang="en-US" sz="3600" dirty="0"/>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1907822"/>
            <a:ext cx="6461593" cy="4281841"/>
          </a:xfrm>
        </p:spPr>
        <p:txBody>
          <a:bodyPr vert="horz" lIns="0" tIns="0" rIns="0" bIns="0" rtlCol="0" anchor="t">
            <a:normAutofit/>
          </a:bodyPr>
          <a:lstStyle/>
          <a:p>
            <a:pPr marL="0" indent="0">
              <a:lnSpc>
                <a:spcPct val="100000"/>
              </a:lnSpc>
              <a:spcBef>
                <a:spcPts val="0"/>
              </a:spcBef>
              <a:spcAft>
                <a:spcPts val="1800"/>
              </a:spcAft>
              <a:buNone/>
            </a:pPr>
            <a:r>
              <a:rPr lang="es-ES_tradnl" b="1" i="1" dirty="0">
                <a:latin typeface="Fira Sans" panose="020B0503050000020004" pitchFamily="34" charset="0"/>
              </a:rPr>
              <a:t>Elegir usar un monitor o dispositivo en casa no reemplaza seguir todas las pautas de sueño seguro.</a:t>
            </a:r>
          </a:p>
          <a:p>
            <a:pPr>
              <a:lnSpc>
                <a:spcPct val="100000"/>
              </a:lnSpc>
              <a:spcBef>
                <a:spcPts val="0"/>
              </a:spcBef>
              <a:spcAft>
                <a:spcPts val="1800"/>
              </a:spcAft>
            </a:pPr>
            <a:r>
              <a:rPr lang="es-ES_tradnl" dirty="0"/>
              <a:t>Ningún producto puede prevenir el SIDS.
Si usa un monitor u otro dispositivo por razones distintas a la detección del SIDS, siga todas las prácticas de sueño seguro.
Si tiene preguntas, anime a los padres a hablar con el médico del bebé.</a:t>
            </a:r>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70612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Footer Placeholder 3">
            <a:extLst>
              <a:ext uri="{FF2B5EF4-FFF2-40B4-BE49-F238E27FC236}">
                <a16:creationId xmlns:a16="http://schemas.microsoft.com/office/drawing/2014/main" id="{14632FA6-0965-F32C-B7A8-2E33E715ACF0}"/>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5122" name="Picture 2">
            <a:extLst>
              <a:ext uri="{FF2B5EF4-FFF2-40B4-BE49-F238E27FC236}">
                <a16:creationId xmlns:a16="http://schemas.microsoft.com/office/drawing/2014/main" id="{9EF98EF2-C0A6-D0BD-B175-119B97C405B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3861" y="567179"/>
            <a:ext cx="949210" cy="9601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Un monitor de bebé sobre una mesa de cristal. ">
            <a:extLst>
              <a:ext uri="{FF2B5EF4-FFF2-40B4-BE49-F238E27FC236}">
                <a16:creationId xmlns:a16="http://schemas.microsoft.com/office/drawing/2014/main" id="{541A00D3-46C8-994E-92F5-FCF2BFA085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2548" y="2230847"/>
            <a:ext cx="4643845" cy="30958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21323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991958" cy="1214695"/>
          </a:xfrm>
        </p:spPr>
        <p:txBody>
          <a:bodyPr vert="horz" lIns="91440" tIns="45720" rIns="91440" bIns="45720" rtlCol="0" anchor="ctr">
            <a:normAutofit/>
          </a:bodyPr>
          <a:lstStyle/>
          <a:p>
            <a:r>
              <a:rPr lang="es-ES_tradnl" sz="3600" dirty="0">
                <a:latin typeface="Fira Sans"/>
              </a:rPr>
              <a:t>¿Qué Tiene que ver el </a:t>
            </a:r>
            <a:r>
              <a:rPr lang="es-ES_tradnl" sz="3600" dirty="0">
                <a:solidFill>
                  <a:srgbClr val="008E8C"/>
                </a:solidFill>
                <a:latin typeface="Fira Sans"/>
              </a:rPr>
              <a:t>Tiempo Boca Abajo </a:t>
            </a:r>
            <a:r>
              <a:rPr lang="es-ES_tradnl" sz="3600" dirty="0">
                <a:latin typeface="Fira Sans"/>
              </a:rPr>
              <a:t>con el Sueño Seguro de los Bebés?</a:t>
            </a:r>
            <a:endParaRPr lang="en-US" sz="3600" dirty="0">
              <a:latin typeface="Fira Sans"/>
            </a:endParaRP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470452" y="1874528"/>
            <a:ext cx="6082748" cy="4268662"/>
          </a:xfrm>
        </p:spPr>
        <p:txBody>
          <a:bodyPr vert="horz" lIns="91440" tIns="45720" rIns="91440" bIns="45720" rtlCol="0" anchor="t">
            <a:normAutofit fontScale="92500"/>
          </a:bodyPr>
          <a:lstStyle/>
          <a:p>
            <a:pPr marL="0" indent="0" fontAlgn="base">
              <a:spcAft>
                <a:spcPts val="1200"/>
              </a:spcAft>
              <a:buNone/>
            </a:pPr>
            <a:r>
              <a:rPr lang="es-ES_tradnl" b="1" i="1" dirty="0">
                <a:latin typeface="Fira Sans" panose="020B0503050000020004" pitchFamily="34" charset="0"/>
              </a:rPr>
              <a:t>El tiempo boca abajo fortalece los músculos que sostienen la cabeza del bebé y puede prevenir los puntos planos.</a:t>
            </a:r>
          </a:p>
          <a:p>
            <a:pPr fontAlgn="base">
              <a:spcAft>
                <a:spcPts val="1200"/>
              </a:spcAft>
            </a:pPr>
            <a:r>
              <a:rPr lang="es-ES_tradnl" dirty="0"/>
              <a:t>El tiempo boca abajo ayuda a los bebés a desarrollar la fuerza de los brazos, los hombros y el cuello. 
El tiempo supervisado boca abajo todos los días ayuda a que el cerebro del bebé crezca aprendiendo y jugando.
Anime a los padres a compartir información sobre el tiempo boca abajo con los cuidadores del bebé.</a:t>
            </a:r>
          </a:p>
        </p:txBody>
      </p:sp>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033" y="445331"/>
            <a:ext cx="970121" cy="960120"/>
          </a:xfrm>
          <a:prstGeom prst="rect">
            <a:avLst/>
          </a:prstGeom>
        </p:spPr>
      </p:pic>
      <p:cxnSp>
        <p:nvCxnSpPr>
          <p:cNvPr id="6" name="Straight Arrow Connector 5">
            <a:extLst>
              <a:ext uri="{FF2B5EF4-FFF2-40B4-BE49-F238E27FC236}">
                <a16:creationId xmlns:a16="http://schemas.microsoft.com/office/drawing/2014/main" id="{6E791557-7D35-3D40-F327-5C21F41BB752}"/>
              </a:ext>
              <a:ext uri="{C183D7F6-B498-43B3-948B-1728B52AA6E4}">
                <adec:decorative xmlns:adec="http://schemas.microsoft.com/office/drawing/2017/decorative" val="1"/>
              </a:ext>
            </a:extLst>
          </p:cNvPr>
          <p:cNvCxnSpPr>
            <a:cxnSpLocks/>
          </p:cNvCxnSpPr>
          <p:nvPr/>
        </p:nvCxnSpPr>
        <p:spPr>
          <a:xfrm>
            <a:off x="0" y="1661367"/>
            <a:ext cx="65532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 name="Footer Placeholder 3">
            <a:extLst>
              <a:ext uri="{FF2B5EF4-FFF2-40B4-BE49-F238E27FC236}">
                <a16:creationId xmlns:a16="http://schemas.microsoft.com/office/drawing/2014/main" id="{CAA6B1A3-DE34-E51D-C7C2-5CD3AAE252C4}"/>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11" name="Picture 10" descr="Dos personas jugando con un bebé en tiempo boca abajo. ">
            <a:extLst>
              <a:ext uri="{FF2B5EF4-FFF2-40B4-BE49-F238E27FC236}">
                <a16:creationId xmlns:a16="http://schemas.microsoft.com/office/drawing/2014/main" id="{83DAB1F3-9D8C-4717-BCD6-A066292FC44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9925" y="1922031"/>
            <a:ext cx="4357748" cy="3933607"/>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5288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8" y="365125"/>
            <a:ext cx="9692642" cy="1325563"/>
          </a:xfrm>
        </p:spPr>
        <p:txBody>
          <a:bodyPr anchor="ctr">
            <a:noAutofit/>
          </a:bodyPr>
          <a:lstStyle/>
          <a:p>
            <a:r>
              <a:rPr lang="es-ES_tradnl" sz="3600" dirty="0"/>
              <a:t>Evite Envolver al Bebé una Vez que Comience a Darse la Vuelta</a:t>
            </a:r>
            <a:endParaRPr lang="en-US" sz="3600" dirty="0"/>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113280"/>
            <a:ext cx="5918759" cy="4076383"/>
          </a:xfrm>
        </p:spPr>
        <p:txBody>
          <a:bodyPr vert="horz" lIns="0" tIns="0" rIns="0" bIns="0" rtlCol="0" anchor="t">
            <a:normAutofit/>
          </a:bodyPr>
          <a:lstStyle/>
          <a:p>
            <a:pPr marL="0" indent="0">
              <a:lnSpc>
                <a:spcPct val="100000"/>
              </a:lnSpc>
              <a:spcBef>
                <a:spcPts val="0"/>
              </a:spcBef>
              <a:spcAft>
                <a:spcPts val="1800"/>
              </a:spcAft>
              <a:buNone/>
            </a:pPr>
            <a:r>
              <a:rPr lang="es-ES_tradnl" b="1" i="1" dirty="0">
                <a:latin typeface="Fira Sans" panose="020B0503050000020004" pitchFamily="34" charset="0"/>
              </a:rPr>
              <a:t>Si el bebé es colocado boca abajo o se voltea boca abajo mientras está envuelto, el riesgo de muerte es mayor.</a:t>
            </a:r>
          </a:p>
          <a:p>
            <a:pPr>
              <a:lnSpc>
                <a:spcPct val="100000"/>
              </a:lnSpc>
              <a:spcBef>
                <a:spcPts val="0"/>
              </a:spcBef>
              <a:spcAft>
                <a:spcPts val="1800"/>
              </a:spcAft>
            </a:pPr>
            <a:r>
              <a:rPr lang="es-ES_tradnl" dirty="0"/>
              <a:t>Tenga en cuenta que envolver al bebé no reduce el riesgo de SIDS.</a:t>
            </a:r>
          </a:p>
          <a:p>
            <a:pPr>
              <a:lnSpc>
                <a:spcPct val="100000"/>
              </a:lnSpc>
              <a:spcBef>
                <a:spcPts val="0"/>
              </a:spcBef>
              <a:spcAft>
                <a:spcPts val="1800"/>
              </a:spcAft>
            </a:pPr>
            <a:r>
              <a:rPr lang="es-ES_tradnl" dirty="0"/>
              <a:t>Comparta las recomendaciones para que los padres y cuidadores las sigan.</a:t>
            </a:r>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518366"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Footer Placeholder 3">
            <a:extLst>
              <a:ext uri="{FF2B5EF4-FFF2-40B4-BE49-F238E27FC236}">
                <a16:creationId xmlns:a16="http://schemas.microsoft.com/office/drawing/2014/main" id="{14632FA6-0965-F32C-B7A8-2E33E715ACF0}"/>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5126" name="Picture 6">
            <a:extLst>
              <a:ext uri="{FF2B5EF4-FFF2-40B4-BE49-F238E27FC236}">
                <a16:creationId xmlns:a16="http://schemas.microsoft.com/office/drawing/2014/main" id="{C42261F3-2E75-3747-11AA-7FABC895F76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3861" y="472900"/>
            <a:ext cx="949210" cy="96012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13" descr="Una persona envolviendo a un bebé sobre la cama. &#10;&#10;">
            <a:extLst>
              <a:ext uri="{FF2B5EF4-FFF2-40B4-BE49-F238E27FC236}">
                <a16:creationId xmlns:a16="http://schemas.microsoft.com/office/drawing/2014/main" id="{CA07546B-5FAD-4F4C-B530-0B89C8F7E9F0}"/>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6803952" y="2113280"/>
            <a:ext cx="4984286" cy="33151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0526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71C19-8256-9893-464B-A8A5A04847D4}"/>
              </a:ext>
            </a:extLst>
          </p:cNvPr>
          <p:cNvSpPr>
            <a:spLocks noGrp="1"/>
          </p:cNvSpPr>
          <p:nvPr>
            <p:ph type="title"/>
          </p:nvPr>
        </p:nvSpPr>
        <p:spPr/>
        <p:txBody>
          <a:bodyPr>
            <a:normAutofit/>
          </a:bodyPr>
          <a:lstStyle/>
          <a:p>
            <a:r>
              <a:rPr lang="es-ES_tradnl" sz="4400"/>
              <a:t>Hablemos - Temas Especiales</a:t>
            </a:r>
          </a:p>
        </p:txBody>
      </p:sp>
      <p:pic>
        <p:nvPicPr>
          <p:cNvPr id="11" name="Picture 10" descr="Icono de entrenamiento del sueño.">
            <a:extLst>
              <a:ext uri="{FF2B5EF4-FFF2-40B4-BE49-F238E27FC236}">
                <a16:creationId xmlns:a16="http://schemas.microsoft.com/office/drawing/2014/main" id="{67CA81B3-18C7-4A66-6196-D05067756F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7087" y="2186635"/>
            <a:ext cx="1855713" cy="1855713"/>
          </a:xfrm>
          <a:prstGeom prst="rect">
            <a:avLst/>
          </a:prstGeom>
        </p:spPr>
      </p:pic>
      <p:sp>
        <p:nvSpPr>
          <p:cNvPr id="16" name="Footer Placeholder 3">
            <a:extLst>
              <a:ext uri="{FF2B5EF4-FFF2-40B4-BE49-F238E27FC236}">
                <a16:creationId xmlns:a16="http://schemas.microsoft.com/office/drawing/2014/main" id="{81887367-46AF-C3FB-2C93-03907285B9B0}"/>
              </a:ext>
            </a:extLst>
          </p:cNvPr>
          <p:cNvSpPr txBox="1">
            <a:spLocks/>
          </p:cNvSpPr>
          <p:nvPr/>
        </p:nvSpPr>
        <p:spPr>
          <a:xfrm>
            <a:off x="1597087"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b="0" spc="0">
                <a:latin typeface="Fira Sans Medium"/>
              </a:rPr>
              <a:t>Entrenamiento del Sueño</a:t>
            </a:r>
            <a:endParaRPr lang="es-ES_tradnl" b="0" i="1" spc="0">
              <a:latin typeface="Fira Sans Light"/>
            </a:endParaRPr>
          </a:p>
        </p:txBody>
      </p:sp>
      <p:pic>
        <p:nvPicPr>
          <p:cNvPr id="13" name="Picture 12" descr="Icono de emergencias.">
            <a:extLst>
              <a:ext uri="{FF2B5EF4-FFF2-40B4-BE49-F238E27FC236}">
                <a16:creationId xmlns:a16="http://schemas.microsoft.com/office/drawing/2014/main" id="{CCC49CC0-487D-0244-F11A-3952065309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8143" y="2186635"/>
            <a:ext cx="1855713" cy="1855713"/>
          </a:xfrm>
          <a:prstGeom prst="rect">
            <a:avLst/>
          </a:prstGeom>
        </p:spPr>
      </p:pic>
      <p:sp>
        <p:nvSpPr>
          <p:cNvPr id="23" name="Footer Placeholder 3">
            <a:extLst>
              <a:ext uri="{FF2B5EF4-FFF2-40B4-BE49-F238E27FC236}">
                <a16:creationId xmlns:a16="http://schemas.microsoft.com/office/drawing/2014/main" id="{307C43F0-46E0-5211-EE67-C3B5440988A0}"/>
              </a:ext>
            </a:extLst>
          </p:cNvPr>
          <p:cNvSpPr txBox="1">
            <a:spLocks/>
          </p:cNvSpPr>
          <p:nvPr/>
        </p:nvSpPr>
        <p:spPr>
          <a:xfrm>
            <a:off x="5168143"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b="0" spc="0">
                <a:latin typeface="Fira Sans Medium"/>
              </a:rPr>
              <a:t>Emergencias</a:t>
            </a:r>
            <a:endParaRPr lang="es-ES_tradnl" b="0" i="1" spc="0">
              <a:latin typeface="Fira Sans Light"/>
            </a:endParaRPr>
          </a:p>
        </p:txBody>
      </p:sp>
      <p:pic>
        <p:nvPicPr>
          <p:cNvPr id="15" name="Picture 14" descr="Icono de condiciones especiales de Salud. ">
            <a:extLst>
              <a:ext uri="{FF2B5EF4-FFF2-40B4-BE49-F238E27FC236}">
                <a16:creationId xmlns:a16="http://schemas.microsoft.com/office/drawing/2014/main" id="{1E40E0F7-C516-AEE6-3381-F959024710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39199" y="2186635"/>
            <a:ext cx="1855713" cy="1855713"/>
          </a:xfrm>
          <a:prstGeom prst="rect">
            <a:avLst/>
          </a:prstGeom>
        </p:spPr>
      </p:pic>
      <p:sp>
        <p:nvSpPr>
          <p:cNvPr id="24" name="Footer Placeholder 3">
            <a:extLst>
              <a:ext uri="{FF2B5EF4-FFF2-40B4-BE49-F238E27FC236}">
                <a16:creationId xmlns:a16="http://schemas.microsoft.com/office/drawing/2014/main" id="{13DBACD4-AF75-DA13-B66B-D186907F57A8}"/>
              </a:ext>
            </a:extLst>
          </p:cNvPr>
          <p:cNvSpPr txBox="1">
            <a:spLocks/>
          </p:cNvSpPr>
          <p:nvPr/>
        </p:nvSpPr>
        <p:spPr>
          <a:xfrm>
            <a:off x="8739199"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b="0" spc="0" dirty="0">
                <a:latin typeface="Fira Sans Medium"/>
              </a:rPr>
              <a:t>Condiciones Especiales de Salud</a:t>
            </a:r>
            <a:endParaRPr lang="es-ES_tradnl" b="0" i="1" spc="0" dirty="0">
              <a:latin typeface="Fira Sans Light"/>
            </a:endParaRPr>
          </a:p>
        </p:txBody>
      </p:sp>
      <p:sp>
        <p:nvSpPr>
          <p:cNvPr id="3" name="Footer Placeholder 3">
            <a:extLst>
              <a:ext uri="{FF2B5EF4-FFF2-40B4-BE49-F238E27FC236}">
                <a16:creationId xmlns:a16="http://schemas.microsoft.com/office/drawing/2014/main" id="{9F878FC3-8D39-8F70-56AD-ECFEF93F1DDD}"/>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226045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414D66-BD9B-4DC5-A4FB-935CC25326C6}"/>
              </a:ext>
            </a:extLst>
          </p:cNvPr>
          <p:cNvSpPr>
            <a:spLocks noGrp="1"/>
          </p:cNvSpPr>
          <p:nvPr>
            <p:ph type="title"/>
          </p:nvPr>
        </p:nvSpPr>
        <p:spPr/>
        <p:txBody>
          <a:bodyPr anchor="ctr">
            <a:normAutofit/>
          </a:bodyPr>
          <a:lstStyle/>
          <a:p>
            <a:r>
              <a:rPr lang="es-ES_tradnl" dirty="0"/>
              <a:t>¡Hora del Examen!</a:t>
            </a:r>
          </a:p>
        </p:txBody>
      </p:sp>
      <p:graphicFrame>
        <p:nvGraphicFramePr>
          <p:cNvPr id="16" name="Text Placeholder 6" descr="Organizador gráfico con elementos de tiempo de quiz:&#10;&#10;Preguntas de quiz de mito vs. realidad&#10;Compruebe su conocimiento&#10;Descubra lo que no sabemos.&#10;">
            <a:extLst>
              <a:ext uri="{FF2B5EF4-FFF2-40B4-BE49-F238E27FC236}">
                <a16:creationId xmlns:a16="http://schemas.microsoft.com/office/drawing/2014/main" id="{77A6D71C-78E8-29C7-7F43-90F5B9622779}"/>
              </a:ext>
            </a:extLst>
          </p:cNvPr>
          <p:cNvGraphicFramePr/>
          <p:nvPr>
            <p:extLst>
              <p:ext uri="{D42A27DB-BD31-4B8C-83A1-F6EECF244321}">
                <p14:modId xmlns:p14="http://schemas.microsoft.com/office/powerpoint/2010/main" val="2807570689"/>
              </p:ext>
            </p:extLst>
          </p:nvPr>
        </p:nvGraphicFramePr>
        <p:xfrm>
          <a:off x="838200" y="1690688"/>
          <a:ext cx="9767047" cy="3606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AEC899D8-284A-1D41-3B89-1803A1493831}"/>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189453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994F0C9E-B6F7-4FB5-876D-2E86DE46D0AA}"/>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Title 4">
            <a:extLst>
              <a:ext uri="{FF2B5EF4-FFF2-40B4-BE49-F238E27FC236}">
                <a16:creationId xmlns:a16="http://schemas.microsoft.com/office/drawing/2014/main" id="{E3A0F417-F67F-4F82-90B4-65198D9584A6}"/>
              </a:ext>
            </a:extLst>
          </p:cNvPr>
          <p:cNvSpPr>
            <a:spLocks noGrp="1"/>
          </p:cNvSpPr>
          <p:nvPr>
            <p:ph type="title"/>
          </p:nvPr>
        </p:nvSpPr>
        <p:spPr>
          <a:xfrm>
            <a:off x="621792" y="2412274"/>
            <a:ext cx="3602736" cy="1306286"/>
          </a:xfrm>
        </p:spPr>
        <p:txBody>
          <a:bodyPr anchor="t">
            <a:normAutofit/>
          </a:bodyPr>
          <a:lstStyle/>
          <a:p>
            <a:r>
              <a:rPr lang="es-ES_tradnl" sz="3600" u="sng" dirty="0">
                <a:hlinkClick r:id="rId3" action="ppaction://hlinksldjump">
                  <a:extLst>
                    <a:ext uri="{A12FA001-AC4F-418D-AE19-62706E023703}">
                      <ahyp:hlinkClr xmlns:ahyp="http://schemas.microsoft.com/office/drawing/2018/hyperlinkcolor" val="tx"/>
                    </a:ext>
                  </a:extLst>
                </a:hlinkClick>
              </a:rPr>
              <a:t>M</a:t>
            </a:r>
            <a:r>
              <a:rPr lang="es-ES_tradnl" sz="3600" u="sng" dirty="0"/>
              <a:t>ito</a:t>
            </a:r>
            <a:r>
              <a:rPr lang="es-ES_tradnl" sz="3600" dirty="0"/>
              <a:t> o </a:t>
            </a:r>
            <a:r>
              <a:rPr lang="es-ES_tradnl" sz="3600" u="sng" dirty="0">
                <a:hlinkClick r:id="rId4" action="ppaction://hlinksldjump">
                  <a:extLst>
                    <a:ext uri="{A12FA001-AC4F-418D-AE19-62706E023703}">
                      <ahyp:hlinkClr xmlns:ahyp="http://schemas.microsoft.com/office/drawing/2018/hyperlinkcolor" val="tx"/>
                    </a:ext>
                  </a:extLst>
                </a:hlinkClick>
              </a:rPr>
              <a:t>Realidad</a:t>
            </a:r>
            <a:endParaRPr lang="es-ES_tradnl" sz="3600" u="sng" dirty="0"/>
          </a:p>
        </p:txBody>
      </p:sp>
      <p:sp>
        <p:nvSpPr>
          <p:cNvPr id="3" name="TextBox 2">
            <a:extLst>
              <a:ext uri="{FF2B5EF4-FFF2-40B4-BE49-F238E27FC236}">
                <a16:creationId xmlns:a16="http://schemas.microsoft.com/office/drawing/2014/main" id="{4535C3D0-8DD3-4160-BE08-F65A79FA36CE}"/>
              </a:ext>
            </a:extLst>
          </p:cNvPr>
          <p:cNvSpPr txBox="1"/>
          <p:nvPr/>
        </p:nvSpPr>
        <p:spPr>
          <a:xfrm>
            <a:off x="621792" y="537328"/>
            <a:ext cx="7909088" cy="646331"/>
          </a:xfrm>
          <a:prstGeom prst="rect">
            <a:avLst/>
          </a:prstGeom>
          <a:noFill/>
        </p:spPr>
        <p:txBody>
          <a:bodyPr wrap="square" rtlCol="0">
            <a:spAutoFit/>
          </a:bodyPr>
          <a:lstStyle/>
          <a:p>
            <a:r>
              <a:rPr lang="es-ES_tradnl" sz="3600" b="1">
                <a:latin typeface="Fira Sans" panose="020B0503050000020004" pitchFamily="34" charset="0"/>
              </a:rPr>
              <a:t>Pregunta 1</a:t>
            </a:r>
          </a:p>
        </p:txBody>
      </p:sp>
      <p:sp>
        <p:nvSpPr>
          <p:cNvPr id="2" name="Footer Placeholder 4">
            <a:extLst>
              <a:ext uri="{FF2B5EF4-FFF2-40B4-BE49-F238E27FC236}">
                <a16:creationId xmlns:a16="http://schemas.microsoft.com/office/drawing/2014/main" id="{D6E55FAF-5C6F-4D24-1D5B-4CF103F6608C}"/>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6" name="Content Placeholder 5">
            <a:extLst>
              <a:ext uri="{FF2B5EF4-FFF2-40B4-BE49-F238E27FC236}">
                <a16:creationId xmlns:a16="http://schemas.microsoft.com/office/drawing/2014/main" id="{54932E0A-FB6D-4788-BA68-C542F18B1BC6}"/>
              </a:ext>
            </a:extLst>
          </p:cNvPr>
          <p:cNvSpPr>
            <a:spLocks noGrp="1"/>
          </p:cNvSpPr>
          <p:nvPr>
            <p:ph idx="1"/>
          </p:nvPr>
        </p:nvSpPr>
        <p:spPr>
          <a:xfrm>
            <a:off x="5434149" y="2412274"/>
            <a:ext cx="5916603" cy="3513037"/>
          </a:xfrm>
        </p:spPr>
        <p:txBody>
          <a:bodyPr anchor="t">
            <a:normAutofit/>
          </a:bodyPr>
          <a:lstStyle/>
          <a:p>
            <a:pPr marL="0" indent="0">
              <a:lnSpc>
                <a:spcPct val="150000"/>
              </a:lnSpc>
              <a:buNone/>
            </a:pPr>
            <a:r>
              <a:rPr lang="es-ES_tradnl" sz="3200" b="0" i="0">
                <a:solidFill>
                  <a:srgbClr val="000000"/>
                </a:solidFill>
                <a:effectLst/>
                <a:latin typeface="Calibri"/>
                <a:cs typeface="Calibri"/>
              </a:rPr>
              <a:t>Si su bebé es colocado boca arriba para dormir en lugar de boca abajo, será más probable que se ahogue.</a:t>
            </a:r>
            <a:endParaRPr lang="es-ES_tradnl" sz="3200">
              <a:latin typeface="Calibri"/>
              <a:cs typeface="Calibri"/>
            </a:endParaRPr>
          </a:p>
        </p:txBody>
      </p:sp>
    </p:spTree>
    <p:extLst>
      <p:ext uri="{BB962C8B-B14F-4D97-AF65-F5344CB8AC3E}">
        <p14:creationId xmlns:p14="http://schemas.microsoft.com/office/powerpoint/2010/main" val="2697244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s-ES_tradnl" dirty="0"/>
              <a:t>Mito</a:t>
            </a:r>
          </a:p>
        </p:txBody>
      </p:sp>
      <p:pic>
        <p:nvPicPr>
          <p:cNvPr id="5" name="Graphic 4" descr="Checkmark with solid fill">
            <a:extLst>
              <a:ext uri="{FF2B5EF4-FFF2-40B4-BE49-F238E27FC236}">
                <a16:creationId xmlns:a16="http://schemas.microsoft.com/office/drawing/2014/main" id="{2F147A11-F76A-D4EB-047B-E7D87BB9CB3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22103" y="763728"/>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98319"/>
            <a:ext cx="3424518" cy="4270470"/>
          </a:xfrm>
        </p:spPr>
        <p:txBody>
          <a:bodyPr vert="horz" lIns="0" tIns="0" rIns="0" bIns="0" rtlCol="0" anchor="t">
            <a:normAutofit/>
          </a:bodyPr>
          <a:lstStyle/>
          <a:p>
            <a:pPr marL="0" indent="0" fontAlgn="base">
              <a:buNone/>
            </a:pPr>
            <a:r>
              <a:rPr lang="es-ES_tradnl" sz="2800" kern="0" dirty="0">
                <a:solidFill>
                  <a:srgbClr val="000000"/>
                </a:solidFill>
                <a:latin typeface="Calibri" panose="020F0502020204030204" pitchFamily="34" charset="0"/>
                <a:ea typeface="Times New Roman" panose="02020603050405020304" pitchFamily="18" charset="0"/>
              </a:rPr>
              <a:t>Los bebés sanos tienden a tragar o toser líquidos mejor cuando están acostados boca arriba. 
También tienen un reflejo nauseoso para ayudar a prevenir la asfixia mientras están acostados boca arriba.</a:t>
            </a:r>
            <a:endParaRPr lang="es-ES_tradnl" sz="2800" b="1" i="1" dirty="0">
              <a:solidFill>
                <a:srgbClr val="1A1A1A"/>
              </a:solidFill>
              <a:latin typeface="Open Sans" panose="020B0606030504020204" pitchFamily="34" charset="0"/>
            </a:endParaRPr>
          </a:p>
        </p:txBody>
      </p:sp>
      <p:pic>
        <p:nvPicPr>
          <p:cNvPr id="4" name="Content Placeholder 5" descr="Una ilustración del cuerpo de un bebé mostrando la anatomía de la tráquea.&#10;">
            <a:extLst>
              <a:ext uri="{FF2B5EF4-FFF2-40B4-BE49-F238E27FC236}">
                <a16:creationId xmlns:a16="http://schemas.microsoft.com/office/drawing/2014/main" id="{4F30E868-B011-43C9-9D64-3C6B316B5E5F}"/>
              </a:ext>
            </a:extLst>
          </p:cNvPr>
          <p:cNvPicPr>
            <a:picLocks noChangeAspect="1"/>
          </p:cNvPicPr>
          <p:nvPr/>
        </p:nvPicPr>
        <p:blipFill>
          <a:blip r:embed="rId5">
            <a:alphaModFix/>
            <a:extLst>
              <a:ext uri="{28A0092B-C50C-407E-A947-70E740481C1C}">
                <a14:useLocalDpi xmlns:a14="http://schemas.microsoft.com/office/drawing/2010/main"/>
              </a:ext>
            </a:extLst>
          </a:blip>
          <a:stretch>
            <a:fillRect/>
          </a:stretch>
        </p:blipFill>
        <p:spPr>
          <a:xfrm>
            <a:off x="4460283" y="1498318"/>
            <a:ext cx="7490283" cy="3314449"/>
          </a:xfrm>
          <a:prstGeom prst="rect">
            <a:avLst/>
          </a:prstGeom>
          <a:noFill/>
          <a:ln>
            <a:noFill/>
          </a:ln>
          <a:effectLst>
            <a:softEdge rad="112500"/>
          </a:effectLst>
        </p:spPr>
      </p:pic>
      <p:sp>
        <p:nvSpPr>
          <p:cNvPr id="3" name="Footer Placeholder 4">
            <a:extLst>
              <a:ext uri="{FF2B5EF4-FFF2-40B4-BE49-F238E27FC236}">
                <a16:creationId xmlns:a16="http://schemas.microsoft.com/office/drawing/2014/main" id="{32AE9B22-137F-7726-5F30-88B50349FE28}"/>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805790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75CD47FA-F888-4BC4-A827-67154CC09E7C}"/>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71AEC48D-1B58-4294-95E2-3A8830987438}"/>
              </a:ext>
            </a:extLst>
          </p:cNvPr>
          <p:cNvSpPr txBox="1">
            <a:spLocks noGrp="1"/>
          </p:cNvSpPr>
          <p:nvPr>
            <p:ph type="title" idx="4294967295"/>
          </p:nvPr>
        </p:nvSpPr>
        <p:spPr>
          <a:xfrm>
            <a:off x="621792" y="537328"/>
            <a:ext cx="790908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3600" b="1" i="0" u="none" strike="noStrike" kern="1200" cap="none" spc="0" normalizeH="0" baseline="0">
                <a:ln>
                  <a:noFill/>
                </a:ln>
                <a:solidFill>
                  <a:schemeClr val="tx1"/>
                </a:solidFill>
                <a:effectLst/>
                <a:uLnTx/>
                <a:uFillTx/>
                <a:latin typeface="Fira Sans" panose="020B0503050000020004" pitchFamily="34" charset="0"/>
                <a:ea typeface="+mn-ea"/>
                <a:cs typeface="+mn-cs"/>
              </a:rPr>
              <a:t>Pregunta 2</a:t>
            </a:r>
          </a:p>
        </p:txBody>
      </p:sp>
      <p:sp>
        <p:nvSpPr>
          <p:cNvPr id="2" name="Title 1">
            <a:extLst>
              <a:ext uri="{FF2B5EF4-FFF2-40B4-BE49-F238E27FC236}">
                <a16:creationId xmlns:a16="http://schemas.microsoft.com/office/drawing/2014/main" id="{01DFA43D-DFE8-436C-9F58-1C3ECC45EBCC}"/>
              </a:ext>
            </a:extLst>
          </p:cNvPr>
          <p:cNvSpPr>
            <a:spLocks/>
          </p:cNvSpPr>
          <p:nvPr/>
        </p:nvSpPr>
        <p:spPr>
          <a:xfrm>
            <a:off x="686928" y="2204185"/>
            <a:ext cx="3841529" cy="1325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_tradnl" sz="3600" b="1" u="sng" dirty="0">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Mito</a:t>
            </a:r>
            <a:r>
              <a:rPr lang="es-ES_tradnl" sz="3600" b="1" u="sng" dirty="0">
                <a:latin typeface="Fira Sans" panose="020B0503050000020004" pitchFamily="34" charset="0"/>
                <a:ea typeface="+mj-ea"/>
                <a:cs typeface="+mj-cs"/>
              </a:rPr>
              <a:t> </a:t>
            </a:r>
            <a:r>
              <a:rPr kumimoji="0" lang="es-ES_tradnl" sz="3600" b="1" i="0" u="none" strike="noStrike" kern="1200" cap="none" spc="0" normalizeH="0" baseline="0" dirty="0">
                <a:ln>
                  <a:noFill/>
                </a:ln>
                <a:solidFill>
                  <a:schemeClr val="tx1"/>
                </a:solidFill>
                <a:effectLst/>
                <a:uLnTx/>
                <a:uFillTx/>
                <a:latin typeface="Fira Sans" panose="020B0503050000020004" pitchFamily="34" charset="0"/>
                <a:ea typeface="+mj-ea"/>
                <a:cs typeface="+mj-cs"/>
              </a:rPr>
              <a:t>o </a:t>
            </a:r>
            <a:r>
              <a:rPr kumimoji="0" lang="es-ES_tradnl" sz="3600" b="1" i="0" u="sng" strike="noStrike" kern="1200" cap="none" spc="0" normalizeH="0" baseline="0" dirty="0">
                <a:ln>
                  <a:noFill/>
                </a:ln>
                <a:solidFill>
                  <a:schemeClr val="tx1"/>
                </a:solidFill>
                <a:effectLst/>
                <a:uLnTx/>
                <a:uFillTx/>
                <a:latin typeface="Fira Sans" panose="020B0503050000020004" pitchFamily="34" charset="0"/>
                <a:ea typeface="+mj-ea"/>
                <a:cs typeface="+mj-cs"/>
              </a:rPr>
              <a:t>Realidad</a:t>
            </a:r>
          </a:p>
        </p:txBody>
      </p:sp>
      <p:sp>
        <p:nvSpPr>
          <p:cNvPr id="3" name="Footer Placeholder 4">
            <a:extLst>
              <a:ext uri="{FF2B5EF4-FFF2-40B4-BE49-F238E27FC236}">
                <a16:creationId xmlns:a16="http://schemas.microsoft.com/office/drawing/2014/main" id="{C170D99D-A84D-D975-E512-51551D099B27}"/>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s-ES_tradnl" sz="3200"/>
              <a:t>Hay cosas que puedo hacer para reducir el riesgo de muerte relacionada con el sueño de mi bebé.</a:t>
            </a:r>
          </a:p>
        </p:txBody>
      </p:sp>
    </p:spTree>
    <p:extLst>
      <p:ext uri="{BB962C8B-B14F-4D97-AF65-F5344CB8AC3E}">
        <p14:creationId xmlns:p14="http://schemas.microsoft.com/office/powerpoint/2010/main" val="513803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s-ES_tradnl"/>
              <a:t>Realidad</a:t>
            </a:r>
          </a:p>
        </p:txBody>
      </p:sp>
      <p:pic>
        <p:nvPicPr>
          <p:cNvPr id="4" name="Graphic 3" descr="Checkmark with solid fill">
            <a:extLst>
              <a:ext uri="{FF2B5EF4-FFF2-40B4-BE49-F238E27FC236}">
                <a16:creationId xmlns:a16="http://schemas.microsoft.com/office/drawing/2014/main" id="{29E9E897-E4A0-13F6-4B36-CFED9B682F8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23030" y="993122"/>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a:xfrm>
            <a:off x="839788" y="1783132"/>
            <a:ext cx="3932237" cy="3811588"/>
          </a:xfrm>
        </p:spPr>
        <p:txBody>
          <a:bodyPr>
            <a:normAutofit/>
          </a:bodyPr>
          <a:lstStyle/>
          <a:p>
            <a:pPr marL="0" indent="0">
              <a:buNone/>
            </a:pPr>
            <a:r>
              <a:rPr lang="es-ES_tradnl" sz="2800" b="0" i="0" dirty="0">
                <a:solidFill>
                  <a:srgbClr val="374151"/>
                </a:solidFill>
                <a:effectLst/>
                <a:latin typeface="Söhne"/>
              </a:rPr>
              <a:t>Hay muchas cosas que puede hacer para reducir el riesgo de muerte relacionada con el sueño del bebé.</a:t>
            </a:r>
            <a:endParaRPr lang="es-ES_tradnl" sz="2800" dirty="0">
              <a:effectLst/>
            </a:endParaRPr>
          </a:p>
        </p:txBody>
      </p:sp>
      <p:sp>
        <p:nvSpPr>
          <p:cNvPr id="3" name="Footer Placeholder 4">
            <a:extLst>
              <a:ext uri="{FF2B5EF4-FFF2-40B4-BE49-F238E27FC236}">
                <a16:creationId xmlns:a16="http://schemas.microsoft.com/office/drawing/2014/main" id="{AE367EB5-66D4-FE5E-9ADB-69A33EBEDECE}"/>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pic>
        <p:nvPicPr>
          <p:cNvPr id="1026" name="Picture 2" descr="Dos personas durmiendo en una cama junto a un bebé en una cuna.">
            <a:extLst>
              <a:ext uri="{FF2B5EF4-FFF2-40B4-BE49-F238E27FC236}">
                <a16:creationId xmlns:a16="http://schemas.microsoft.com/office/drawing/2014/main" id="{4A16F997-FE4A-47C8-879F-A1BD6B8B4EF2}"/>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5765531" y="1783132"/>
            <a:ext cx="5172793" cy="39976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4299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E601-FAFA-1743-D686-0789873A55A2}"/>
              </a:ext>
            </a:extLst>
          </p:cNvPr>
          <p:cNvSpPr>
            <a:spLocks noGrp="1"/>
          </p:cNvSpPr>
          <p:nvPr>
            <p:ph type="ctrTitle"/>
          </p:nvPr>
        </p:nvSpPr>
        <p:spPr/>
        <p:txBody>
          <a:bodyPr>
            <a:noAutofit/>
          </a:bodyPr>
          <a:lstStyle/>
          <a:p>
            <a:r>
              <a:rPr lang="es-ES_tradnl"/>
              <a:t>¿Por Qué Estamos Aquí?</a:t>
            </a:r>
          </a:p>
        </p:txBody>
      </p:sp>
      <p:sp>
        <p:nvSpPr>
          <p:cNvPr id="3" name="Subtitle 2">
            <a:extLst>
              <a:ext uri="{FF2B5EF4-FFF2-40B4-BE49-F238E27FC236}">
                <a16:creationId xmlns:a16="http://schemas.microsoft.com/office/drawing/2014/main" id="{FF65B3E8-DB9E-2F70-1A8B-032465C7BBD3}"/>
              </a:ext>
            </a:extLst>
          </p:cNvPr>
          <p:cNvSpPr>
            <a:spLocks noGrp="1"/>
          </p:cNvSpPr>
          <p:nvPr>
            <p:ph type="subTitle" idx="1"/>
          </p:nvPr>
        </p:nvSpPr>
        <p:spPr/>
        <p:txBody>
          <a:bodyPr>
            <a:normAutofit fontScale="92500" lnSpcReduction="20000"/>
          </a:bodyPr>
          <a:lstStyle/>
          <a:p>
            <a:r>
              <a:rPr lang="es-ES_tradnl" sz="3200"/>
              <a:t>¿Qué Aprenderemos?</a:t>
            </a:r>
          </a:p>
        </p:txBody>
      </p:sp>
      <p:sp>
        <p:nvSpPr>
          <p:cNvPr id="7" name="Footer Placeholder 3">
            <a:extLst>
              <a:ext uri="{FF2B5EF4-FFF2-40B4-BE49-F238E27FC236}">
                <a16:creationId xmlns:a16="http://schemas.microsoft.com/office/drawing/2014/main" id="{2FD63AD5-1A30-D31C-B9B9-2BD43C4E590B}"/>
              </a:ext>
            </a:extLst>
          </p:cNvPr>
          <p:cNvSpPr txBox="1">
            <a:spLocks/>
          </p:cNvSpPr>
          <p:nvPr/>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spc="0" dirty="0">
                <a:latin typeface="Fira Sans Medium"/>
              </a:rPr>
              <a:t>Hablemos </a:t>
            </a:r>
            <a:r>
              <a:rPr lang="en-US" b="0" i="1" spc="0" dirty="0">
                <a:latin typeface="Fira Sans Medium"/>
              </a:rPr>
              <a:t>- </a:t>
            </a:r>
            <a:r>
              <a:rPr lang="en-US" i="1" spc="0" dirty="0">
                <a:latin typeface="Fira Sans Light"/>
              </a:rPr>
              <a:t>Sueño Infantil Seguro</a:t>
            </a:r>
          </a:p>
        </p:txBody>
      </p:sp>
    </p:spTree>
    <p:extLst>
      <p:ext uri="{BB962C8B-B14F-4D97-AF65-F5344CB8AC3E}">
        <p14:creationId xmlns:p14="http://schemas.microsoft.com/office/powerpoint/2010/main" val="658386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1FE7C784-DCF7-4681-B138-B2348BEB4229}"/>
              </a:ext>
              <a:ext uri="{C183D7F6-B498-43B3-948B-1728B52AA6E4}">
                <adec:decorative xmlns:adec="http://schemas.microsoft.com/office/drawing/2017/decorative" val="1"/>
              </a:ext>
            </a:extLst>
          </p:cNvPr>
          <p:cNvCxnSpPr>
            <a:cxnSpLocks/>
          </p:cNvCxnSpPr>
          <p:nvPr/>
        </p:nvCxnSpPr>
        <p:spPr>
          <a:xfrm>
            <a:off x="0" y="1634243"/>
            <a:ext cx="5405718"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7AD358B9-6C7B-4547-B8D3-1DC721C72B62}"/>
              </a:ext>
            </a:extLst>
          </p:cNvPr>
          <p:cNvSpPr txBox="1">
            <a:spLocks noGrp="1"/>
          </p:cNvSpPr>
          <p:nvPr>
            <p:ph type="title" idx="4294967295"/>
          </p:nvPr>
        </p:nvSpPr>
        <p:spPr>
          <a:xfrm>
            <a:off x="621792" y="537328"/>
            <a:ext cx="790908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3600">
                <a:ea typeface="+mn-ea"/>
                <a:cs typeface="+mn-cs"/>
              </a:rPr>
              <a:t>Pregunta</a:t>
            </a:r>
            <a:r>
              <a:rPr kumimoji="0" lang="es-ES_tradnl" sz="3600" b="1" i="0" u="none" strike="noStrike" kern="1200" cap="none" spc="0" normalizeH="0" baseline="0" noProof="0">
                <a:ln>
                  <a:noFill/>
                </a:ln>
                <a:solidFill>
                  <a:schemeClr val="tx1"/>
                </a:solidFill>
                <a:effectLst/>
                <a:uLnTx/>
                <a:uFillTx/>
                <a:latin typeface="Fira Sans" panose="020B0503050000020004" pitchFamily="34" charset="0"/>
                <a:ea typeface="+mn-ea"/>
                <a:cs typeface="+mn-cs"/>
              </a:rPr>
              <a:t> 3</a:t>
            </a:r>
            <a:endParaRPr kumimoji="0" lang="es-ES_tradnl" sz="3600" b="1" i="0" u="none" strike="noStrike" kern="1200" cap="none" spc="0" normalizeH="0" baseline="0" noProof="0" dirty="0">
              <a:ln>
                <a:noFill/>
              </a:ln>
              <a:solidFill>
                <a:schemeClr val="tx1"/>
              </a:solidFill>
              <a:effectLst/>
              <a:uLnTx/>
              <a:uFillTx/>
              <a:latin typeface="Fira Sans" panose="020B0503050000020004" pitchFamily="34" charset="0"/>
              <a:ea typeface="+mn-ea"/>
              <a:cs typeface="+mn-cs"/>
            </a:endParaRPr>
          </a:p>
        </p:txBody>
      </p:sp>
      <p:sp>
        <p:nvSpPr>
          <p:cNvPr id="7" name="Title 1">
            <a:extLst>
              <a:ext uri="{FF2B5EF4-FFF2-40B4-BE49-F238E27FC236}">
                <a16:creationId xmlns:a16="http://schemas.microsoft.com/office/drawing/2014/main" id="{904E5A44-022A-BA8D-E19C-A4BFBBCF9F1D}"/>
              </a:ext>
            </a:extLst>
          </p:cNvPr>
          <p:cNvSpPr>
            <a:spLocks/>
          </p:cNvSpPr>
          <p:nvPr/>
        </p:nvSpPr>
        <p:spPr>
          <a:xfrm>
            <a:off x="686928" y="2204185"/>
            <a:ext cx="3841529" cy="1325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3600" b="1" i="0" u="sng" strike="noStrike" kern="1200" cap="none" spc="0" normalizeH="0" baseline="0" dirty="0">
                <a:ln>
                  <a:noFill/>
                </a:ln>
                <a:solidFill>
                  <a:schemeClr val="tx1"/>
                </a:solidFill>
                <a:effectLst/>
                <a:uLnTx/>
                <a:uFillTx/>
                <a:latin typeface="Fira Sans" panose="020B0503050000020004" pitchFamily="34" charset="0"/>
                <a:ea typeface="+mj-ea"/>
                <a:cs typeface="+mj-cs"/>
              </a:rPr>
              <a:t>Mito</a:t>
            </a:r>
            <a:r>
              <a:rPr kumimoji="0" lang="es-ES_tradnl" sz="3600" b="1" i="0" u="none" strike="noStrike" kern="1200" cap="none" spc="0" normalizeH="0" baseline="0" dirty="0">
                <a:ln>
                  <a:noFill/>
                </a:ln>
                <a:solidFill>
                  <a:schemeClr val="tx1"/>
                </a:solidFill>
                <a:effectLst/>
                <a:uLnTx/>
                <a:uFillTx/>
                <a:latin typeface="Fira Sans" panose="020B0503050000020004" pitchFamily="34" charset="0"/>
                <a:ea typeface="+mj-ea"/>
                <a:cs typeface="+mj-cs"/>
              </a:rPr>
              <a:t> o </a:t>
            </a:r>
            <a:r>
              <a:rPr lang="es-ES_tradnl" sz="3600" b="1" u="sng" dirty="0">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Realidad</a:t>
            </a:r>
            <a:endParaRPr lang="es-ES_tradnl" sz="3600" b="1" u="sng" dirty="0">
              <a:latin typeface="Fira Sans" panose="020B0503050000020004" pitchFamily="34" charset="0"/>
              <a:ea typeface="+mj-ea"/>
              <a:cs typeface="+mj-cs"/>
            </a:endParaRPr>
          </a:p>
        </p:txBody>
      </p:sp>
      <p:sp>
        <p:nvSpPr>
          <p:cNvPr id="3" name="Footer Placeholder 4">
            <a:extLst>
              <a:ext uri="{FF2B5EF4-FFF2-40B4-BE49-F238E27FC236}">
                <a16:creationId xmlns:a16="http://schemas.microsoft.com/office/drawing/2014/main" id="{80BC14F1-E02D-74F6-FE99-745E80769A9A}"/>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noProof="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noProof="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noProof="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s-ES_tradnl" sz="3200"/>
              <a:t>Las vacunas pueden causar el SIDS o la muerte inesperada de un bebé.</a:t>
            </a:r>
            <a:endParaRPr lang="es-ES_tradnl" sz="3200" dirty="0"/>
          </a:p>
        </p:txBody>
      </p:sp>
    </p:spTree>
    <p:extLst>
      <p:ext uri="{BB962C8B-B14F-4D97-AF65-F5344CB8AC3E}">
        <p14:creationId xmlns:p14="http://schemas.microsoft.com/office/powerpoint/2010/main" val="33145803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s-ES_tradnl" dirty="0"/>
              <a:t>Mito </a:t>
            </a:r>
          </a:p>
        </p:txBody>
      </p:sp>
      <p:pic>
        <p:nvPicPr>
          <p:cNvPr id="5" name="Graphic 4" descr="Checkmark with solid fill">
            <a:extLst>
              <a:ext uri="{FF2B5EF4-FFF2-40B4-BE49-F238E27FC236}">
                <a16:creationId xmlns:a16="http://schemas.microsoft.com/office/drawing/2014/main" id="{F9F25007-7D81-08DB-AB03-FD227B02C87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32272" y="935970"/>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a:xfrm>
            <a:off x="1030288" y="1787893"/>
            <a:ext cx="3932237" cy="3811588"/>
          </a:xfrm>
        </p:spPr>
        <p:txBody>
          <a:bodyPr vert="horz" lIns="0" tIns="0" rIns="0" bIns="0" rtlCol="0" anchor="t">
            <a:normAutofit/>
          </a:bodyPr>
          <a:lstStyle/>
          <a:p>
            <a:pPr marL="0" indent="0">
              <a:buNone/>
            </a:pPr>
            <a:r>
              <a:rPr lang="es-ES_tradnl" sz="2800" b="1" dirty="0">
                <a:effectLst/>
              </a:rPr>
              <a:t>No hay evidencia </a:t>
            </a:r>
            <a:r>
              <a:rPr lang="es-ES_tradnl" sz="2800" dirty="0">
                <a:effectLst/>
              </a:rPr>
              <a:t>de que las vacunas causen el SIDS o la muerte inesperada del bebé</a:t>
            </a:r>
            <a:r>
              <a:rPr lang="es-ES_tradnl" sz="2800" dirty="0"/>
              <a:t>.</a:t>
            </a:r>
          </a:p>
        </p:txBody>
      </p:sp>
      <p:sp>
        <p:nvSpPr>
          <p:cNvPr id="3" name="Footer Placeholder 4">
            <a:extLst>
              <a:ext uri="{FF2B5EF4-FFF2-40B4-BE49-F238E27FC236}">
                <a16:creationId xmlns:a16="http://schemas.microsoft.com/office/drawing/2014/main" id="{52448B95-079B-39BB-0564-CF449591CA53}"/>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4" name="Content Placeholder 5" descr="Un médico poniendo una inyección a un bebé.">
            <a:extLst>
              <a:ext uri="{FF2B5EF4-FFF2-40B4-BE49-F238E27FC236}">
                <a16:creationId xmlns:a16="http://schemas.microsoft.com/office/drawing/2014/main" id="{4471F5F5-E8FA-4DE0-AFBF-7C249CE7000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r="14600" b="1"/>
          <a:stretch/>
        </p:blipFill>
        <p:spPr>
          <a:xfrm>
            <a:off x="5900286" y="1787894"/>
            <a:ext cx="5327396" cy="41171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73711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D4ABF92A-96DE-453B-A5CB-BFD61DC76C86}"/>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s-ES_tradnl" sz="3600"/>
              <a:t>Pregunta 4</a:t>
            </a:r>
            <a:endParaRPr lang="es-ES_tradnl" sz="3600" b="1"/>
          </a:p>
        </p:txBody>
      </p:sp>
      <p:sp>
        <p:nvSpPr>
          <p:cNvPr id="4" name="Title 1">
            <a:extLst>
              <a:ext uri="{FF2B5EF4-FFF2-40B4-BE49-F238E27FC236}">
                <a16:creationId xmlns:a16="http://schemas.microsoft.com/office/drawing/2014/main" id="{BFFB1FB2-56FB-4113-9476-3529D2CBF686}"/>
              </a:ext>
            </a:extLst>
          </p:cNvPr>
          <p:cNvSpPr txBox="1">
            <a:spLocks/>
          </p:cNvSpPr>
          <p:nvPr/>
        </p:nvSpPr>
        <p:spPr>
          <a:xfrm>
            <a:off x="949694" y="2204185"/>
            <a:ext cx="3813895" cy="8571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600" b="1" u="sng" dirty="0">
                <a:latin typeface="Fira Sans" panose="020B0503050000020004" pitchFamily="34" charset="0"/>
                <a:hlinkClick r:id="rId3" action="ppaction://hlinksldjump">
                  <a:extLst>
                    <a:ext uri="{A12FA001-AC4F-418D-AE19-62706E023703}">
                      <ahyp:hlinkClr xmlns:ahyp="http://schemas.microsoft.com/office/drawing/2018/hyperlinkcolor" val="tx"/>
                    </a:ext>
                  </a:extLst>
                </a:hlinkClick>
              </a:rPr>
              <a:t>Mito</a:t>
            </a:r>
            <a:r>
              <a:rPr lang="es-ES_tradnl" sz="3600" b="1" dirty="0">
                <a:latin typeface="Fira Sans" panose="020B0503050000020004" pitchFamily="34" charset="0"/>
              </a:rPr>
              <a:t> o </a:t>
            </a:r>
            <a:r>
              <a:rPr lang="es-ES_tradnl" sz="3600" b="1" u="sng" dirty="0">
                <a:latin typeface="Fira Sans" panose="020B0503050000020004" pitchFamily="34" charset="0"/>
              </a:rPr>
              <a:t>Realidad</a:t>
            </a:r>
          </a:p>
        </p:txBody>
      </p:sp>
      <p:sp>
        <p:nvSpPr>
          <p:cNvPr id="3" name="Footer Placeholder 4">
            <a:extLst>
              <a:ext uri="{FF2B5EF4-FFF2-40B4-BE49-F238E27FC236}">
                <a16:creationId xmlns:a16="http://schemas.microsoft.com/office/drawing/2014/main" id="{7F0D1C00-C06E-3152-E4F7-E7DCBF747A83}"/>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s-ES_tradnl" sz="3200" dirty="0"/>
              <a:t>Toma tiempo para que su bebé aprenda a dormir profundamente boca arriba.</a:t>
            </a:r>
          </a:p>
        </p:txBody>
      </p:sp>
    </p:spTree>
    <p:extLst>
      <p:ext uri="{BB962C8B-B14F-4D97-AF65-F5344CB8AC3E}">
        <p14:creationId xmlns:p14="http://schemas.microsoft.com/office/powerpoint/2010/main" val="882930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s-ES_tradnl" dirty="0"/>
              <a:t>Realidad </a:t>
            </a:r>
          </a:p>
        </p:txBody>
      </p:sp>
      <p:pic>
        <p:nvPicPr>
          <p:cNvPr id="4" name="Graphic 3" descr="Checkmark with solid fill">
            <a:extLst>
              <a:ext uri="{FF2B5EF4-FFF2-40B4-BE49-F238E27FC236}">
                <a16:creationId xmlns:a16="http://schemas.microsoft.com/office/drawing/2014/main" id="{5B5912C3-E24D-62B1-C424-411CB8D604E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86738" y="718313"/>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199" y="1550997"/>
            <a:ext cx="5181600" cy="4236847"/>
          </a:xfrm>
        </p:spPr>
        <p:txBody>
          <a:bodyPr>
            <a:normAutofit/>
          </a:bodyPr>
          <a:lstStyle/>
          <a:p>
            <a:pPr marL="0" indent="0">
              <a:lnSpc>
                <a:spcPct val="150000"/>
              </a:lnSpc>
              <a:buNone/>
            </a:pPr>
            <a:r>
              <a:rPr lang="es-ES_tradnl" dirty="0">
                <a:effectLst/>
              </a:rPr>
              <a:t>Dormir profundamente boca arriba es algo que se aprende y los padres no deben rendirse. </a:t>
            </a:r>
          </a:p>
          <a:p>
            <a:pPr marL="0" indent="0">
              <a:lnSpc>
                <a:spcPct val="150000"/>
              </a:lnSpc>
              <a:buNone/>
            </a:pPr>
            <a:r>
              <a:rPr lang="es-ES_tradnl" dirty="0">
                <a:effectLst/>
              </a:rPr>
              <a:t>Si el bebé se despierta durante la noche, recuerde que un sueño más ligero y el despertarse con más frecuencia ayuda a proteger al bebé contra el SIDS. </a:t>
            </a:r>
            <a:endParaRPr lang="es-ES_tradnl" dirty="0"/>
          </a:p>
        </p:txBody>
      </p:sp>
      <p:sp>
        <p:nvSpPr>
          <p:cNvPr id="7" name="Footer Placeholder 4">
            <a:extLst>
              <a:ext uri="{FF2B5EF4-FFF2-40B4-BE49-F238E27FC236}">
                <a16:creationId xmlns:a16="http://schemas.microsoft.com/office/drawing/2014/main" id="{CE708D62-8738-90CB-EA2D-0F0B73657AE2}"/>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3" name="Picture 2" descr="Dos personas junto a un bebé en una cuna.">
            <a:extLst>
              <a:ext uri="{FF2B5EF4-FFF2-40B4-BE49-F238E27FC236}">
                <a16:creationId xmlns:a16="http://schemas.microsoft.com/office/drawing/2014/main" id="{51145DDB-C812-D1B4-B357-E94EA50B9F79}"/>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l="28153" r="14002"/>
          <a:stretch/>
        </p:blipFill>
        <p:spPr>
          <a:xfrm>
            <a:off x="6920344" y="914400"/>
            <a:ext cx="4163292" cy="4798290"/>
          </a:xfrm>
          <a:prstGeom prst="rect">
            <a:avLst/>
          </a:prstGeom>
        </p:spPr>
      </p:pic>
    </p:spTree>
    <p:extLst>
      <p:ext uri="{BB962C8B-B14F-4D97-AF65-F5344CB8AC3E}">
        <p14:creationId xmlns:p14="http://schemas.microsoft.com/office/powerpoint/2010/main" val="34268166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3D1F231E-4C6B-4641-A3CC-D6BFA0CB0598}"/>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s-ES_tradnl" sz="3600"/>
              <a:t>Pregunta 5</a:t>
            </a:r>
            <a:endParaRPr lang="es-ES_tradnl" sz="3600" b="1"/>
          </a:p>
        </p:txBody>
      </p:sp>
      <p:sp>
        <p:nvSpPr>
          <p:cNvPr id="4" name="Title 1">
            <a:extLst>
              <a:ext uri="{FF2B5EF4-FFF2-40B4-BE49-F238E27FC236}">
                <a16:creationId xmlns:a16="http://schemas.microsoft.com/office/drawing/2014/main" id="{65E17D7E-E654-4081-91D4-5BB39E44C352}"/>
              </a:ext>
            </a:extLst>
          </p:cNvPr>
          <p:cNvSpPr txBox="1">
            <a:spLocks/>
          </p:cNvSpPr>
          <p:nvPr/>
        </p:nvSpPr>
        <p:spPr>
          <a:xfrm>
            <a:off x="949694" y="2766218"/>
            <a:ext cx="4098433"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3600" b="1" u="sng" dirty="0">
                <a:latin typeface="Fira Sans" panose="020B0503050000020004" pitchFamily="34" charset="0"/>
              </a:rPr>
              <a:t>Mito</a:t>
            </a:r>
            <a:r>
              <a:rPr lang="es-ES_tradnl" sz="3600" b="1" dirty="0">
                <a:latin typeface="Fira Sans" panose="020B0503050000020004" pitchFamily="34" charset="0"/>
              </a:rPr>
              <a:t> o </a:t>
            </a:r>
            <a:r>
              <a:rPr lang="es-ES_tradnl" sz="3600" b="1" u="sng" dirty="0">
                <a:latin typeface="Fira Sans" panose="020B0503050000020004" pitchFamily="34" charset="0"/>
                <a:hlinkClick r:id="rId3" action="ppaction://hlinksldjump">
                  <a:extLst>
                    <a:ext uri="{A12FA001-AC4F-418D-AE19-62706E023703}">
                      <ahyp:hlinkClr xmlns:ahyp="http://schemas.microsoft.com/office/drawing/2018/hyperlinkcolor" val="tx"/>
                    </a:ext>
                  </a:extLst>
                </a:hlinkClick>
              </a:rPr>
              <a:t>Realidad</a:t>
            </a:r>
            <a:endParaRPr lang="es-ES_tradnl" sz="3600" b="1" u="sng" dirty="0">
              <a:latin typeface="Fira Sans" panose="020B0503050000020004" pitchFamily="34" charset="0"/>
            </a:endParaRPr>
          </a:p>
        </p:txBody>
      </p:sp>
      <p:sp>
        <p:nvSpPr>
          <p:cNvPr id="3" name="Footer Placeholder 4">
            <a:extLst>
              <a:ext uri="{FF2B5EF4-FFF2-40B4-BE49-F238E27FC236}">
                <a16:creationId xmlns:a16="http://schemas.microsoft.com/office/drawing/2014/main" id="{3B89B377-3E87-5E06-163D-DDBEB42F3A91}"/>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569029"/>
            <a:ext cx="5146307" cy="3607934"/>
          </a:xfrm>
        </p:spPr>
        <p:txBody>
          <a:bodyPr>
            <a:normAutofit/>
          </a:bodyPr>
          <a:lstStyle/>
          <a:p>
            <a:pPr marL="0" indent="0">
              <a:lnSpc>
                <a:spcPct val="150000"/>
              </a:lnSpc>
              <a:buNone/>
            </a:pPr>
            <a:r>
              <a:rPr lang="es-ES_tradnl" sz="3200" dirty="0"/>
              <a:t>Poner al bebé boca arriba hará que la cabeza quede plana.</a:t>
            </a:r>
          </a:p>
        </p:txBody>
      </p:sp>
    </p:spTree>
    <p:extLst>
      <p:ext uri="{BB962C8B-B14F-4D97-AF65-F5344CB8AC3E}">
        <p14:creationId xmlns:p14="http://schemas.microsoft.com/office/powerpoint/2010/main" val="2668882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s-ES_tradnl" dirty="0"/>
              <a:t>Mito  </a:t>
            </a:r>
          </a:p>
        </p:txBody>
      </p:sp>
      <p:pic>
        <p:nvPicPr>
          <p:cNvPr id="4" name="Graphic 3" descr="Checkmark with solid fill">
            <a:extLst>
              <a:ext uri="{FF2B5EF4-FFF2-40B4-BE49-F238E27FC236}">
                <a16:creationId xmlns:a16="http://schemas.microsoft.com/office/drawing/2014/main" id="{DFCDFA26-75EF-8521-71F3-66CEA836A42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34950" y="684494"/>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690688"/>
            <a:ext cx="4675094" cy="4236847"/>
          </a:xfrm>
        </p:spPr>
        <p:txBody>
          <a:bodyPr vert="horz" lIns="0" tIns="0" rIns="0" bIns="0" rtlCol="0" anchor="t">
            <a:normAutofit fontScale="92500"/>
          </a:bodyPr>
          <a:lstStyle/>
          <a:p>
            <a:pPr marL="0" indent="0">
              <a:lnSpc>
                <a:spcPct val="150000"/>
              </a:lnSpc>
              <a:buNone/>
            </a:pPr>
            <a:r>
              <a:rPr lang="es-ES_tradnl" dirty="0">
                <a:effectLst/>
              </a:rPr>
              <a:t>Poner al bebé a dormir boca arriba no provoca una cabeza plana. </a:t>
            </a:r>
          </a:p>
          <a:p>
            <a:pPr marL="0" indent="0">
              <a:lnSpc>
                <a:spcPct val="150000"/>
              </a:lnSpc>
              <a:buNone/>
            </a:pPr>
            <a:r>
              <a:rPr lang="es-ES_tradnl" dirty="0">
                <a:effectLst/>
              </a:rPr>
              <a:t>Si </a:t>
            </a:r>
            <a:r>
              <a:rPr lang="es-ES_tradnl" dirty="0"/>
              <a:t>el</a:t>
            </a:r>
            <a:r>
              <a:rPr lang="es-ES_tradnl" dirty="0">
                <a:effectLst/>
              </a:rPr>
              <a:t> bebé siempre se queda boca arriba al dormir en una silla de coche, columpio, o carriola, podría provocar el aplanamiento de su cabeza</a:t>
            </a:r>
            <a:r>
              <a:rPr lang="es-ES_tradnl" dirty="0"/>
              <a:t>. </a:t>
            </a:r>
          </a:p>
          <a:p>
            <a:pPr marL="0" indent="0">
              <a:lnSpc>
                <a:spcPct val="150000"/>
              </a:lnSpc>
              <a:buNone/>
            </a:pPr>
            <a:r>
              <a:rPr lang="es-ES_tradnl" dirty="0"/>
              <a:t>Por lo tanto, ¡el tiempo boca abajo es importante!</a:t>
            </a:r>
          </a:p>
        </p:txBody>
      </p:sp>
      <p:sp>
        <p:nvSpPr>
          <p:cNvPr id="3" name="Footer Placeholder 4">
            <a:extLst>
              <a:ext uri="{FF2B5EF4-FFF2-40B4-BE49-F238E27FC236}">
                <a16:creationId xmlns:a16="http://schemas.microsoft.com/office/drawing/2014/main" id="{71081B83-2C13-EE61-03C5-EC99D11609A2}"/>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5" name="Content Placeholder 5" descr="Una persona jugando con un bebé sobre un tapete en tiempo boca arriba. &#10;">
            <a:extLst>
              <a:ext uri="{FF2B5EF4-FFF2-40B4-BE49-F238E27FC236}">
                <a16:creationId xmlns:a16="http://schemas.microsoft.com/office/drawing/2014/main" id="{6A0A3FA1-EE9C-49BD-871D-78EFBF15D72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917369" y="1411921"/>
            <a:ext cx="5739724" cy="38264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8770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186691FF-F3E4-485D-B340-3F89C62F7B2B}"/>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chor="ctr">
            <a:normAutofit/>
          </a:bodyPr>
          <a:lstStyle/>
          <a:p>
            <a:r>
              <a:rPr lang="es-ES_tradnl" sz="3600"/>
              <a:t>Pregunta 6</a:t>
            </a:r>
            <a:endParaRPr lang="es-ES_tradnl" sz="3600" b="1"/>
          </a:p>
        </p:txBody>
      </p:sp>
      <p:sp>
        <p:nvSpPr>
          <p:cNvPr id="8" name="TextBox 7">
            <a:extLst>
              <a:ext uri="{FF2B5EF4-FFF2-40B4-BE49-F238E27FC236}">
                <a16:creationId xmlns:a16="http://schemas.microsoft.com/office/drawing/2014/main" id="{494D3149-D0AC-4D73-B091-614AC399C513}"/>
              </a:ext>
            </a:extLst>
          </p:cNvPr>
          <p:cNvSpPr txBox="1"/>
          <p:nvPr/>
        </p:nvSpPr>
        <p:spPr>
          <a:xfrm>
            <a:off x="949694" y="2290897"/>
            <a:ext cx="5146305" cy="646331"/>
          </a:xfrm>
          <a:prstGeom prst="rect">
            <a:avLst/>
          </a:prstGeom>
          <a:noFill/>
        </p:spPr>
        <p:txBody>
          <a:bodyPr wrap="square">
            <a:spAutoFit/>
          </a:bodyPr>
          <a:lstStyle/>
          <a:p>
            <a:r>
              <a:rPr lang="es-ES_tradnl" sz="3600" b="1" u="sng" dirty="0">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Mito</a:t>
            </a:r>
            <a:r>
              <a:rPr lang="es-ES_tradnl" sz="3600" b="1" u="sng" dirty="0">
                <a:latin typeface="Fira Sans" panose="020B0503050000020004" pitchFamily="34" charset="0"/>
                <a:ea typeface="+mj-ea"/>
                <a:cs typeface="+mj-cs"/>
              </a:rPr>
              <a:t> </a:t>
            </a:r>
            <a:r>
              <a:rPr kumimoji="0" lang="es-ES_tradnl" sz="3600" b="1" i="0" u="none" strike="noStrike" kern="1200" cap="none" spc="0" normalizeH="0" baseline="0" dirty="0">
                <a:ln>
                  <a:noFill/>
                </a:ln>
                <a:effectLst/>
                <a:uLnTx/>
                <a:uFillTx/>
                <a:latin typeface="Fira Sans" panose="020B0503050000020004" pitchFamily="34" charset="0"/>
                <a:ea typeface="+mj-ea"/>
                <a:cs typeface="+mj-cs"/>
              </a:rPr>
              <a:t>o </a:t>
            </a:r>
            <a:r>
              <a:rPr kumimoji="0" lang="es-ES_tradnl" sz="3600" b="1" i="0" u="sng" strike="noStrike" kern="1200" cap="none" spc="0" normalizeH="0" baseline="0" dirty="0">
                <a:ln>
                  <a:noFill/>
                </a:ln>
                <a:effectLst/>
                <a:uLnTx/>
                <a:uFillTx/>
                <a:latin typeface="Fira Sans" panose="020B0503050000020004" pitchFamily="34" charset="0"/>
                <a:ea typeface="+mj-ea"/>
                <a:cs typeface="+mj-cs"/>
              </a:rPr>
              <a:t>Realidad</a:t>
            </a:r>
            <a:endParaRPr lang="es-ES_tradnl" sz="3600" b="1" u="sng" dirty="0">
              <a:latin typeface="Fira Sans" panose="020B0503050000020004" pitchFamily="34" charset="0"/>
            </a:endParaRPr>
          </a:p>
        </p:txBody>
      </p:sp>
      <p:sp>
        <p:nvSpPr>
          <p:cNvPr id="3" name="Footer Placeholder 4">
            <a:extLst>
              <a:ext uri="{FF2B5EF4-FFF2-40B4-BE49-F238E27FC236}">
                <a16:creationId xmlns:a16="http://schemas.microsoft.com/office/drawing/2014/main" id="{6702C2A6-D253-1CBB-AA69-AD9B6B7B6BE8}"/>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s-ES_tradnl" sz="2800" dirty="0"/>
              <a:t>Fumar cerca de un bebé puede aumentar el riesgo de muerte súbita e inesperada del bebé.</a:t>
            </a:r>
          </a:p>
        </p:txBody>
      </p:sp>
    </p:spTree>
    <p:extLst>
      <p:ext uri="{BB962C8B-B14F-4D97-AF65-F5344CB8AC3E}">
        <p14:creationId xmlns:p14="http://schemas.microsoft.com/office/powerpoint/2010/main" val="2948750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s-ES_tradnl" dirty="0"/>
              <a:t>Realidad  </a:t>
            </a:r>
          </a:p>
        </p:txBody>
      </p:sp>
      <p:pic>
        <p:nvPicPr>
          <p:cNvPr id="4" name="Graphic 3" descr="Checkmark with solid fill">
            <a:extLst>
              <a:ext uri="{FF2B5EF4-FFF2-40B4-BE49-F238E27FC236}">
                <a16:creationId xmlns:a16="http://schemas.microsoft.com/office/drawing/2014/main" id="{676BBD1C-4F40-9B6A-8AD1-B1E42B77A46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20786" y="960436"/>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vert="horz" lIns="0" tIns="0" rIns="0" bIns="0" rtlCol="0" anchor="t">
            <a:normAutofit/>
          </a:bodyPr>
          <a:lstStyle/>
          <a:p>
            <a:pPr>
              <a:lnSpc>
                <a:spcPct val="150000"/>
              </a:lnSpc>
            </a:pPr>
            <a:r>
              <a:rPr lang="es-ES_tradnl" sz="2400">
                <a:effectLst/>
              </a:rPr>
              <a:t>El humo de cualquier tipo de cigarro o cigarrillo, incluyendo los cigarrillos electrónicos o 'vapes', contiene muchos ingredientes que son dañinos para adultos y niños pequeños. </a:t>
            </a:r>
            <a:endParaRPr lang="es-ES_tradnl" sz="2400"/>
          </a:p>
        </p:txBody>
      </p:sp>
      <p:sp>
        <p:nvSpPr>
          <p:cNvPr id="3" name="Footer Placeholder 4">
            <a:extLst>
              <a:ext uri="{FF2B5EF4-FFF2-40B4-BE49-F238E27FC236}">
                <a16:creationId xmlns:a16="http://schemas.microsoft.com/office/drawing/2014/main" id="{DC5855C4-CE18-4F50-0F05-5EE1CCCA3BB5}"/>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pic>
        <p:nvPicPr>
          <p:cNvPr id="6" name="Picture 5" descr="Una persona sentada en una cama sosteniendo un cigarro electrónico. Una cuna se ve en el fondo. ">
            <a:extLst>
              <a:ext uri="{FF2B5EF4-FFF2-40B4-BE49-F238E27FC236}">
                <a16:creationId xmlns:a16="http://schemas.microsoft.com/office/drawing/2014/main" id="{307E4C82-4517-A618-5962-55B01A8CAD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64199" y="1131998"/>
            <a:ext cx="6330061" cy="4220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2540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F9E8F5FC-7C69-467B-A8DD-C371D0B040F5}"/>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714561" y="365125"/>
            <a:ext cx="10639239" cy="1325563"/>
          </a:xfrm>
        </p:spPr>
        <p:txBody>
          <a:bodyPr>
            <a:normAutofit/>
          </a:bodyPr>
          <a:lstStyle/>
          <a:p>
            <a:r>
              <a:rPr lang="es-ES_tradnl" sz="3600"/>
              <a:t>Pregunta 7</a:t>
            </a:r>
            <a:endParaRPr lang="es-ES_tradnl" sz="3600" b="1"/>
          </a:p>
        </p:txBody>
      </p:sp>
      <p:sp>
        <p:nvSpPr>
          <p:cNvPr id="4" name="TextBox 3">
            <a:extLst>
              <a:ext uri="{FF2B5EF4-FFF2-40B4-BE49-F238E27FC236}">
                <a16:creationId xmlns:a16="http://schemas.microsoft.com/office/drawing/2014/main" id="{E81358EE-36A3-FAA2-07FF-0A51296EA52C}"/>
              </a:ext>
            </a:extLst>
          </p:cNvPr>
          <p:cNvSpPr txBox="1"/>
          <p:nvPr/>
        </p:nvSpPr>
        <p:spPr>
          <a:xfrm>
            <a:off x="949694" y="2290897"/>
            <a:ext cx="5146305" cy="646331"/>
          </a:xfrm>
          <a:prstGeom prst="rect">
            <a:avLst/>
          </a:prstGeom>
          <a:noFill/>
        </p:spPr>
        <p:txBody>
          <a:bodyPr wrap="square">
            <a:spAutoFit/>
          </a:bodyPr>
          <a:lstStyle/>
          <a:p>
            <a:r>
              <a:rPr kumimoji="0" lang="es-ES_tradnl" sz="3600" b="1" i="0" u="sng" strike="noStrike" kern="1200" cap="none" spc="0" normalizeH="0" baseline="0" dirty="0">
                <a:ln>
                  <a:noFill/>
                </a:ln>
                <a:effectLst/>
                <a:uLnTx/>
                <a:uFillTx/>
                <a:latin typeface="Fira Sans" panose="020B0503050000020004" pitchFamily="34" charset="0"/>
                <a:ea typeface="+mj-ea"/>
                <a:cs typeface="+mj-cs"/>
              </a:rPr>
              <a:t>Mito</a:t>
            </a:r>
            <a:r>
              <a:rPr kumimoji="0" lang="es-ES_tradnl" sz="3600" b="1" i="0" u="none" strike="noStrike" kern="1200" cap="none" spc="0" normalizeH="0" baseline="0" dirty="0">
                <a:ln>
                  <a:noFill/>
                </a:ln>
                <a:effectLst/>
                <a:uLnTx/>
                <a:uFillTx/>
                <a:latin typeface="Fira Sans" panose="020B0503050000020004" pitchFamily="34" charset="0"/>
                <a:ea typeface="+mj-ea"/>
                <a:cs typeface="+mj-cs"/>
              </a:rPr>
              <a:t> o </a:t>
            </a:r>
            <a:r>
              <a:rPr lang="es-ES_tradnl" sz="3600" b="1" u="sng" dirty="0">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Realidad</a:t>
            </a:r>
            <a:endParaRPr lang="es-ES_tradnl" sz="3600" b="1" u="sng" dirty="0">
              <a:latin typeface="Fira Sans" panose="020B0503050000020004" pitchFamily="34" charset="0"/>
              <a:ea typeface="+mj-ea"/>
              <a:cs typeface="+mj-cs"/>
            </a:endParaRPr>
          </a:p>
        </p:txBody>
      </p:sp>
      <p:sp>
        <p:nvSpPr>
          <p:cNvPr id="3" name="Footer Placeholder 4">
            <a:extLst>
              <a:ext uri="{FF2B5EF4-FFF2-40B4-BE49-F238E27FC236}">
                <a16:creationId xmlns:a16="http://schemas.microsoft.com/office/drawing/2014/main" id="{22C7F46A-4451-60EC-8E90-F0331F365341}"/>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buNone/>
            </a:pPr>
            <a:r>
              <a:rPr lang="es-ES_tradnl" sz="3200"/>
              <a:t>Los bebés no mueren en las cunas.</a:t>
            </a:r>
          </a:p>
        </p:txBody>
      </p:sp>
    </p:spTree>
    <p:extLst>
      <p:ext uri="{BB962C8B-B14F-4D97-AF65-F5344CB8AC3E}">
        <p14:creationId xmlns:p14="http://schemas.microsoft.com/office/powerpoint/2010/main" val="17809214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7208321" y="347708"/>
            <a:ext cx="4124795" cy="1325563"/>
          </a:xfrm>
        </p:spPr>
        <p:txBody>
          <a:bodyPr>
            <a:normAutofit/>
          </a:bodyPr>
          <a:lstStyle/>
          <a:p>
            <a:r>
              <a:rPr lang="es-ES_tradnl" dirty="0"/>
              <a:t>Mito   </a:t>
            </a:r>
          </a:p>
        </p:txBody>
      </p:sp>
      <p:pic>
        <p:nvPicPr>
          <p:cNvPr id="4" name="Graphic 3" descr="Checkmark with solid fill">
            <a:extLst>
              <a:ext uri="{FF2B5EF4-FFF2-40B4-BE49-F238E27FC236}">
                <a16:creationId xmlns:a16="http://schemas.microsoft.com/office/drawing/2014/main" id="{4BF4400B-089A-1683-7C1D-B0A6DC6444D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92888" y="678363"/>
            <a:ext cx="528356" cy="528356"/>
          </a:xfrm>
          <a:prstGeom prst="rect">
            <a:avLst/>
          </a:prstGeom>
        </p:spPr>
      </p:pic>
      <p:pic>
        <p:nvPicPr>
          <p:cNvPr id="6" name="Picture 5" descr="Una cuna en una habitación con juguetes dentro.">
            <a:extLst>
              <a:ext uri="{FF2B5EF4-FFF2-40B4-BE49-F238E27FC236}">
                <a16:creationId xmlns:a16="http://schemas.microsoft.com/office/drawing/2014/main" id="{3C1CF78B-E3CE-EB01-9F27-88FFF6CBA6D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0633" y="1010489"/>
            <a:ext cx="5582626" cy="4168530"/>
          </a:xfrm>
          <a:prstGeom prst="rect">
            <a:avLst/>
          </a:prstGeom>
          <a:ln>
            <a:noFill/>
          </a:ln>
          <a:effectLst>
            <a:outerShdw blurRad="292100" dist="139700" dir="2700000" algn="tl" rotWithShape="0">
              <a:srgbClr val="333333">
                <a:alpha val="65000"/>
              </a:srgbClr>
            </a:outerShdw>
          </a:effectLst>
        </p:spPr>
      </p:pic>
      <p:pic>
        <p:nvPicPr>
          <p:cNvPr id="5" name="Graphic 1" descr="No sign outline">
            <a:extLst>
              <a:ext uri="{FF2B5EF4-FFF2-40B4-BE49-F238E27FC236}">
                <a16:creationId xmlns:a16="http://schemas.microsoft.com/office/drawing/2014/main" id="{45DA91DA-1D79-C273-E43E-9A450BF24A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2102487" y="1093615"/>
            <a:ext cx="3028946" cy="3028946"/>
          </a:xfrm>
          <a:prstGeom prst="rect">
            <a:avLst/>
          </a:prstGeom>
        </p:spPr>
      </p:pic>
      <p:sp>
        <p:nvSpPr>
          <p:cNvPr id="3" name="Footer Placeholder 4">
            <a:extLst>
              <a:ext uri="{FF2B5EF4-FFF2-40B4-BE49-F238E27FC236}">
                <a16:creationId xmlns:a16="http://schemas.microsoft.com/office/drawing/2014/main" id="{36D6FCF4-4F1F-5245-096D-CF42743B67FE}"/>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7138603" y="1537374"/>
            <a:ext cx="4264229" cy="3972778"/>
          </a:xfrm>
        </p:spPr>
        <p:txBody>
          <a:bodyPr vert="horz" lIns="0" tIns="0" rIns="0" bIns="0" rtlCol="0" anchor="t">
            <a:normAutofit fontScale="85000" lnSpcReduction="10000"/>
          </a:bodyPr>
          <a:lstStyle/>
          <a:p>
            <a:pPr marL="0" indent="0">
              <a:lnSpc>
                <a:spcPct val="150000"/>
              </a:lnSpc>
              <a:buNone/>
            </a:pPr>
            <a:r>
              <a:rPr lang="es-ES_tradnl" sz="2800" dirty="0">
                <a:effectLst/>
              </a:rPr>
              <a:t>Solo porque su bebé esté en una cuna no significa que la cuna sea un ambiente seguro para dormir. Hay cosas que puede hacer para asegurarse de que la cuna de su bebé y otras superficies para dormir sean seguras. </a:t>
            </a:r>
            <a:endParaRPr lang="es-ES_tradnl" sz="2800" dirty="0"/>
          </a:p>
        </p:txBody>
      </p:sp>
    </p:spTree>
    <p:extLst>
      <p:ext uri="{BB962C8B-B14F-4D97-AF65-F5344CB8AC3E}">
        <p14:creationId xmlns:p14="http://schemas.microsoft.com/office/powerpoint/2010/main" val="1811387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E5F5-64C3-7F26-C7E9-4DEEA2F9793B}"/>
              </a:ext>
            </a:extLst>
          </p:cNvPr>
          <p:cNvSpPr>
            <a:spLocks noGrp="1"/>
          </p:cNvSpPr>
          <p:nvPr>
            <p:ph type="title"/>
          </p:nvPr>
        </p:nvSpPr>
        <p:spPr/>
        <p:txBody>
          <a:bodyPr>
            <a:normAutofit/>
          </a:bodyPr>
          <a:lstStyle/>
          <a:p>
            <a:r>
              <a:rPr lang="es-ES_tradnl" sz="4400"/>
              <a:t>Objetivos de la Capacitación</a:t>
            </a:r>
          </a:p>
        </p:txBody>
      </p:sp>
      <p:sp>
        <p:nvSpPr>
          <p:cNvPr id="3" name="Content Placeholder 2">
            <a:extLst>
              <a:ext uri="{FF2B5EF4-FFF2-40B4-BE49-F238E27FC236}">
                <a16:creationId xmlns:a16="http://schemas.microsoft.com/office/drawing/2014/main" id="{7EF0B74B-F841-9334-961D-82EA56DB88F9}"/>
              </a:ext>
            </a:extLst>
          </p:cNvPr>
          <p:cNvSpPr>
            <a:spLocks noGrp="1"/>
          </p:cNvSpPr>
          <p:nvPr>
            <p:ph idx="1"/>
          </p:nvPr>
        </p:nvSpPr>
        <p:spPr/>
        <p:txBody>
          <a:bodyPr vert="horz" lIns="0" tIns="0" rIns="0" bIns="0" rtlCol="0" anchor="t">
            <a:normAutofit/>
          </a:bodyPr>
          <a:lstStyle/>
          <a:p>
            <a:pPr>
              <a:lnSpc>
                <a:spcPct val="100000"/>
              </a:lnSpc>
            </a:pPr>
            <a:r>
              <a:rPr lang="es-ES_tradnl" dirty="0">
                <a:cs typeface="Calibri"/>
              </a:rPr>
              <a:t>Describir las recomendaciones para los padres y cuidadores que reducen el riesgo de muertes infantiles relacionadas con el sueño.</a:t>
            </a:r>
            <a:endParaRPr lang="es-ES_tradnl" sz="2400" dirty="0">
              <a:cs typeface="Calibri"/>
            </a:endParaRPr>
          </a:p>
          <a:p>
            <a:pPr>
              <a:lnSpc>
                <a:spcPct val="100000"/>
              </a:lnSpc>
              <a:spcBef>
                <a:spcPts val="2000"/>
              </a:spcBef>
              <a:spcAft>
                <a:spcPct val="0"/>
              </a:spcAft>
            </a:pPr>
            <a:r>
              <a:rPr lang="es-ES_tradnl" sz="2400" dirty="0">
                <a:cs typeface="Calibri"/>
              </a:rPr>
              <a:t>Demostrar cómo las conversaciones con enfoque cultural promueven el aprendizaje de los cuidadores sobre las prácticas de sueño infantil seguro.</a:t>
            </a:r>
          </a:p>
          <a:p>
            <a:pPr>
              <a:lnSpc>
                <a:spcPct val="100000"/>
              </a:lnSpc>
              <a:spcBef>
                <a:spcPts val="2000"/>
              </a:spcBef>
              <a:spcAft>
                <a:spcPct val="0"/>
              </a:spcAft>
            </a:pPr>
            <a:r>
              <a:rPr lang="es-ES_tradnl" dirty="0"/>
              <a:t>Modelar el uso de los recursos del kit de herramientas </a:t>
            </a:r>
            <a:r>
              <a:rPr lang="es-ES_tradnl" b="1" dirty="0"/>
              <a:t>Hablemos – </a:t>
            </a:r>
            <a:r>
              <a:rPr lang="es-ES_tradnl" b="1" i="1" dirty="0"/>
              <a:t>Sueño Infantil Seguro</a:t>
            </a:r>
            <a:r>
              <a:rPr lang="es-ES_tradnl" dirty="0"/>
              <a:t> que se pueden usar en las capacitaciones comunitarias.</a:t>
            </a:r>
            <a:endParaRPr lang="es-ES_tradnl" sz="2400" dirty="0">
              <a:cs typeface="Calibri"/>
            </a:endParaRPr>
          </a:p>
          <a:p>
            <a:pPr>
              <a:lnSpc>
                <a:spcPct val="100000"/>
              </a:lnSpc>
              <a:spcBef>
                <a:spcPts val="2000"/>
              </a:spcBef>
              <a:spcAft>
                <a:spcPct val="0"/>
              </a:spcAft>
            </a:pPr>
            <a:r>
              <a:rPr lang="es-ES_tradnl" dirty="0">
                <a:cs typeface="Calibri"/>
              </a:rPr>
              <a:t>Desarrollar el diagrama de Hablemos Círculo de Apoyo de las partes interesadas dentro de su organización para proveer las capacitaciones comunitarias </a:t>
            </a:r>
            <a:r>
              <a:rPr lang="es-ES_tradnl" b="1" dirty="0">
                <a:cs typeface="Calibri"/>
              </a:rPr>
              <a:t>Hablemos</a:t>
            </a:r>
            <a:r>
              <a:rPr lang="es-ES_tradnl" b="1" i="1" dirty="0">
                <a:cs typeface="Calibri"/>
              </a:rPr>
              <a:t> – Sueño Infantil Seguro.</a:t>
            </a:r>
            <a:endParaRPr lang="es-ES_tradnl" sz="2400" dirty="0">
              <a:cs typeface="Calibri"/>
            </a:endParaRPr>
          </a:p>
        </p:txBody>
      </p:sp>
      <p:sp>
        <p:nvSpPr>
          <p:cNvPr id="7" name="Footer Placeholder 3">
            <a:extLst>
              <a:ext uri="{FF2B5EF4-FFF2-40B4-BE49-F238E27FC236}">
                <a16:creationId xmlns:a16="http://schemas.microsoft.com/office/drawing/2014/main" id="{E2DCCF0A-BF20-BEB3-E254-6BE1B18AD3BF}"/>
              </a:ext>
            </a:extLst>
          </p:cNvPr>
          <p:cNvSpPr txBox="1">
            <a:spLocks/>
          </p:cNvSpPr>
          <p:nvPr/>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spc="0" dirty="0">
                <a:latin typeface="Fira Sans Medium"/>
              </a:rPr>
              <a:t>Hablemos </a:t>
            </a:r>
            <a:r>
              <a:rPr lang="en-US" b="0" i="1" spc="0" dirty="0">
                <a:latin typeface="Fira Sans Medium"/>
              </a:rPr>
              <a:t>- </a:t>
            </a:r>
            <a:r>
              <a:rPr lang="en-US" i="1" spc="0" dirty="0">
                <a:latin typeface="Fira Sans Light"/>
              </a:rPr>
              <a:t>Sueño Infantil Seguro</a:t>
            </a:r>
          </a:p>
        </p:txBody>
      </p:sp>
    </p:spTree>
    <p:extLst>
      <p:ext uri="{BB962C8B-B14F-4D97-AF65-F5344CB8AC3E}">
        <p14:creationId xmlns:p14="http://schemas.microsoft.com/office/powerpoint/2010/main" val="5039667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4709ADEF-97E3-42BD-AE42-E223C5BB0312}"/>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s-ES_tradnl" sz="3600" dirty="0"/>
              <a:t>Pregunta</a:t>
            </a:r>
            <a:r>
              <a:rPr lang="es-ES_tradnl" sz="3600" b="1" dirty="0"/>
              <a:t> 8</a:t>
            </a:r>
          </a:p>
        </p:txBody>
      </p:sp>
      <p:sp>
        <p:nvSpPr>
          <p:cNvPr id="4" name="TextBox 3">
            <a:extLst>
              <a:ext uri="{FF2B5EF4-FFF2-40B4-BE49-F238E27FC236}">
                <a16:creationId xmlns:a16="http://schemas.microsoft.com/office/drawing/2014/main" id="{FE5CD171-F52B-FD0E-ACD2-91399F772C71}"/>
              </a:ext>
            </a:extLst>
          </p:cNvPr>
          <p:cNvSpPr txBox="1"/>
          <p:nvPr/>
        </p:nvSpPr>
        <p:spPr>
          <a:xfrm>
            <a:off x="949694" y="2290897"/>
            <a:ext cx="5146305" cy="646331"/>
          </a:xfrm>
          <a:prstGeom prst="rect">
            <a:avLst/>
          </a:prstGeom>
          <a:noFill/>
        </p:spPr>
        <p:txBody>
          <a:bodyPr wrap="square">
            <a:spAutoFit/>
          </a:bodyPr>
          <a:lstStyle/>
          <a:p>
            <a:r>
              <a:rPr kumimoji="0" lang="es-ES_tradnl" sz="3600" b="1" i="0" u="sng" strike="noStrike" kern="1200" cap="none" spc="0" normalizeH="0" baseline="0" dirty="0">
                <a:ln>
                  <a:noFill/>
                </a:ln>
                <a:effectLst/>
                <a:uLnTx/>
                <a:uFillTx/>
                <a:latin typeface="Fira Sans" panose="020B0503050000020004" pitchFamily="34" charset="0"/>
                <a:ea typeface="+mj-ea"/>
                <a:cs typeface="+mj-cs"/>
              </a:rPr>
              <a:t>Mito</a:t>
            </a:r>
            <a:r>
              <a:rPr kumimoji="0" lang="es-ES_tradnl" sz="3600" b="1" i="0" u="none" strike="noStrike" kern="1200" cap="none" spc="0" normalizeH="0" baseline="0" dirty="0">
                <a:ln>
                  <a:noFill/>
                </a:ln>
                <a:effectLst/>
                <a:uLnTx/>
                <a:uFillTx/>
                <a:latin typeface="Fira Sans" panose="020B0503050000020004" pitchFamily="34" charset="0"/>
                <a:ea typeface="+mj-ea"/>
                <a:cs typeface="+mj-cs"/>
              </a:rPr>
              <a:t> o </a:t>
            </a:r>
            <a:r>
              <a:rPr lang="es-ES_tradnl" sz="3600" b="1" u="sng" dirty="0">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Realidad</a:t>
            </a:r>
            <a:endParaRPr lang="es-ES_tradnl" sz="3600" b="1" u="sng" dirty="0">
              <a:latin typeface="Fira Sans" panose="020B0503050000020004" pitchFamily="34" charset="0"/>
              <a:ea typeface="+mj-ea"/>
              <a:cs typeface="+mj-cs"/>
            </a:endParaRPr>
          </a:p>
        </p:txBody>
      </p:sp>
      <p:sp>
        <p:nvSpPr>
          <p:cNvPr id="3" name="Footer Placeholder 4">
            <a:extLst>
              <a:ext uri="{FF2B5EF4-FFF2-40B4-BE49-F238E27FC236}">
                <a16:creationId xmlns:a16="http://schemas.microsoft.com/office/drawing/2014/main" id="{07227549-111C-647F-D89F-FD35681B9AB8}"/>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s-ES_tradnl" sz="3200" dirty="0"/>
              <a:t>Los padres y cuidadores pueden usar un dispositivo médico o monitor para prevenir la muerte inesperada del bebé en su cuna.</a:t>
            </a:r>
          </a:p>
        </p:txBody>
      </p:sp>
    </p:spTree>
    <p:extLst>
      <p:ext uri="{BB962C8B-B14F-4D97-AF65-F5344CB8AC3E}">
        <p14:creationId xmlns:p14="http://schemas.microsoft.com/office/powerpoint/2010/main" val="35623397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65188" y="341374"/>
            <a:ext cx="9099330" cy="1325563"/>
          </a:xfrm>
        </p:spPr>
        <p:txBody>
          <a:bodyPr>
            <a:normAutofit/>
          </a:bodyPr>
          <a:lstStyle/>
          <a:p>
            <a:r>
              <a:rPr lang="es-ES_tradnl" dirty="0"/>
              <a:t>Mito     </a:t>
            </a:r>
          </a:p>
        </p:txBody>
      </p:sp>
      <p:pic>
        <p:nvPicPr>
          <p:cNvPr id="4" name="Graphic 3" descr="Checkmark with solid fill">
            <a:extLst>
              <a:ext uri="{FF2B5EF4-FFF2-40B4-BE49-F238E27FC236}">
                <a16:creationId xmlns:a16="http://schemas.microsoft.com/office/drawing/2014/main" id="{F4506966-023E-A083-38C6-EDD163580A7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60659" y="682825"/>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565188" y="1554048"/>
            <a:ext cx="4208694" cy="3972778"/>
          </a:xfrm>
        </p:spPr>
        <p:txBody>
          <a:bodyPr vert="horz" lIns="0" tIns="0" rIns="0" bIns="0" rtlCol="0" anchor="t">
            <a:normAutofit/>
          </a:bodyPr>
          <a:lstStyle/>
          <a:p>
            <a:pPr marL="0" indent="0">
              <a:buNone/>
            </a:pPr>
            <a:r>
              <a:rPr lang="es-ES_tradnl" dirty="0"/>
              <a:t>Los monitores y dispositivos no deben usarse como el principal método para prevenir el SIDS. Esto puede llevar a un falso sentido de seguridad. </a:t>
            </a:r>
          </a:p>
          <a:p>
            <a:r>
              <a:rPr lang="es-ES_tradnl" dirty="0"/>
              <a:t>Muchos dispositivos van en contra de las guías de sueño seguro.</a:t>
            </a:r>
          </a:p>
          <a:p>
            <a:r>
              <a:rPr lang="es-ES_tradnl" dirty="0"/>
              <a:t>Los dispositivos a menudo afirman prevenir el SIDS, pero no hay prueba de ello. </a:t>
            </a:r>
          </a:p>
        </p:txBody>
      </p:sp>
      <p:sp>
        <p:nvSpPr>
          <p:cNvPr id="3" name="Footer Placeholder 4">
            <a:extLst>
              <a:ext uri="{FF2B5EF4-FFF2-40B4-BE49-F238E27FC236}">
                <a16:creationId xmlns:a16="http://schemas.microsoft.com/office/drawing/2014/main" id="{03FAE730-8DE4-42F9-A835-0EC1995F8C76}"/>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5" name="Picture 4" descr="Monitores para bebés sobre una mesa de cristal.">
            <a:extLst>
              <a:ext uri="{FF2B5EF4-FFF2-40B4-BE49-F238E27FC236}">
                <a16:creationId xmlns:a16="http://schemas.microsoft.com/office/drawing/2014/main" id="{61AEB559-69A0-07FE-4F57-4EC0DC6DC6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33554" y="1004155"/>
            <a:ext cx="6564086" cy="43760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67978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CC89CF99-FB07-49A1-AEF1-E036FB026132}"/>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s-ES_tradnl" sz="3600"/>
              <a:t>Pregunta 9</a:t>
            </a:r>
            <a:endParaRPr lang="es-ES_tradnl" sz="3600" b="1"/>
          </a:p>
        </p:txBody>
      </p:sp>
      <p:sp>
        <p:nvSpPr>
          <p:cNvPr id="4" name="TextBox 3">
            <a:extLst>
              <a:ext uri="{FF2B5EF4-FFF2-40B4-BE49-F238E27FC236}">
                <a16:creationId xmlns:a16="http://schemas.microsoft.com/office/drawing/2014/main" id="{34EC0E75-1702-0345-A20E-D1F2468D99FA}"/>
              </a:ext>
            </a:extLst>
          </p:cNvPr>
          <p:cNvSpPr txBox="1"/>
          <p:nvPr/>
        </p:nvSpPr>
        <p:spPr>
          <a:xfrm>
            <a:off x="949694" y="2290897"/>
            <a:ext cx="5146305" cy="646331"/>
          </a:xfrm>
          <a:prstGeom prst="rect">
            <a:avLst/>
          </a:prstGeom>
          <a:noFill/>
        </p:spPr>
        <p:txBody>
          <a:bodyPr wrap="square">
            <a:spAutoFit/>
          </a:bodyPr>
          <a:lstStyle/>
          <a:p>
            <a:r>
              <a:rPr kumimoji="0" lang="es-ES_tradnl" sz="3600" b="1" i="0" u="sng" strike="noStrike" kern="1200" cap="none" spc="0" normalizeH="0" baseline="0" dirty="0">
                <a:ln>
                  <a:noFill/>
                </a:ln>
                <a:effectLst/>
                <a:uLnTx/>
                <a:uFillTx/>
                <a:latin typeface="Fira Sans" panose="020B0503050000020004" pitchFamily="34" charset="0"/>
                <a:ea typeface="+mj-ea"/>
                <a:cs typeface="+mj-cs"/>
              </a:rPr>
              <a:t>Mito</a:t>
            </a:r>
            <a:r>
              <a:rPr kumimoji="0" lang="es-ES_tradnl" sz="3600" b="1" i="0" u="none" strike="noStrike" kern="1200" cap="none" spc="0" normalizeH="0" baseline="0" dirty="0">
                <a:ln>
                  <a:noFill/>
                </a:ln>
                <a:effectLst/>
                <a:uLnTx/>
                <a:uFillTx/>
                <a:latin typeface="Fira Sans" panose="020B0503050000020004" pitchFamily="34" charset="0"/>
                <a:ea typeface="+mj-ea"/>
                <a:cs typeface="+mj-cs"/>
              </a:rPr>
              <a:t> o </a:t>
            </a:r>
            <a:r>
              <a:rPr lang="es-ES_tradnl" sz="3600" b="1" u="sng" dirty="0">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Realidad</a:t>
            </a:r>
            <a:endParaRPr lang="es-ES_tradnl" sz="3600" b="1" u="sng" dirty="0">
              <a:latin typeface="Fira Sans" panose="020B0503050000020004" pitchFamily="34" charset="0"/>
              <a:ea typeface="+mj-ea"/>
              <a:cs typeface="+mj-cs"/>
            </a:endParaRPr>
          </a:p>
        </p:txBody>
      </p:sp>
      <p:sp>
        <p:nvSpPr>
          <p:cNvPr id="3" name="Footer Placeholder 4">
            <a:extLst>
              <a:ext uri="{FF2B5EF4-FFF2-40B4-BE49-F238E27FC236}">
                <a16:creationId xmlns:a16="http://schemas.microsoft.com/office/drawing/2014/main" id="{9B3C3C04-CC51-895A-22B6-BC09A8F1A8BA}"/>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s-ES_tradnl" sz="3200" dirty="0"/>
              <a:t>Los bebés pueden dormir la siesta en sillas de coche, columpios y otros lugares si no son productos retirados del mercado (</a:t>
            </a:r>
            <a:r>
              <a:rPr lang="es-ES_tradnl" sz="3200" dirty="0" err="1"/>
              <a:t>recall</a:t>
            </a:r>
            <a:r>
              <a:rPr lang="es-ES_tradnl" sz="3200" dirty="0"/>
              <a:t>).  </a:t>
            </a:r>
          </a:p>
        </p:txBody>
      </p:sp>
    </p:spTree>
    <p:extLst>
      <p:ext uri="{BB962C8B-B14F-4D97-AF65-F5344CB8AC3E}">
        <p14:creationId xmlns:p14="http://schemas.microsoft.com/office/powerpoint/2010/main" val="12768028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738948" y="220083"/>
            <a:ext cx="5971904" cy="1325563"/>
          </a:xfrm>
        </p:spPr>
        <p:txBody>
          <a:bodyPr>
            <a:normAutofit/>
          </a:bodyPr>
          <a:lstStyle/>
          <a:p>
            <a:r>
              <a:rPr lang="es-ES_tradnl" dirty="0"/>
              <a:t>Mito      </a:t>
            </a:r>
          </a:p>
        </p:txBody>
      </p:sp>
      <p:pic>
        <p:nvPicPr>
          <p:cNvPr id="4" name="Graphic 3" descr="Checkmark with solid fill">
            <a:extLst>
              <a:ext uri="{FF2B5EF4-FFF2-40B4-BE49-F238E27FC236}">
                <a16:creationId xmlns:a16="http://schemas.microsoft.com/office/drawing/2014/main" id="{56ED74C7-0024-D064-E81C-E24EECF8B3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35574" y="571576"/>
            <a:ext cx="528356" cy="528356"/>
          </a:xfrm>
          <a:prstGeom prst="rect">
            <a:avLst/>
          </a:prstGeom>
        </p:spPr>
      </p:pic>
      <p:pic>
        <p:nvPicPr>
          <p:cNvPr id="6" name="Picture 5" descr="Una persona sacando a un bebé de un asiento de coche.">
            <a:extLst>
              <a:ext uri="{FF2B5EF4-FFF2-40B4-BE49-F238E27FC236}">
                <a16:creationId xmlns:a16="http://schemas.microsoft.com/office/drawing/2014/main" id="{D5E17FCB-74B1-A2EB-B5E9-C9C369363E1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9465" y="882864"/>
            <a:ext cx="5078727" cy="5007798"/>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7B58282C-100C-632F-6BDA-05A5680BE71D}"/>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5738948" y="1276802"/>
            <a:ext cx="5921237" cy="4613859"/>
          </a:xfrm>
        </p:spPr>
        <p:txBody>
          <a:bodyPr vert="horz" lIns="0" tIns="0" rIns="0" bIns="0" rtlCol="0" anchor="t">
            <a:normAutofit fontScale="92500"/>
          </a:bodyPr>
          <a:lstStyle/>
          <a:p>
            <a:pPr marL="0" indent="0">
              <a:buNone/>
            </a:pPr>
            <a:r>
              <a:rPr lang="es-ES_tradnl" dirty="0"/>
              <a:t>Los dispositivos para sentarse, como los asientos para el automóvil, los cochecitos, los columpios y los portabebés, no se recomiendan para el sueño de rutina en el hospital o en el hogar, especialmente para bebés menores de cuatro meses.</a:t>
            </a:r>
          </a:p>
          <a:p>
            <a:r>
              <a:rPr lang="es-ES_tradnl" dirty="0"/>
              <a:t>Cuando los bebés se duerman en un dispositivo para sentarse, retire al bebé del producto y muévalo a una cuna u otra superficie plana apropiada tan pronto como sea seguro y práctico. 
Los asientos de seguridad y productos similares no son estables cuando se colocan sobre un colchón de cuna u otras superficies elevadas.</a:t>
            </a:r>
            <a:endParaRPr lang="es-ES_tradnl" dirty="0">
              <a:cs typeface="Calibri"/>
            </a:endParaRPr>
          </a:p>
          <a:p>
            <a:pPr marL="0" indent="0">
              <a:lnSpc>
                <a:spcPct val="150000"/>
              </a:lnSpc>
              <a:buNone/>
            </a:pPr>
            <a:endParaRPr lang="es-ES_tradnl" dirty="0"/>
          </a:p>
        </p:txBody>
      </p:sp>
      <p:sp>
        <p:nvSpPr>
          <p:cNvPr id="7" name="TextBox 6">
            <a:extLst>
              <a:ext uri="{FF2B5EF4-FFF2-40B4-BE49-F238E27FC236}">
                <a16:creationId xmlns:a16="http://schemas.microsoft.com/office/drawing/2014/main" id="{FA4EAE9B-71B4-8774-4279-90A3E02D004B}"/>
              </a:ext>
            </a:extLst>
          </p:cNvPr>
          <p:cNvSpPr txBox="1"/>
          <p:nvPr/>
        </p:nvSpPr>
        <p:spPr>
          <a:xfrm>
            <a:off x="6028947" y="5209206"/>
            <a:ext cx="6100762" cy="1077218"/>
          </a:xfrm>
          <a:prstGeom prst="rect">
            <a:avLst/>
          </a:prstGeom>
          <a:noFill/>
        </p:spPr>
        <p:txBody>
          <a:bodyPr wrap="square">
            <a:spAutoFit/>
          </a:bodyPr>
          <a:lstStyle/>
          <a:p>
            <a:pPr lvl="0">
              <a:defRPr/>
            </a:pPr>
            <a:r>
              <a:rPr lang="es-ES_tradnl" sz="1600" dirty="0">
                <a:solidFill>
                  <a:srgbClr val="00308B"/>
                </a:solidFill>
              </a:rPr>
              <a:t>La Comisión de Seguridad de Productos del Consumidor establece normas de seguridad para superficies para dormir de los bebés, como un colchón, y espacios para dormir, como una cuna.
</a:t>
            </a:r>
            <a:r>
              <a:rPr lang="es-ES_tradnl" sz="1600" dirty="0" err="1">
                <a:solidFill>
                  <a:srgbClr val="00308B"/>
                </a:solidFill>
              </a:rPr>
              <a:t>www.cpsc.gov</a:t>
            </a:r>
            <a:r>
              <a:rPr lang="es-ES_tradnl" sz="1600" dirty="0">
                <a:solidFill>
                  <a:srgbClr val="00308B"/>
                </a:solidFill>
              </a:rPr>
              <a:t>/</a:t>
            </a:r>
            <a:r>
              <a:rPr lang="es-ES_tradnl" sz="1600" dirty="0" err="1">
                <a:solidFill>
                  <a:srgbClr val="00308B"/>
                </a:solidFill>
              </a:rPr>
              <a:t>SafeSleep</a:t>
            </a:r>
            <a:endParaRPr kumimoji="0" lang="es-ES_tradnl" sz="1600" b="0" i="0" u="none" strike="noStrike" kern="1200" cap="none" spc="0" normalizeH="0" baseline="0" dirty="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8362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13FA123-59EE-4D1D-A70A-68F076C409D3}"/>
              </a:ext>
            </a:extLst>
          </p:cNvPr>
          <p:cNvSpPr>
            <a:spLocks noGrp="1"/>
          </p:cNvSpPr>
          <p:nvPr>
            <p:ph type="title"/>
          </p:nvPr>
        </p:nvSpPr>
        <p:spPr/>
        <p:txBody>
          <a:bodyPr/>
          <a:lstStyle/>
          <a:p>
            <a:r>
              <a:rPr lang="es-ES_tradnl">
                <a:solidFill>
                  <a:schemeClr val="bg1"/>
                </a:solidFill>
              </a:rPr>
              <a:t>Pregunta 1</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s-ES_tradnl" sz="20000">
                <a:solidFill>
                  <a:srgbClr val="FF0000"/>
                </a:solidFill>
              </a:rPr>
              <a:t>X</a:t>
            </a:r>
          </a:p>
          <a:p>
            <a:pPr algn="ctr"/>
            <a:r>
              <a:rPr lang="es-ES_tradnl" sz="4000">
                <a:solidFill>
                  <a:srgbClr val="FF0000"/>
                </a:solidFill>
              </a:rPr>
              <a:t>INCORRECTO</a:t>
            </a:r>
          </a:p>
        </p:txBody>
      </p:sp>
      <p:grpSp>
        <p:nvGrpSpPr>
          <p:cNvPr id="9" name="Group 8" descr="Gráfico de flecha para regresar a la pregunta uno e hipervínculo.">
            <a:extLst>
              <a:ext uri="{FF2B5EF4-FFF2-40B4-BE49-F238E27FC236}">
                <a16:creationId xmlns:a16="http://schemas.microsoft.com/office/drawing/2014/main" id="{66F1D893-C4FF-47EB-9FD0-D687482271DC}"/>
              </a:ext>
            </a:extLst>
          </p:cNvPr>
          <p:cNvGrpSpPr/>
          <p:nvPr/>
        </p:nvGrpSpPr>
        <p:grpSpPr>
          <a:xfrm>
            <a:off x="9764482" y="4262117"/>
            <a:ext cx="2107475" cy="1311297"/>
            <a:chOff x="10082433" y="5103222"/>
            <a:chExt cx="2345086"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3" y="6209212"/>
              <a:ext cx="2345086" cy="384930"/>
            </a:xfrm>
            <a:prstGeom prst="rect">
              <a:avLst/>
            </a:prstGeom>
            <a:noFill/>
          </p:spPr>
          <p:txBody>
            <a:bodyPr wrap="square" rtlCol="0">
              <a:spAutoFit/>
            </a:bodyPr>
            <a:lstStyle/>
            <a:p>
              <a:r>
                <a:rPr lang="es-ES_tradnl" sz="1600" dirty="0">
                  <a:hlinkClick r:id="rId3" action="ppaction://hlinksldjump"/>
                </a:rPr>
                <a:t>Volver a la Pregunta 1</a:t>
              </a:r>
              <a:endParaRPr lang="es-ES_tradnl" sz="1600" dirty="0"/>
            </a:p>
          </p:txBody>
        </p:sp>
      </p:grpSp>
      <p:sp>
        <p:nvSpPr>
          <p:cNvPr id="4" name="Footer Placeholder 3">
            <a:extLst>
              <a:ext uri="{FF2B5EF4-FFF2-40B4-BE49-F238E27FC236}">
                <a16:creationId xmlns:a16="http://schemas.microsoft.com/office/drawing/2014/main" id="{286C9522-FAEB-0CE2-4BDF-8AF683DFFA7D}"/>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9192051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69955-2A8D-4AB4-8527-CA77B4587103}"/>
              </a:ext>
            </a:extLst>
          </p:cNvPr>
          <p:cNvSpPr>
            <a:spLocks noGrp="1"/>
          </p:cNvSpPr>
          <p:nvPr>
            <p:ph type="title"/>
          </p:nvPr>
        </p:nvSpPr>
        <p:spPr/>
        <p:txBody>
          <a:bodyPr/>
          <a:lstStyle/>
          <a:p>
            <a:r>
              <a:rPr lang="es-ES_tradnl" dirty="0">
                <a:solidFill>
                  <a:schemeClr val="bg1"/>
                </a:solidFill>
              </a:rPr>
              <a:t>Pregunta 2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s-ES_tradnl" sz="20000" dirty="0">
                <a:solidFill>
                  <a:srgbClr val="FF0000"/>
                </a:solidFill>
              </a:rPr>
              <a:t>X</a:t>
            </a:r>
          </a:p>
          <a:p>
            <a:pPr algn="ctr"/>
            <a:r>
              <a:rPr lang="es-ES_tradnl" sz="4000" dirty="0">
                <a:solidFill>
                  <a:srgbClr val="FF0000"/>
                </a:solidFill>
              </a:rPr>
              <a:t>INCORRECTO</a:t>
            </a:r>
          </a:p>
        </p:txBody>
      </p:sp>
      <p:grpSp>
        <p:nvGrpSpPr>
          <p:cNvPr id="9" name="Group 8" descr="Gráfico de flecha para regresar a la pregunta dos e hipervínculo.">
            <a:extLst>
              <a:ext uri="{FF2B5EF4-FFF2-40B4-BE49-F238E27FC236}">
                <a16:creationId xmlns:a16="http://schemas.microsoft.com/office/drawing/2014/main" id="{66F1D893-C4FF-47EB-9FD0-D687482271DC}"/>
              </a:ext>
            </a:extLst>
          </p:cNvPr>
          <p:cNvGrpSpPr/>
          <p:nvPr/>
        </p:nvGrpSpPr>
        <p:grpSpPr>
          <a:xfrm>
            <a:off x="9542414" y="4262117"/>
            <a:ext cx="2131425" cy="1311297"/>
            <a:chOff x="10082433" y="5103222"/>
            <a:chExt cx="2371736"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3" y="6209212"/>
              <a:ext cx="2371736" cy="384930"/>
            </a:xfrm>
            <a:prstGeom prst="rect">
              <a:avLst/>
            </a:prstGeom>
            <a:noFill/>
          </p:spPr>
          <p:txBody>
            <a:bodyPr wrap="square" rtlCol="0">
              <a:spAutoFit/>
            </a:bodyPr>
            <a:lstStyle/>
            <a:p>
              <a:r>
                <a:rPr lang="es-ES_tradnl" sz="1600" dirty="0">
                  <a:hlinkClick r:id="rId3" action="ppaction://hlinksldjump"/>
                </a:rPr>
                <a:t>Regresar a Pregunta 2</a:t>
              </a:r>
              <a:endParaRPr lang="es-ES_tradnl" sz="1600" dirty="0"/>
            </a:p>
          </p:txBody>
        </p:sp>
      </p:grpSp>
      <p:sp>
        <p:nvSpPr>
          <p:cNvPr id="6" name="Footer Placeholder 3">
            <a:extLst>
              <a:ext uri="{FF2B5EF4-FFF2-40B4-BE49-F238E27FC236}">
                <a16:creationId xmlns:a16="http://schemas.microsoft.com/office/drawing/2014/main" id="{A1BC27D5-FBD3-6B95-2F20-41929C168CF9}"/>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4611165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7249-FE18-43E6-9B62-AC3457650E8B}"/>
              </a:ext>
            </a:extLst>
          </p:cNvPr>
          <p:cNvSpPr>
            <a:spLocks noGrp="1"/>
          </p:cNvSpPr>
          <p:nvPr>
            <p:ph type="title"/>
          </p:nvPr>
        </p:nvSpPr>
        <p:spPr/>
        <p:txBody>
          <a:bodyPr/>
          <a:lstStyle/>
          <a:p>
            <a:r>
              <a:rPr lang="es-ES_tradnl" dirty="0">
                <a:solidFill>
                  <a:schemeClr val="bg1"/>
                </a:solidFill>
              </a:rPr>
              <a:t>Pregunta 3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s-ES_tradnl" sz="20000" dirty="0">
                <a:solidFill>
                  <a:srgbClr val="FF0000"/>
                </a:solidFill>
              </a:rPr>
              <a:t>X</a:t>
            </a:r>
          </a:p>
          <a:p>
            <a:pPr algn="ctr"/>
            <a:r>
              <a:rPr lang="es-ES_tradnl" sz="4000" dirty="0">
                <a:solidFill>
                  <a:srgbClr val="FF0000"/>
                </a:solidFill>
              </a:rPr>
              <a:t>INCORRECTO</a:t>
            </a:r>
          </a:p>
        </p:txBody>
      </p:sp>
      <p:grpSp>
        <p:nvGrpSpPr>
          <p:cNvPr id="9" name="Group 8" descr="Gráfico de flecha para regresar a la pregunta tres e hipervínculo.">
            <a:extLst>
              <a:ext uri="{FF2B5EF4-FFF2-40B4-BE49-F238E27FC236}">
                <a16:creationId xmlns:a16="http://schemas.microsoft.com/office/drawing/2014/main" id="{66F1D893-C4FF-47EB-9FD0-D687482271DC}"/>
              </a:ext>
            </a:extLst>
          </p:cNvPr>
          <p:cNvGrpSpPr/>
          <p:nvPr/>
        </p:nvGrpSpPr>
        <p:grpSpPr>
          <a:xfrm>
            <a:off x="9555864" y="4554695"/>
            <a:ext cx="2102738" cy="1311297"/>
            <a:chOff x="10082434" y="5103222"/>
            <a:chExt cx="2339814"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339814" cy="384930"/>
            </a:xfrm>
            <a:prstGeom prst="rect">
              <a:avLst/>
            </a:prstGeom>
            <a:noFill/>
          </p:spPr>
          <p:txBody>
            <a:bodyPr wrap="square" rtlCol="0">
              <a:spAutoFit/>
            </a:bodyPr>
            <a:lstStyle/>
            <a:p>
              <a:r>
                <a:rPr lang="es-ES_tradnl" sz="1600" dirty="0">
                  <a:hlinkClick r:id="rId3" action="ppaction://hlinksldjump"/>
                </a:rPr>
                <a:t>Volver a la Pregunta 3</a:t>
              </a:r>
              <a:endParaRPr lang="es-ES_tradnl" sz="1600" dirty="0"/>
            </a:p>
          </p:txBody>
        </p:sp>
      </p:grpSp>
      <p:sp>
        <p:nvSpPr>
          <p:cNvPr id="6" name="Footer Placeholder 3">
            <a:extLst>
              <a:ext uri="{FF2B5EF4-FFF2-40B4-BE49-F238E27FC236}">
                <a16:creationId xmlns:a16="http://schemas.microsoft.com/office/drawing/2014/main" id="{98D0D37B-F28E-2F81-614D-453C85BB275B}"/>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5904922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24F7-B68C-4752-8363-603DB730A351}"/>
              </a:ext>
            </a:extLst>
          </p:cNvPr>
          <p:cNvSpPr>
            <a:spLocks noGrp="1"/>
          </p:cNvSpPr>
          <p:nvPr>
            <p:ph type="title"/>
          </p:nvPr>
        </p:nvSpPr>
        <p:spPr/>
        <p:txBody>
          <a:bodyPr/>
          <a:lstStyle/>
          <a:p>
            <a:r>
              <a:rPr lang="es-ES_tradnl" dirty="0">
                <a:solidFill>
                  <a:schemeClr val="bg1"/>
                </a:solidFill>
              </a:rPr>
              <a:t>Pregunta  4</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s-ES_tradnl" sz="20000">
                <a:solidFill>
                  <a:srgbClr val="FF0000"/>
                </a:solidFill>
              </a:rPr>
              <a:t>X</a:t>
            </a:r>
          </a:p>
          <a:p>
            <a:pPr algn="ctr"/>
            <a:r>
              <a:rPr lang="es-ES_tradnl" sz="4000">
                <a:solidFill>
                  <a:srgbClr val="FF0000"/>
                </a:solidFill>
              </a:rPr>
              <a:t>INCORRECTO</a:t>
            </a:r>
          </a:p>
        </p:txBody>
      </p:sp>
      <p:grpSp>
        <p:nvGrpSpPr>
          <p:cNvPr id="9" name="Group 8" descr="Gráfico de flecha para regresar a la pregunta cuatro e hipervínculo.">
            <a:extLst>
              <a:ext uri="{FF2B5EF4-FFF2-40B4-BE49-F238E27FC236}">
                <a16:creationId xmlns:a16="http://schemas.microsoft.com/office/drawing/2014/main" id="{66F1D893-C4FF-47EB-9FD0-D687482271DC}"/>
              </a:ext>
            </a:extLst>
          </p:cNvPr>
          <p:cNvGrpSpPr/>
          <p:nvPr/>
        </p:nvGrpSpPr>
        <p:grpSpPr>
          <a:xfrm>
            <a:off x="9542414" y="4500907"/>
            <a:ext cx="2146665" cy="1311297"/>
            <a:chOff x="10082433" y="5103222"/>
            <a:chExt cx="2388694"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3" y="6209212"/>
              <a:ext cx="2388694" cy="384930"/>
            </a:xfrm>
            <a:prstGeom prst="rect">
              <a:avLst/>
            </a:prstGeom>
            <a:noFill/>
          </p:spPr>
          <p:txBody>
            <a:bodyPr wrap="square" rtlCol="0">
              <a:spAutoFit/>
            </a:bodyPr>
            <a:lstStyle/>
            <a:p>
              <a:r>
                <a:rPr lang="es-ES_tradnl" sz="1600" dirty="0">
                  <a:hlinkClick r:id="rId3" action="ppaction://hlinksldjump"/>
                </a:rPr>
                <a:t>Volver a la Pregunta 4</a:t>
              </a:r>
              <a:endParaRPr lang="es-ES_tradnl" sz="1600" dirty="0"/>
            </a:p>
          </p:txBody>
        </p:sp>
      </p:grpSp>
      <p:sp>
        <p:nvSpPr>
          <p:cNvPr id="6" name="Footer Placeholder 3">
            <a:extLst>
              <a:ext uri="{FF2B5EF4-FFF2-40B4-BE49-F238E27FC236}">
                <a16:creationId xmlns:a16="http://schemas.microsoft.com/office/drawing/2014/main" id="{E9932162-9D28-E823-E6FB-6C6A8DEA48E5}"/>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8282806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931C5-72EA-47B0-BAE2-5636CC43604C}"/>
              </a:ext>
            </a:extLst>
          </p:cNvPr>
          <p:cNvSpPr>
            <a:spLocks noGrp="1"/>
          </p:cNvSpPr>
          <p:nvPr>
            <p:ph type="title"/>
          </p:nvPr>
        </p:nvSpPr>
        <p:spPr/>
        <p:txBody>
          <a:bodyPr/>
          <a:lstStyle/>
          <a:p>
            <a:r>
              <a:rPr lang="es-ES_tradnl" dirty="0">
                <a:solidFill>
                  <a:schemeClr val="bg1"/>
                </a:solidFill>
              </a:rPr>
              <a:t>Pregunta 5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s-ES_tradnl" sz="20000">
                <a:solidFill>
                  <a:srgbClr val="FF0000"/>
                </a:solidFill>
              </a:rPr>
              <a:t>X</a:t>
            </a:r>
          </a:p>
          <a:p>
            <a:pPr algn="ctr"/>
            <a:r>
              <a:rPr lang="es-ES_tradnl" sz="4000">
                <a:solidFill>
                  <a:srgbClr val="FF0000"/>
                </a:solidFill>
              </a:rPr>
              <a:t>INCORRECTO</a:t>
            </a:r>
          </a:p>
        </p:txBody>
      </p:sp>
      <p:grpSp>
        <p:nvGrpSpPr>
          <p:cNvPr id="9" name="Group 8" descr="Gráfico de flecha para regresar a la pregunta cinco e hipervínculo.">
            <a:extLst>
              <a:ext uri="{FF2B5EF4-FFF2-40B4-BE49-F238E27FC236}">
                <a16:creationId xmlns:a16="http://schemas.microsoft.com/office/drawing/2014/main" id="{66F1D893-C4FF-47EB-9FD0-D687482271DC}"/>
              </a:ext>
            </a:extLst>
          </p:cNvPr>
          <p:cNvGrpSpPr/>
          <p:nvPr/>
        </p:nvGrpSpPr>
        <p:grpSpPr>
          <a:xfrm>
            <a:off x="9569310" y="4447119"/>
            <a:ext cx="2074050" cy="1311297"/>
            <a:chOff x="10082434" y="5103222"/>
            <a:chExt cx="2307892"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307892" cy="384930"/>
            </a:xfrm>
            <a:prstGeom prst="rect">
              <a:avLst/>
            </a:prstGeom>
            <a:noFill/>
          </p:spPr>
          <p:txBody>
            <a:bodyPr wrap="square" rtlCol="0">
              <a:spAutoFit/>
            </a:bodyPr>
            <a:lstStyle/>
            <a:p>
              <a:r>
                <a:rPr lang="es-ES_tradnl" sz="1600" dirty="0">
                  <a:hlinkClick r:id="rId3" action="ppaction://hlinksldjump"/>
                </a:rPr>
                <a:t>Volver a la Pregunta 5</a:t>
              </a:r>
              <a:endParaRPr lang="es-ES_tradnl" sz="1600" dirty="0"/>
            </a:p>
          </p:txBody>
        </p:sp>
      </p:grpSp>
      <p:sp>
        <p:nvSpPr>
          <p:cNvPr id="6" name="Footer Placeholder 3">
            <a:extLst>
              <a:ext uri="{FF2B5EF4-FFF2-40B4-BE49-F238E27FC236}">
                <a16:creationId xmlns:a16="http://schemas.microsoft.com/office/drawing/2014/main" id="{6E0A4FED-373A-1CDF-D44F-0B97CF5C9C72}"/>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8576775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1F4B-AF1A-4683-B2D4-D481538A3FE0}"/>
              </a:ext>
            </a:extLst>
          </p:cNvPr>
          <p:cNvSpPr>
            <a:spLocks noGrp="1"/>
          </p:cNvSpPr>
          <p:nvPr>
            <p:ph type="title"/>
          </p:nvPr>
        </p:nvSpPr>
        <p:spPr/>
        <p:txBody>
          <a:bodyPr/>
          <a:lstStyle/>
          <a:p>
            <a:r>
              <a:rPr lang="es-ES_tradnl" dirty="0">
                <a:solidFill>
                  <a:schemeClr val="bg1"/>
                </a:solidFill>
              </a:rPr>
              <a:t>Pregunta  6</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s-ES_tradnl" sz="20000">
                <a:solidFill>
                  <a:srgbClr val="FF0000"/>
                </a:solidFill>
              </a:rPr>
              <a:t>X</a:t>
            </a:r>
          </a:p>
          <a:p>
            <a:pPr algn="ctr"/>
            <a:r>
              <a:rPr lang="es-ES_tradnl" sz="4000">
                <a:solidFill>
                  <a:srgbClr val="FF0000"/>
                </a:solidFill>
              </a:rPr>
              <a:t>INCORRECTO</a:t>
            </a:r>
          </a:p>
        </p:txBody>
      </p:sp>
      <p:grpSp>
        <p:nvGrpSpPr>
          <p:cNvPr id="9" name="Group 8" descr="Gráfico de flecha para regresar a la pregunta seis e hipervínculo.">
            <a:extLst>
              <a:ext uri="{FF2B5EF4-FFF2-40B4-BE49-F238E27FC236}">
                <a16:creationId xmlns:a16="http://schemas.microsoft.com/office/drawing/2014/main" id="{66F1D893-C4FF-47EB-9FD0-D687482271DC}"/>
              </a:ext>
            </a:extLst>
          </p:cNvPr>
          <p:cNvGrpSpPr/>
          <p:nvPr/>
        </p:nvGrpSpPr>
        <p:grpSpPr>
          <a:xfrm>
            <a:off x="9569308" y="4460566"/>
            <a:ext cx="2013091" cy="1311297"/>
            <a:chOff x="10082433" y="5103222"/>
            <a:chExt cx="2240060"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3" y="6209212"/>
              <a:ext cx="2240060" cy="384930"/>
            </a:xfrm>
            <a:prstGeom prst="rect">
              <a:avLst/>
            </a:prstGeom>
            <a:noFill/>
          </p:spPr>
          <p:txBody>
            <a:bodyPr wrap="square" rtlCol="0">
              <a:spAutoFit/>
            </a:bodyPr>
            <a:lstStyle/>
            <a:p>
              <a:r>
                <a:rPr lang="es-ES_tradnl" sz="1600" dirty="0">
                  <a:hlinkClick r:id="rId3" action="ppaction://hlinksldjump"/>
                </a:rPr>
                <a:t>Volver a la Pregunta 6</a:t>
              </a:r>
              <a:endParaRPr lang="es-ES_tradnl" sz="1600" dirty="0"/>
            </a:p>
          </p:txBody>
        </p:sp>
      </p:grpSp>
      <p:sp>
        <p:nvSpPr>
          <p:cNvPr id="6" name="Footer Placeholder 3">
            <a:extLst>
              <a:ext uri="{FF2B5EF4-FFF2-40B4-BE49-F238E27FC236}">
                <a16:creationId xmlns:a16="http://schemas.microsoft.com/office/drawing/2014/main" id="{97CBF50C-404D-A61D-206F-82B94A51728E}"/>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805295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E5F5-64C3-7F26-C7E9-4DEEA2F9793B}"/>
              </a:ext>
            </a:extLst>
          </p:cNvPr>
          <p:cNvSpPr>
            <a:spLocks noGrp="1"/>
          </p:cNvSpPr>
          <p:nvPr>
            <p:ph type="title"/>
          </p:nvPr>
        </p:nvSpPr>
        <p:spPr/>
        <p:txBody>
          <a:bodyPr>
            <a:normAutofit/>
          </a:bodyPr>
          <a:lstStyle/>
          <a:p>
            <a:r>
              <a:rPr lang="es-ES_tradnl" sz="4400"/>
              <a:t>¿Qué Aprenderemos Hoy?</a:t>
            </a:r>
          </a:p>
        </p:txBody>
      </p:sp>
      <p:sp>
        <p:nvSpPr>
          <p:cNvPr id="3" name="Content Placeholder 2">
            <a:extLst>
              <a:ext uri="{FF2B5EF4-FFF2-40B4-BE49-F238E27FC236}">
                <a16:creationId xmlns:a16="http://schemas.microsoft.com/office/drawing/2014/main" id="{7EF0B74B-F841-9334-961D-82EA56DB88F9}"/>
              </a:ext>
            </a:extLst>
          </p:cNvPr>
          <p:cNvSpPr>
            <a:spLocks noGrp="1"/>
          </p:cNvSpPr>
          <p:nvPr>
            <p:ph idx="1"/>
          </p:nvPr>
        </p:nvSpPr>
        <p:spPr/>
        <p:txBody>
          <a:bodyPr/>
          <a:lstStyle/>
          <a:p>
            <a:pPr>
              <a:lnSpc>
                <a:spcPct val="150000"/>
              </a:lnSpc>
            </a:pPr>
            <a:r>
              <a:rPr lang="es-ES_tradnl"/>
              <a:t>Por qué la educación sobre el sueño infantil seguro sigue siendo una prioridad en las comunidades de Texas.</a:t>
            </a:r>
            <a:endParaRPr lang="es-ES_tradnl" sz="2400"/>
          </a:p>
          <a:p>
            <a:pPr>
              <a:lnSpc>
                <a:spcPct val="150000"/>
              </a:lnSpc>
            </a:pPr>
            <a:r>
              <a:rPr lang="es-ES_tradnl" sz="2400"/>
              <a:t>Recomendaciones para el sueño infantil seguro.</a:t>
            </a:r>
          </a:p>
          <a:p>
            <a:pPr>
              <a:lnSpc>
                <a:spcPct val="150000"/>
              </a:lnSpc>
            </a:pPr>
            <a:r>
              <a:rPr lang="es-ES_tradnl"/>
              <a:t>Estrategias para difundir la educación sobre el sueño infantil seguro en nuestras comunidades.</a:t>
            </a:r>
            <a:endParaRPr lang="es-ES_tradnl" sz="2400"/>
          </a:p>
          <a:p>
            <a:pPr>
              <a:lnSpc>
                <a:spcPct val="150000"/>
              </a:lnSpc>
            </a:pPr>
            <a:r>
              <a:rPr lang="es-ES_tradnl"/>
              <a:t>Cómo podemos añadir una nueva estrategia al trabajo que ya estamos realizando.</a:t>
            </a:r>
            <a:endParaRPr lang="es-ES_tradnl" sz="2400"/>
          </a:p>
        </p:txBody>
      </p:sp>
      <p:sp>
        <p:nvSpPr>
          <p:cNvPr id="7" name="Footer Placeholder 3">
            <a:extLst>
              <a:ext uri="{FF2B5EF4-FFF2-40B4-BE49-F238E27FC236}">
                <a16:creationId xmlns:a16="http://schemas.microsoft.com/office/drawing/2014/main" id="{533BD123-3A94-8F79-56CD-45FD71EE18D8}"/>
              </a:ext>
            </a:extLst>
          </p:cNvPr>
          <p:cNvSpPr txBox="1">
            <a:spLocks/>
          </p:cNvSpPr>
          <p:nvPr/>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spc="0" dirty="0">
                <a:latin typeface="Fira Sans Medium"/>
              </a:rPr>
              <a:t>Hablemos </a:t>
            </a:r>
            <a:r>
              <a:rPr lang="en-US" b="0" i="1" spc="0" dirty="0">
                <a:latin typeface="Fira Sans Medium"/>
              </a:rPr>
              <a:t>- </a:t>
            </a:r>
            <a:r>
              <a:rPr lang="en-US" i="1" spc="0" dirty="0">
                <a:latin typeface="Fira Sans Light"/>
              </a:rPr>
              <a:t>Sueño Infantil Seguro</a:t>
            </a:r>
          </a:p>
        </p:txBody>
      </p:sp>
    </p:spTree>
    <p:extLst>
      <p:ext uri="{BB962C8B-B14F-4D97-AF65-F5344CB8AC3E}">
        <p14:creationId xmlns:p14="http://schemas.microsoft.com/office/powerpoint/2010/main" val="24933239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18A-4AEC-4784-BBDF-47955889F468}"/>
              </a:ext>
            </a:extLst>
          </p:cNvPr>
          <p:cNvSpPr>
            <a:spLocks noGrp="1"/>
          </p:cNvSpPr>
          <p:nvPr>
            <p:ph type="title"/>
          </p:nvPr>
        </p:nvSpPr>
        <p:spPr/>
        <p:txBody>
          <a:bodyPr/>
          <a:lstStyle/>
          <a:p>
            <a:r>
              <a:rPr lang="es-ES_tradnl" dirty="0" err="1">
                <a:solidFill>
                  <a:schemeClr val="bg1"/>
                </a:solidFill>
              </a:rPr>
              <a:t>Pregunt</a:t>
            </a:r>
            <a:r>
              <a:rPr lang="es-ES_tradnl" dirty="0">
                <a:solidFill>
                  <a:schemeClr val="bg1"/>
                </a:solidFill>
              </a:rPr>
              <a:t> a 7</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s-ES_tradnl" sz="20000">
                <a:solidFill>
                  <a:srgbClr val="FF0000"/>
                </a:solidFill>
              </a:rPr>
              <a:t>X</a:t>
            </a:r>
          </a:p>
          <a:p>
            <a:pPr algn="ctr"/>
            <a:r>
              <a:rPr lang="es-ES_tradnl" sz="4000">
                <a:solidFill>
                  <a:srgbClr val="FF0000"/>
                </a:solidFill>
              </a:rPr>
              <a:t>INCORRECTO</a:t>
            </a:r>
          </a:p>
        </p:txBody>
      </p:sp>
      <p:grpSp>
        <p:nvGrpSpPr>
          <p:cNvPr id="9" name="Group 8" descr="Gráfico de flecha para regresar a la pregunta siete e hipervínculo.">
            <a:extLst>
              <a:ext uri="{FF2B5EF4-FFF2-40B4-BE49-F238E27FC236}">
                <a16:creationId xmlns:a16="http://schemas.microsoft.com/office/drawing/2014/main" id="{66F1D893-C4FF-47EB-9FD0-D687482271DC}"/>
              </a:ext>
            </a:extLst>
          </p:cNvPr>
          <p:cNvGrpSpPr/>
          <p:nvPr/>
        </p:nvGrpSpPr>
        <p:grpSpPr>
          <a:xfrm>
            <a:off x="9596203" y="4474015"/>
            <a:ext cx="2184317" cy="1311296"/>
            <a:chOff x="10082433" y="5103222"/>
            <a:chExt cx="2430591" cy="1490918"/>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3" y="6209211"/>
              <a:ext cx="2430591" cy="384929"/>
            </a:xfrm>
            <a:prstGeom prst="rect">
              <a:avLst/>
            </a:prstGeom>
            <a:noFill/>
          </p:spPr>
          <p:txBody>
            <a:bodyPr wrap="square" rtlCol="0">
              <a:spAutoFit/>
            </a:bodyPr>
            <a:lstStyle/>
            <a:p>
              <a:r>
                <a:rPr lang="es-ES_tradnl" sz="1600" dirty="0">
                  <a:hlinkClick r:id="rId3" action="ppaction://hlinksldjump"/>
                </a:rPr>
                <a:t>Volver a la Pregunta 7</a:t>
              </a:r>
              <a:endParaRPr lang="es-ES_tradnl" sz="1600" dirty="0"/>
            </a:p>
          </p:txBody>
        </p:sp>
      </p:grpSp>
      <p:sp>
        <p:nvSpPr>
          <p:cNvPr id="6" name="Footer Placeholder 3">
            <a:extLst>
              <a:ext uri="{FF2B5EF4-FFF2-40B4-BE49-F238E27FC236}">
                <a16:creationId xmlns:a16="http://schemas.microsoft.com/office/drawing/2014/main" id="{87C813A1-FCB5-7E1A-94E8-40390CF43A27}"/>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14077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s-ES_tradnl" dirty="0">
                <a:solidFill>
                  <a:schemeClr val="bg1"/>
                </a:solidFill>
              </a:rPr>
              <a:t>Pregunta 8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s-ES_tradnl" sz="20000">
                <a:solidFill>
                  <a:srgbClr val="FF0000"/>
                </a:solidFill>
              </a:rPr>
              <a:t>X</a:t>
            </a:r>
          </a:p>
          <a:p>
            <a:pPr algn="ctr"/>
            <a:r>
              <a:rPr lang="es-ES_tradnl" sz="4000">
                <a:solidFill>
                  <a:srgbClr val="FF0000"/>
                </a:solidFill>
              </a:rPr>
              <a:t>INCORRECTO</a:t>
            </a:r>
          </a:p>
        </p:txBody>
      </p:sp>
      <p:grpSp>
        <p:nvGrpSpPr>
          <p:cNvPr id="9" name="Group 8" descr="Gráfico de flecha para regresar a la pregunta ocho e hipervínculo.">
            <a:extLst>
              <a:ext uri="{FF2B5EF4-FFF2-40B4-BE49-F238E27FC236}">
                <a16:creationId xmlns:a16="http://schemas.microsoft.com/office/drawing/2014/main" id="{66F1D893-C4FF-47EB-9FD0-D687482271DC}"/>
              </a:ext>
            </a:extLst>
          </p:cNvPr>
          <p:cNvGrpSpPr/>
          <p:nvPr/>
        </p:nvGrpSpPr>
        <p:grpSpPr>
          <a:xfrm>
            <a:off x="9555863" y="4581590"/>
            <a:ext cx="2331338" cy="1311297"/>
            <a:chOff x="10082434" y="5103222"/>
            <a:chExt cx="2594188"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594188" cy="384930"/>
            </a:xfrm>
            <a:prstGeom prst="rect">
              <a:avLst/>
            </a:prstGeom>
            <a:noFill/>
          </p:spPr>
          <p:txBody>
            <a:bodyPr wrap="square" rtlCol="0">
              <a:spAutoFit/>
            </a:bodyPr>
            <a:lstStyle/>
            <a:p>
              <a:r>
                <a:rPr lang="es-ES_tradnl" sz="1600" dirty="0">
                  <a:hlinkClick r:id="rId3" action="ppaction://hlinksldjump"/>
                </a:rPr>
                <a:t>Volver a la Pregunta 8</a:t>
              </a:r>
              <a:endParaRPr lang="es-ES_tradnl" sz="1600" dirty="0"/>
            </a:p>
          </p:txBody>
        </p:sp>
      </p:grpSp>
      <p:sp>
        <p:nvSpPr>
          <p:cNvPr id="6" name="Footer Placeholder 3">
            <a:extLst>
              <a:ext uri="{FF2B5EF4-FFF2-40B4-BE49-F238E27FC236}">
                <a16:creationId xmlns:a16="http://schemas.microsoft.com/office/drawing/2014/main" id="{1804D509-68B1-38EA-6B21-F9E9B10CDC40}"/>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8675712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s-ES_tradnl" dirty="0">
                <a:solidFill>
                  <a:schemeClr val="bg1"/>
                </a:solidFill>
              </a:rPr>
              <a:t>Pregunta 9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dirty="0">
                <a:solidFill>
                  <a:srgbClr val="FF0000"/>
                </a:solidFill>
              </a:rPr>
              <a:t>X</a:t>
            </a:r>
          </a:p>
          <a:p>
            <a:pPr algn="ctr"/>
            <a:r>
              <a:rPr lang="en-US" sz="4000" dirty="0">
                <a:solidFill>
                  <a:srgbClr val="FF0000"/>
                </a:solidFill>
              </a:rPr>
              <a:t>INCORRECTO</a:t>
            </a:r>
          </a:p>
        </p:txBody>
      </p:sp>
      <p:grpSp>
        <p:nvGrpSpPr>
          <p:cNvPr id="9" name="Group 8" descr="Gráfico de flecha para regresar a la pregunta nueve e hipervínculo.">
            <a:extLst>
              <a:ext uri="{FF2B5EF4-FFF2-40B4-BE49-F238E27FC236}">
                <a16:creationId xmlns:a16="http://schemas.microsoft.com/office/drawing/2014/main" id="{66F1D893-C4FF-47EB-9FD0-D687482271DC}"/>
              </a:ext>
            </a:extLst>
          </p:cNvPr>
          <p:cNvGrpSpPr/>
          <p:nvPr/>
        </p:nvGrpSpPr>
        <p:grpSpPr>
          <a:xfrm>
            <a:off x="9542415" y="4500907"/>
            <a:ext cx="2100945" cy="1311297"/>
            <a:chOff x="10082433" y="5103222"/>
            <a:chExt cx="2337819" cy="1490920"/>
          </a:xfrm>
        </p:grpSpPr>
        <p:sp>
          <p:nvSpPr>
            <p:cNvPr id="7" name="Arrow: U-Turn 6">
              <a:hlinkClick r:id="rId3"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3" y="6209212"/>
              <a:ext cx="2337819" cy="384930"/>
            </a:xfrm>
            <a:prstGeom prst="rect">
              <a:avLst/>
            </a:prstGeom>
            <a:noFill/>
          </p:spPr>
          <p:txBody>
            <a:bodyPr wrap="square" rtlCol="0">
              <a:spAutoFit/>
            </a:bodyPr>
            <a:lstStyle/>
            <a:p>
              <a:r>
                <a:rPr lang="en-US" sz="1600" dirty="0">
                  <a:hlinkClick r:id="rId4" action="ppaction://hlinksldjump"/>
                </a:rPr>
                <a:t>Volver a la Pregunta 9</a:t>
              </a:r>
              <a:endParaRPr lang="en-US" sz="1600" dirty="0"/>
            </a:p>
          </p:txBody>
        </p:sp>
      </p:grpSp>
      <p:sp>
        <p:nvSpPr>
          <p:cNvPr id="6" name="Footer Placeholder 3">
            <a:extLst>
              <a:ext uri="{FF2B5EF4-FFF2-40B4-BE49-F238E27FC236}">
                <a16:creationId xmlns:a16="http://schemas.microsoft.com/office/drawing/2014/main" id="{10B11EAC-0AA5-CA89-ABE4-D3A98F23F5A3}"/>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3420229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740858-69FA-A0A8-40C8-6B6B16C9BE1E}"/>
              </a:ext>
            </a:extLst>
          </p:cNvPr>
          <p:cNvSpPr>
            <a:spLocks noGrp="1"/>
          </p:cNvSpPr>
          <p:nvPr>
            <p:ph type="title"/>
          </p:nvPr>
        </p:nvSpPr>
        <p:spPr/>
        <p:txBody>
          <a:bodyPr>
            <a:normAutofit/>
          </a:bodyPr>
          <a:lstStyle/>
          <a:p>
            <a:r>
              <a:rPr lang="es-ES_tradnl" sz="7200" dirty="0"/>
              <a:t>Descanso</a:t>
            </a:r>
          </a:p>
        </p:txBody>
      </p:sp>
      <p:sp>
        <p:nvSpPr>
          <p:cNvPr id="2" name="Footer Placeholder 4">
            <a:extLst>
              <a:ext uri="{FF2B5EF4-FFF2-40B4-BE49-F238E27FC236}">
                <a16:creationId xmlns:a16="http://schemas.microsoft.com/office/drawing/2014/main" id="{FE18411D-67B1-2426-6AF7-687BE82317AC}"/>
              </a:ext>
            </a:extLst>
          </p:cNvPr>
          <p:cNvSpPr>
            <a:spLocks noGrp="1"/>
          </p:cNvSpPr>
          <p:nvPr>
            <p:ph type="ftr" sz="quarter" idx="4294967295"/>
          </p:nvPr>
        </p:nvSpPr>
        <p:spPr>
          <a:xfrm>
            <a:off x="631824" y="6242865"/>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0371837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C08F8-6AC8-43B4-BD4D-ED70D4E71BDB}"/>
              </a:ext>
            </a:extLst>
          </p:cNvPr>
          <p:cNvSpPr>
            <a:spLocks noGrp="1"/>
          </p:cNvSpPr>
          <p:nvPr>
            <p:ph type="title"/>
          </p:nvPr>
        </p:nvSpPr>
        <p:spPr/>
        <p:txBody>
          <a:bodyPr>
            <a:normAutofit/>
          </a:bodyPr>
          <a:lstStyle/>
          <a:p>
            <a:r>
              <a:rPr lang="es-ES_tradnl" sz="4800" dirty="0"/>
              <a:t>Hablemos-</a:t>
            </a:r>
            <a:br>
              <a:rPr lang="es-ES_tradnl" sz="4800" dirty="0"/>
            </a:br>
            <a:r>
              <a:rPr lang="es-ES_tradnl" sz="4800" b="0" i="1" dirty="0"/>
              <a:t>Sueño Infantil Seguro</a:t>
            </a:r>
            <a:endParaRPr lang="es-ES_tradnl" sz="4800" i="1" dirty="0"/>
          </a:p>
        </p:txBody>
      </p:sp>
      <p:sp>
        <p:nvSpPr>
          <p:cNvPr id="6" name="Text Placeholder 5">
            <a:extLst>
              <a:ext uri="{FF2B5EF4-FFF2-40B4-BE49-F238E27FC236}">
                <a16:creationId xmlns:a16="http://schemas.microsoft.com/office/drawing/2014/main" id="{0FDAFDD7-2ADD-404D-9574-682B07508B91}"/>
              </a:ext>
            </a:extLst>
          </p:cNvPr>
          <p:cNvSpPr>
            <a:spLocks noGrp="1"/>
          </p:cNvSpPr>
          <p:nvPr>
            <p:ph type="body" idx="1"/>
          </p:nvPr>
        </p:nvSpPr>
        <p:spPr>
          <a:xfrm>
            <a:off x="831849" y="4604590"/>
            <a:ext cx="4918021" cy="1087344"/>
          </a:xfrm>
        </p:spPr>
        <p:txBody>
          <a:bodyPr/>
          <a:lstStyle/>
          <a:p>
            <a:r>
              <a:rPr lang="es-ES_tradnl" sz="3200" b="1" dirty="0"/>
              <a:t>Apoyando a su Comunidad</a:t>
            </a:r>
            <a:endParaRPr lang="es-ES_tradnl" dirty="0"/>
          </a:p>
        </p:txBody>
      </p:sp>
      <p:sp>
        <p:nvSpPr>
          <p:cNvPr id="2" name="Footer Placeholder 3">
            <a:extLst>
              <a:ext uri="{FF2B5EF4-FFF2-40B4-BE49-F238E27FC236}">
                <a16:creationId xmlns:a16="http://schemas.microsoft.com/office/drawing/2014/main" id="{D38961EC-5F68-63FC-64D0-DCE25F493ADE}"/>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Fira Sans Medium"/>
              </a:rPr>
              <a:t>Hablemos</a:t>
            </a:r>
            <a:r>
              <a:rPr lang="en-US" i="1" dirty="0">
                <a:solidFill>
                  <a:schemeClr val="bg1"/>
                </a:solidFill>
                <a:latin typeface="Fira Sans Medium"/>
              </a:rPr>
              <a:t> - </a:t>
            </a:r>
            <a:r>
              <a:rPr lang="en-US" b="1" i="1" dirty="0">
                <a:solidFill>
                  <a:schemeClr val="bg1"/>
                </a:solidFill>
                <a:latin typeface="Fira Sans Light"/>
              </a:rPr>
              <a:t>Sueño Infantil Seguro</a:t>
            </a:r>
          </a:p>
        </p:txBody>
      </p:sp>
    </p:spTree>
    <p:extLst>
      <p:ext uri="{BB962C8B-B14F-4D97-AF65-F5344CB8AC3E}">
        <p14:creationId xmlns:p14="http://schemas.microsoft.com/office/powerpoint/2010/main" val="37550401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D66D3C-B2CF-47E5-AE92-8130F9BFC1BE}"/>
              </a:ext>
            </a:extLst>
          </p:cNvPr>
          <p:cNvSpPr>
            <a:spLocks noGrp="1"/>
          </p:cNvSpPr>
          <p:nvPr>
            <p:ph type="title"/>
          </p:nvPr>
        </p:nvSpPr>
        <p:spPr>
          <a:xfrm>
            <a:off x="838199" y="311280"/>
            <a:ext cx="10515600" cy="1325563"/>
          </a:xfrm>
        </p:spPr>
        <p:txBody>
          <a:bodyPr/>
          <a:lstStyle/>
          <a:p>
            <a:r>
              <a:rPr lang="es-ES_tradnl"/>
              <a:t>¿Cómo se Siente?</a:t>
            </a:r>
          </a:p>
        </p:txBody>
      </p:sp>
      <p:cxnSp>
        <p:nvCxnSpPr>
          <p:cNvPr id="10" name="Straight Arrow Connector 9">
            <a:extLst>
              <a:ext uri="{FF2B5EF4-FFF2-40B4-BE49-F238E27FC236}">
                <a16:creationId xmlns:a16="http://schemas.microsoft.com/office/drawing/2014/main" id="{91B0D2FE-C4E7-47AB-93DE-9FDED61F3BCF}"/>
              </a:ext>
              <a:ext uri="{C183D7F6-B498-43B3-948B-1728B52AA6E4}">
                <adec:decorative xmlns:adec="http://schemas.microsoft.com/office/drawing/2017/decorative" val="1"/>
              </a:ext>
            </a:extLst>
          </p:cNvPr>
          <p:cNvCxnSpPr>
            <a:cxnSpLocks/>
          </p:cNvCxnSpPr>
          <p:nvPr/>
        </p:nvCxnSpPr>
        <p:spPr>
          <a:xfrm>
            <a:off x="0" y="1634243"/>
            <a:ext cx="5052677" cy="260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extBox 1">
            <a:extLst>
              <a:ext uri="{FF2B5EF4-FFF2-40B4-BE49-F238E27FC236}">
                <a16:creationId xmlns:a16="http://schemas.microsoft.com/office/drawing/2014/main" id="{F4132299-CAC8-2438-6B7E-761DC84A42CE}"/>
              </a:ext>
            </a:extLst>
          </p:cNvPr>
          <p:cNvSpPr txBox="1"/>
          <p:nvPr/>
        </p:nvSpPr>
        <p:spPr>
          <a:xfrm>
            <a:off x="609102" y="1908162"/>
            <a:ext cx="7188199" cy="461665"/>
          </a:xfrm>
          <a:prstGeom prst="rect">
            <a:avLst/>
          </a:prstGeom>
          <a:noFill/>
        </p:spPr>
        <p:txBody>
          <a:bodyPr wrap="square" rtlCol="0">
            <a:spAutoFit/>
          </a:bodyPr>
          <a:lstStyle/>
          <a:p>
            <a:pPr marL="12700" lvl="0">
              <a:spcBef>
                <a:spcPts val="605"/>
              </a:spcBef>
              <a:tabLst>
                <a:tab pos="192405" algn="l"/>
              </a:tabLst>
              <a:defRPr/>
            </a:pPr>
            <a:r>
              <a:rPr lang="es-ES_tradnl" sz="2400" b="1" kern="0">
                <a:solidFill>
                  <a:srgbClr val="333333"/>
                </a:solidFill>
                <a:cs typeface="Arial" panose="020B0604020202020204" pitchFamily="34" charset="0"/>
              </a:rPr>
              <a:t>Responda la encuesta de autorreflexión</a:t>
            </a:r>
          </a:p>
        </p:txBody>
      </p:sp>
      <p:sp>
        <p:nvSpPr>
          <p:cNvPr id="11" name="Rectangle 10">
            <a:extLst>
              <a:ext uri="{FF2B5EF4-FFF2-40B4-BE49-F238E27FC236}">
                <a16:creationId xmlns:a16="http://schemas.microsoft.com/office/drawing/2014/main" id="{226FF7FB-BDD9-BFDD-5B47-CD6D8A949044}"/>
              </a:ext>
              <a:ext uri="{C183D7F6-B498-43B3-948B-1728B52AA6E4}">
                <adec:decorative xmlns:adec="http://schemas.microsoft.com/office/drawing/2017/decorative" val="1"/>
              </a:ext>
            </a:extLst>
          </p:cNvPr>
          <p:cNvSpPr/>
          <p:nvPr/>
        </p:nvSpPr>
        <p:spPr>
          <a:xfrm>
            <a:off x="2273300" y="2717800"/>
            <a:ext cx="2400300" cy="23114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s-ES_tradnl" dirty="0"/>
              <a:t>QR</a:t>
            </a:r>
          </a:p>
        </p:txBody>
      </p:sp>
      <p:sp>
        <p:nvSpPr>
          <p:cNvPr id="8" name="Footer Placeholder 3">
            <a:extLst>
              <a:ext uri="{FF2B5EF4-FFF2-40B4-BE49-F238E27FC236}">
                <a16:creationId xmlns:a16="http://schemas.microsoft.com/office/drawing/2014/main" id="{EF931E1D-D85A-32DC-29BF-1B0120373E05}"/>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08B"/>
                </a:solidFill>
                <a:latin typeface="Fira Sans Medium"/>
              </a:rPr>
              <a:t>Hablemos</a:t>
            </a:r>
            <a:r>
              <a:rPr lang="en-US" i="1" dirty="0">
                <a:solidFill>
                  <a:srgbClr val="00308B"/>
                </a:solidFill>
                <a:latin typeface="Fira Sans Medium"/>
              </a:rPr>
              <a:t> - </a:t>
            </a:r>
            <a:r>
              <a:rPr lang="en-US" b="1" i="1" dirty="0">
                <a:solidFill>
                  <a:srgbClr val="00308B"/>
                </a:solidFill>
                <a:latin typeface="Fira Sans Light"/>
              </a:rPr>
              <a:t>Sueño Infantil Seguro</a:t>
            </a:r>
          </a:p>
        </p:txBody>
      </p:sp>
      <p:pic>
        <p:nvPicPr>
          <p:cNvPr id="6" name="Picture 5" descr="Follet de hablemos Autorreflexión">
            <a:extLst>
              <a:ext uri="{FF2B5EF4-FFF2-40B4-BE49-F238E27FC236}">
                <a16:creationId xmlns:a16="http://schemas.microsoft.com/office/drawing/2014/main" id="{06FCD598-8024-BD40-3F6C-EA1257DC1C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8601" y="496624"/>
            <a:ext cx="4161649" cy="5402437"/>
          </a:xfrm>
          <a:prstGeom prst="rect">
            <a:avLst/>
          </a:prstGeom>
        </p:spPr>
      </p:pic>
    </p:spTree>
    <p:extLst>
      <p:ext uri="{BB962C8B-B14F-4D97-AF65-F5344CB8AC3E}">
        <p14:creationId xmlns:p14="http://schemas.microsoft.com/office/powerpoint/2010/main" val="14960094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D66D3C-B2CF-47E5-AE92-8130F9BFC1BE}"/>
              </a:ext>
            </a:extLst>
          </p:cNvPr>
          <p:cNvSpPr>
            <a:spLocks noGrp="1"/>
          </p:cNvSpPr>
          <p:nvPr>
            <p:ph type="title"/>
          </p:nvPr>
        </p:nvSpPr>
        <p:spPr>
          <a:xfrm>
            <a:off x="838199" y="311280"/>
            <a:ext cx="10515600" cy="1325563"/>
          </a:xfrm>
        </p:spPr>
        <p:txBody>
          <a:bodyPr/>
          <a:lstStyle/>
          <a:p>
            <a:r>
              <a:rPr lang="es-ES_tradnl" dirty="0"/>
              <a:t>¿Cómo se Siente? </a:t>
            </a:r>
          </a:p>
        </p:txBody>
      </p:sp>
      <p:cxnSp>
        <p:nvCxnSpPr>
          <p:cNvPr id="10" name="Straight Arrow Connector 9">
            <a:extLst>
              <a:ext uri="{FF2B5EF4-FFF2-40B4-BE49-F238E27FC236}">
                <a16:creationId xmlns:a16="http://schemas.microsoft.com/office/drawing/2014/main" id="{91B0D2FE-C4E7-47AB-93DE-9FDED61F3BCF}"/>
              </a:ext>
              <a:ext uri="{C183D7F6-B498-43B3-948B-1728B52AA6E4}">
                <adec:decorative xmlns:adec="http://schemas.microsoft.com/office/drawing/2017/decorative" val="1"/>
              </a:ext>
            </a:extLst>
          </p:cNvPr>
          <p:cNvCxnSpPr>
            <a:cxnSpLocks/>
          </p:cNvCxnSpPr>
          <p:nvPr/>
        </p:nvCxnSpPr>
        <p:spPr>
          <a:xfrm>
            <a:off x="0" y="1634243"/>
            <a:ext cx="8267700" cy="260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TextBox 2">
            <a:extLst>
              <a:ext uri="{FF2B5EF4-FFF2-40B4-BE49-F238E27FC236}">
                <a16:creationId xmlns:a16="http://schemas.microsoft.com/office/drawing/2014/main" id="{D79B579F-27E4-1760-FF34-38B4D65E6340}"/>
              </a:ext>
            </a:extLst>
          </p:cNvPr>
          <p:cNvSpPr txBox="1"/>
          <p:nvPr/>
        </p:nvSpPr>
        <p:spPr>
          <a:xfrm>
            <a:off x="838199" y="1905506"/>
            <a:ext cx="10867740" cy="4231928"/>
          </a:xfrm>
          <a:prstGeom prst="rect">
            <a:avLst/>
          </a:prstGeom>
          <a:noFill/>
        </p:spPr>
        <p:txBody>
          <a:bodyPr wrap="square" rtlCol="0">
            <a:spAutoFit/>
          </a:bodyPr>
          <a:lstStyle/>
          <a:p>
            <a:pPr fontAlgn="base"/>
            <a:r>
              <a:rPr lang="es-ES_tradnl" sz="2400">
                <a:solidFill>
                  <a:srgbClr val="333333"/>
                </a:solidFill>
                <a:latin typeface="Calibri" panose="020F0502020204030204" pitchFamily="34" charset="0"/>
                <a:ea typeface="Times New Roman" panose="02020603050405020304" pitchFamily="18" charset="0"/>
              </a:rPr>
              <a:t>Es importante trabajar para asegurarse de que todas las familias reciban la información y el apoyo que necesitan. Hay varios enfoques, pero la </a:t>
            </a:r>
            <a:r>
              <a:rPr lang="es-ES_tradnl" sz="2400" b="1">
                <a:solidFill>
                  <a:srgbClr val="333333"/>
                </a:solidFill>
                <a:latin typeface="Calibri" panose="020F0502020204030204" pitchFamily="34" charset="0"/>
                <a:ea typeface="Times New Roman" panose="02020603050405020304" pitchFamily="18" charset="0"/>
              </a:rPr>
              <a:t>autorreflexión</a:t>
            </a:r>
            <a:r>
              <a:rPr lang="es-ES_tradnl" sz="2400">
                <a:solidFill>
                  <a:srgbClr val="333333"/>
                </a:solidFill>
                <a:latin typeface="Calibri" panose="020F0502020204030204" pitchFamily="34" charset="0"/>
                <a:ea typeface="Times New Roman" panose="02020603050405020304" pitchFamily="18" charset="0"/>
              </a:rPr>
              <a:t> es un primer paso clave. Tome un momento para preguntarse—</a:t>
            </a:r>
          </a:p>
          <a:p>
            <a:pPr fontAlgn="base"/>
            <a:r>
              <a:rPr lang="es-ES_tradnl" sz="2400">
                <a:solidFill>
                  <a:srgbClr val="333333"/>
                </a:solidFill>
                <a:latin typeface="Calibri" panose="020F0502020204030204" pitchFamily="34" charset="0"/>
                <a:ea typeface="Times New Roman" panose="02020603050405020304" pitchFamily="18" charset="0"/>
              </a:rPr>
              <a:t>Mis pensamientos y sentimientos: </a:t>
            </a:r>
            <a:endParaRPr lang="es-ES_tradnl" sz="240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s-ES_tradnl" sz="2400">
                <a:solidFill>
                  <a:srgbClr val="333333"/>
                </a:solidFill>
                <a:latin typeface="Calibri" panose="020F0502020204030204" pitchFamily="34" charset="0"/>
                <a:ea typeface="Times New Roman" panose="02020603050405020304" pitchFamily="18" charset="0"/>
              </a:rPr>
              <a:t>¿Afectan la cantidad de tiempo que paso con los pacientes? 
¿Influyen en la forma en que me comunico con los pacientes y familias? 
¿Obstaculizan mi capacidad de sentir y expresar empatía hacia mis pacientes? 
¿Afectan los tipos de información y recomendaciones que ofrezco? 
¿Afectan mis expectativas sobre si las familias pueden tener éxito en llevar a cabo sus planes para alimentar y dormir a sus bebés? </a:t>
            </a:r>
            <a:endParaRPr lang="es-ES_tradnl" sz="2400">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0000"/>
              </a:lnSpc>
              <a:spcBef>
                <a:spcPts val="600"/>
              </a:spcBef>
              <a:spcAft>
                <a:spcPts val="600"/>
              </a:spcAft>
              <a:buClrTx/>
              <a:buSzTx/>
              <a:buFontTx/>
              <a:buNone/>
              <a:tabLst/>
              <a:defRPr/>
            </a:pPr>
            <a:endParaRPr lang="es-ES_tradnl" sz="2400">
              <a:solidFill>
                <a:prstClr val="black"/>
              </a:solidFill>
              <a:ea typeface="Times New Roman" panose="02020603050405020304" pitchFamily="18" charset="0"/>
            </a:endParaRPr>
          </a:p>
        </p:txBody>
      </p:sp>
      <p:sp>
        <p:nvSpPr>
          <p:cNvPr id="6" name="Footer Placeholder 3">
            <a:extLst>
              <a:ext uri="{FF2B5EF4-FFF2-40B4-BE49-F238E27FC236}">
                <a16:creationId xmlns:a16="http://schemas.microsoft.com/office/drawing/2014/main" id="{92E4D3B1-6DDD-ED63-9569-F9F80D52B873}"/>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08B"/>
                </a:solidFill>
                <a:latin typeface="Fira Sans Medium"/>
              </a:rPr>
              <a:t>Hablemos</a:t>
            </a:r>
            <a:r>
              <a:rPr lang="en-US" i="1" dirty="0">
                <a:solidFill>
                  <a:srgbClr val="00308B"/>
                </a:solidFill>
                <a:latin typeface="Fira Sans Medium"/>
              </a:rPr>
              <a:t> - </a:t>
            </a:r>
            <a:r>
              <a:rPr lang="en-US" b="1" i="1" dirty="0">
                <a:solidFill>
                  <a:srgbClr val="00308B"/>
                </a:solidFill>
                <a:latin typeface="Fira Sans Light"/>
              </a:rPr>
              <a:t>Sueño Infantil Seguro</a:t>
            </a:r>
          </a:p>
        </p:txBody>
      </p:sp>
    </p:spTree>
    <p:extLst>
      <p:ext uri="{BB962C8B-B14F-4D97-AF65-F5344CB8AC3E}">
        <p14:creationId xmlns:p14="http://schemas.microsoft.com/office/powerpoint/2010/main" val="446058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400048" y="364454"/>
            <a:ext cx="11506202" cy="1060560"/>
          </a:xfrm>
        </p:spPr>
        <p:txBody>
          <a:bodyPr>
            <a:normAutofit fontScale="90000"/>
          </a:bodyPr>
          <a:lstStyle/>
          <a:p>
            <a:r>
              <a:rPr lang="es-ES_tradnl" sz="3200">
                <a:latin typeface="Fira Sans"/>
              </a:rPr>
              <a:t>¿Cómo puedo agregar esta información a los mensajes o capacitaciones de Sueño Infantil Seguro que estoy implementando?</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0" y="1955021"/>
            <a:ext cx="10515600" cy="4003652"/>
          </a:xfrm>
        </p:spPr>
        <p:txBody>
          <a:bodyPr>
            <a:normAutofit lnSpcReduction="10000"/>
          </a:bodyPr>
          <a:lstStyle/>
          <a:p>
            <a:pPr marL="0" indent="0">
              <a:spcBef>
                <a:spcPts val="600"/>
              </a:spcBef>
              <a:spcAft>
                <a:spcPts val="600"/>
              </a:spcAft>
              <a:buNone/>
            </a:pPr>
            <a:r>
              <a:rPr lang="es-ES_tradnl" sz="2800"/>
              <a:t>Usemos las herramientas del enfoque </a:t>
            </a:r>
            <a:r>
              <a:rPr lang="es-ES_tradnl" sz="2800" b="1"/>
              <a:t>Hablemos – </a:t>
            </a:r>
            <a:r>
              <a:rPr lang="es-ES_tradnl" sz="2800" b="1" i="1"/>
              <a:t>Sueño Infantil Seguro </a:t>
            </a:r>
            <a:r>
              <a:rPr lang="es-ES_tradnl" sz="2800"/>
              <a:t>para complementar nuestra capacitación.</a:t>
            </a:r>
          </a:p>
          <a:p>
            <a:pPr lvl="1">
              <a:spcBef>
                <a:spcPts val="600"/>
              </a:spcBef>
              <a:spcAft>
                <a:spcPts val="600"/>
              </a:spcAft>
            </a:pPr>
            <a:r>
              <a:rPr lang="es-ES_tradnl" sz="2800"/>
              <a:t>Amplíe su narrativa actual. </a:t>
            </a:r>
          </a:p>
          <a:p>
            <a:pPr lvl="1">
              <a:spcBef>
                <a:spcPts val="600"/>
              </a:spcBef>
              <a:spcAft>
                <a:spcPts val="600"/>
              </a:spcAft>
            </a:pPr>
            <a:r>
              <a:rPr lang="es-ES_tradnl" sz="2800"/>
              <a:t>Comparta información precisa a través de conversaciones receptivas. 
Escuche las necesidades de los cuidadores y a las familias para apoyarlos de acuerdo a su situación. 
Ayude a desarrollar un plan con recursos para superar las barreras identificadas.</a:t>
            </a:r>
          </a:p>
        </p:txBody>
      </p:sp>
      <p:sp>
        <p:nvSpPr>
          <p:cNvPr id="6" name="Footer Placeholder 3">
            <a:extLst>
              <a:ext uri="{FF2B5EF4-FFF2-40B4-BE49-F238E27FC236}">
                <a16:creationId xmlns:a16="http://schemas.microsoft.com/office/drawing/2014/main" id="{5110F846-C83A-C117-A8DE-EC943F312813}"/>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08B"/>
                </a:solidFill>
                <a:latin typeface="Fira Sans Medium"/>
              </a:rPr>
              <a:t>Hablemos</a:t>
            </a:r>
            <a:r>
              <a:rPr lang="en-US" i="1" dirty="0">
                <a:solidFill>
                  <a:srgbClr val="00308B"/>
                </a:solidFill>
                <a:latin typeface="Fira Sans Medium"/>
              </a:rPr>
              <a:t> - </a:t>
            </a:r>
            <a:r>
              <a:rPr lang="en-US" b="1" i="1" dirty="0">
                <a:solidFill>
                  <a:srgbClr val="00308B"/>
                </a:solidFill>
                <a:latin typeface="Fira Sans Light"/>
              </a:rPr>
              <a:t>Sueño Infantil Seguro</a:t>
            </a:r>
          </a:p>
        </p:txBody>
      </p:sp>
    </p:spTree>
    <p:extLst>
      <p:ext uri="{BB962C8B-B14F-4D97-AF65-F5344CB8AC3E}">
        <p14:creationId xmlns:p14="http://schemas.microsoft.com/office/powerpoint/2010/main" val="33389142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360F28-4CBD-4288-9610-B378B58C4B66}"/>
              </a:ext>
            </a:extLst>
          </p:cNvPr>
          <p:cNvSpPr>
            <a:spLocks noGrp="1"/>
          </p:cNvSpPr>
          <p:nvPr>
            <p:ph type="title"/>
          </p:nvPr>
        </p:nvSpPr>
        <p:spPr/>
        <p:txBody>
          <a:bodyPr>
            <a:normAutofit/>
          </a:bodyPr>
          <a:lstStyle/>
          <a:p>
            <a:r>
              <a:rPr lang="es-ES_tradnl" sz="3200"/>
              <a:t>¿Qué podemos hacer como educadores comunitarios?</a:t>
            </a:r>
            <a:endParaRPr lang="es-ES_tradnl" sz="3200" dirty="0"/>
          </a:p>
        </p:txBody>
      </p:sp>
      <p:sp>
        <p:nvSpPr>
          <p:cNvPr id="3" name="TextBox 2">
            <a:extLst>
              <a:ext uri="{FF2B5EF4-FFF2-40B4-BE49-F238E27FC236}">
                <a16:creationId xmlns:a16="http://schemas.microsoft.com/office/drawing/2014/main" id="{B9FDA342-3207-F144-B111-AF727D42D839}"/>
              </a:ext>
            </a:extLst>
          </p:cNvPr>
          <p:cNvSpPr txBox="1"/>
          <p:nvPr/>
        </p:nvSpPr>
        <p:spPr>
          <a:xfrm>
            <a:off x="838200" y="1550986"/>
            <a:ext cx="10728961" cy="4261423"/>
          </a:xfrm>
          <a:prstGeom prst="rect">
            <a:avLst/>
          </a:prstGeom>
          <a:noFill/>
        </p:spPr>
        <p:txBody>
          <a:bodyPr wrap="square" rtlCol="0">
            <a:spAutoFit/>
          </a:bodyPr>
          <a:lstStyle/>
          <a:p>
            <a:pPr marL="12700" lvl="0">
              <a:spcBef>
                <a:spcPts val="600"/>
              </a:spcBef>
              <a:spcAft>
                <a:spcPts val="600"/>
              </a:spcAft>
              <a:tabLst>
                <a:tab pos="192405" algn="l"/>
              </a:tabLst>
              <a:defRPr/>
            </a:pPr>
            <a:r>
              <a:rPr lang="es-ES_tradnl" sz="2800" kern="0" spc="-55">
                <a:solidFill>
                  <a:srgbClr val="333333"/>
                </a:solidFill>
                <a:cs typeface="Arial" panose="020B0604020202020204" pitchFamily="34" charset="0"/>
              </a:rPr>
              <a:t>Liderar conversaciones receptivas</a:t>
            </a:r>
            <a:r>
              <a:rPr lang="es-ES_tradnl" sz="2800" kern="0" spc="-10">
                <a:solidFill>
                  <a:srgbClr val="333333"/>
                </a:solidFill>
                <a:cs typeface="Arial" panose="020B0604020202020204" pitchFamily="34" charset="0"/>
              </a:rPr>
              <a:t>:</a:t>
            </a:r>
            <a:endParaRPr kumimoji="0" lang="es-ES_tradnl" sz="2800" b="0" i="0" u="none" strike="noStrike" kern="0" cap="none" spc="0" normalizeH="0" baseline="0" noProof="0">
              <a:ln>
                <a:noFill/>
              </a:ln>
              <a:solidFill>
                <a:srgbClr val="333333"/>
              </a:solidFill>
              <a:effectLst/>
              <a:uLnTx/>
              <a:uFillTx/>
              <a:cs typeface="Arial" panose="020B0604020202020204" pitchFamily="34" charset="0"/>
            </a:endParaRPr>
          </a:p>
          <a:p>
            <a:pPr marL="649605" lvl="1" indent="-179705">
              <a:spcBef>
                <a:spcPts val="600"/>
              </a:spcBef>
              <a:spcAft>
                <a:spcPts val="600"/>
              </a:spcAft>
              <a:buFont typeface="Arial"/>
              <a:buChar char="•"/>
              <a:tabLst>
                <a:tab pos="192405" algn="l"/>
              </a:tabLst>
              <a:defRPr/>
            </a:pPr>
            <a:r>
              <a:rPr lang="es-ES_tradnl" sz="2800" kern="0" spc="-20">
                <a:solidFill>
                  <a:srgbClr val="333333"/>
                </a:solidFill>
                <a:cs typeface="Arial" panose="020B0604020202020204" pitchFamily="34" charset="0"/>
              </a:rPr>
              <a:t>Escuche con atención.
Haga observaciones precisas.
Ayude a los padres y cuidadores a identificar las barreras para adoptar prácticas seguras de sueño infantil, respetando y apoyando sus experiencias culturales y de vida.
Conecte a los padres y cuidadores con recursos y materiales de referencia para ayudarlos a planificar un sueño seguro.</a:t>
            </a:r>
            <a:endParaRPr kumimoji="0" lang="es-ES_tradnl" sz="2800" b="0" i="0" u="none" strike="noStrike" kern="0" cap="none" spc="0" normalizeH="0" baseline="0" noProof="0" dirty="0">
              <a:ln>
                <a:noFill/>
              </a:ln>
              <a:solidFill>
                <a:srgbClr val="333333"/>
              </a:solidFill>
              <a:effectLst/>
              <a:uLnTx/>
              <a:uFillTx/>
              <a:cs typeface="Arial" panose="020B0604020202020204" pitchFamily="34" charset="0"/>
            </a:endParaRPr>
          </a:p>
        </p:txBody>
      </p:sp>
      <p:sp>
        <p:nvSpPr>
          <p:cNvPr id="6" name="Footer Placeholder 3">
            <a:extLst>
              <a:ext uri="{FF2B5EF4-FFF2-40B4-BE49-F238E27FC236}">
                <a16:creationId xmlns:a16="http://schemas.microsoft.com/office/drawing/2014/main" id="{F1286795-4DF1-00AF-3F2B-140F1C3EDB9F}"/>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08B"/>
                </a:solidFill>
                <a:latin typeface="Fira Sans Medium"/>
              </a:rPr>
              <a:t>Hablemos</a:t>
            </a:r>
            <a:r>
              <a:rPr lang="en-US" i="1" dirty="0">
                <a:solidFill>
                  <a:srgbClr val="00308B"/>
                </a:solidFill>
                <a:latin typeface="Fira Sans Medium"/>
              </a:rPr>
              <a:t> - </a:t>
            </a:r>
            <a:r>
              <a:rPr lang="en-US" b="1" i="1" dirty="0">
                <a:solidFill>
                  <a:srgbClr val="00308B"/>
                </a:solidFill>
                <a:latin typeface="Fira Sans Light"/>
              </a:rPr>
              <a:t>Sueño Infantil Seguro</a:t>
            </a:r>
          </a:p>
        </p:txBody>
      </p:sp>
    </p:spTree>
    <p:extLst>
      <p:ext uri="{BB962C8B-B14F-4D97-AF65-F5344CB8AC3E}">
        <p14:creationId xmlns:p14="http://schemas.microsoft.com/office/powerpoint/2010/main" val="20695294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5298140" cy="1325563"/>
          </a:xfrm>
        </p:spPr>
        <p:txBody>
          <a:bodyPr>
            <a:normAutofit fontScale="90000"/>
          </a:bodyPr>
          <a:lstStyle/>
          <a:p>
            <a:r>
              <a:rPr lang="es-ES_tradnl" dirty="0"/>
              <a:t>Usar el Kit de Herramientas </a:t>
            </a:r>
            <a:r>
              <a:rPr lang="es-ES_tradnl" i="1" dirty="0"/>
              <a:t>Hablemos </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0" y="1984185"/>
            <a:ext cx="5981700" cy="4192777"/>
          </a:xfrm>
        </p:spPr>
        <p:txBody>
          <a:bodyPr>
            <a:normAutofit/>
          </a:bodyPr>
          <a:lstStyle/>
          <a:p>
            <a:pPr marL="0" indent="0">
              <a:buNone/>
            </a:pPr>
            <a:r>
              <a:rPr lang="es-ES_tradnl" b="1" dirty="0"/>
              <a:t>Materiales imprimibles:</a:t>
            </a:r>
          </a:p>
          <a:p>
            <a:r>
              <a:rPr lang="es-ES_tradnl" dirty="0"/>
              <a:t>Folletos para padres
Infográfico sobre el entorno de sueño seguro
Lista de verificación para un entorno de sueño seguro
Guías de discusión
Plan para cuidadores
Plantilla de recursos comunitarios
Círculo de apoyo</a:t>
            </a:r>
          </a:p>
        </p:txBody>
      </p:sp>
      <p:cxnSp>
        <p:nvCxnSpPr>
          <p:cNvPr id="6" name="Straight Arrow Connector 5">
            <a:extLst>
              <a:ext uri="{FF2B5EF4-FFF2-40B4-BE49-F238E27FC236}">
                <a16:creationId xmlns:a16="http://schemas.microsoft.com/office/drawing/2014/main" id="{3B4FFB92-6477-43CE-925F-80FB016728D5}"/>
              </a:ext>
              <a:ext uri="{C183D7F6-B498-43B3-948B-1728B52AA6E4}">
                <adec:decorative xmlns:adec="http://schemas.microsoft.com/office/drawing/2017/decorative" val="1"/>
              </a:ext>
            </a:extLst>
          </p:cNvPr>
          <p:cNvCxnSpPr>
            <a:cxnSpLocks/>
          </p:cNvCxnSpPr>
          <p:nvPr/>
        </p:nvCxnSpPr>
        <p:spPr>
          <a:xfrm>
            <a:off x="0" y="1674584"/>
            <a:ext cx="5298141"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 name="Footer Placeholder 3">
            <a:extLst>
              <a:ext uri="{FF2B5EF4-FFF2-40B4-BE49-F238E27FC236}">
                <a16:creationId xmlns:a16="http://schemas.microsoft.com/office/drawing/2014/main" id="{C754EFB2-3B57-67F9-EF87-AC9F3474E9A5}"/>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08B"/>
                </a:solidFill>
                <a:latin typeface="Fira Sans Medium"/>
              </a:rPr>
              <a:t>Hablemos</a:t>
            </a:r>
            <a:r>
              <a:rPr lang="en-US" i="1" dirty="0">
                <a:solidFill>
                  <a:srgbClr val="00308B"/>
                </a:solidFill>
                <a:latin typeface="Fira Sans Medium"/>
              </a:rPr>
              <a:t> - </a:t>
            </a:r>
            <a:r>
              <a:rPr lang="en-US" b="1" i="1" dirty="0">
                <a:solidFill>
                  <a:srgbClr val="00308B"/>
                </a:solidFill>
                <a:latin typeface="Fira Sans Light"/>
              </a:rPr>
              <a:t>Sueño Infantil Seguro</a:t>
            </a:r>
          </a:p>
        </p:txBody>
      </p:sp>
      <p:pic>
        <p:nvPicPr>
          <p:cNvPr id="8" name="Picture 7" descr="Imagen del infógrafico: Cómo es un ambiente de sueño seguro?">
            <a:extLst>
              <a:ext uri="{FF2B5EF4-FFF2-40B4-BE49-F238E27FC236}">
                <a16:creationId xmlns:a16="http://schemas.microsoft.com/office/drawing/2014/main" id="{64552B74-DC23-90E0-9E3F-93B97CBB34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4125" y="651573"/>
            <a:ext cx="3814254" cy="49205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9431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FE2C0-F34A-49D4-BE5C-FCDE5D32BFA7}"/>
              </a:ext>
            </a:extLst>
          </p:cNvPr>
          <p:cNvSpPr>
            <a:spLocks noGrp="1"/>
          </p:cNvSpPr>
          <p:nvPr>
            <p:ph type="title"/>
          </p:nvPr>
        </p:nvSpPr>
        <p:spPr/>
        <p:txBody>
          <a:bodyPr/>
          <a:lstStyle/>
          <a:p>
            <a:r>
              <a:rPr lang="es-ES_tradnl"/>
              <a:t>Construyendo una Capacitación Efectiva:</a:t>
            </a:r>
            <a:br>
              <a:rPr lang="es-ES_tradnl"/>
            </a:br>
            <a:r>
              <a:rPr lang="es-ES_tradnl" i="1"/>
              <a:t>Consideraciones Clave</a:t>
            </a:r>
          </a:p>
        </p:txBody>
      </p:sp>
      <p:sp>
        <p:nvSpPr>
          <p:cNvPr id="3" name="Text Placeholder 2">
            <a:extLst>
              <a:ext uri="{FF2B5EF4-FFF2-40B4-BE49-F238E27FC236}">
                <a16:creationId xmlns:a16="http://schemas.microsoft.com/office/drawing/2014/main" id="{99B0A17B-8F8F-4A42-9501-229A62A7C701}"/>
              </a:ext>
            </a:extLst>
          </p:cNvPr>
          <p:cNvSpPr>
            <a:spLocks noGrp="1"/>
          </p:cNvSpPr>
          <p:nvPr>
            <p:ph type="body" idx="1"/>
          </p:nvPr>
        </p:nvSpPr>
        <p:spPr/>
        <p:txBody>
          <a:bodyPr/>
          <a:lstStyle/>
          <a:p>
            <a:r>
              <a:rPr lang="es-ES_tradnl" b="1"/>
              <a:t>¿Cuál es Nuestro Papel como Capacitadores o Facilitadores a la Hora de Involucrar a Aprendices Adultos?</a:t>
            </a:r>
          </a:p>
          <a:p>
            <a:endParaRPr lang="es-ES_tradnl"/>
          </a:p>
        </p:txBody>
      </p:sp>
      <p:sp>
        <p:nvSpPr>
          <p:cNvPr id="4" name="Footer Placeholder 3">
            <a:extLst>
              <a:ext uri="{FF2B5EF4-FFF2-40B4-BE49-F238E27FC236}">
                <a16:creationId xmlns:a16="http://schemas.microsoft.com/office/drawing/2014/main" id="{BCE75F0C-7B0C-DA5F-932B-6300E2CCA8D7}"/>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ira Sans Medium"/>
              </a:rPr>
              <a:t>Hablemos </a:t>
            </a:r>
            <a:r>
              <a:rPr lang="en-US" i="1" dirty="0">
                <a:latin typeface="Fira Sans Medium"/>
              </a:rPr>
              <a:t>- </a:t>
            </a:r>
            <a:r>
              <a:rPr lang="en-US" b="1" i="1" dirty="0">
                <a:latin typeface="Fira Sans Light"/>
              </a:rPr>
              <a:t>Sueño Infantil Seguro</a:t>
            </a:r>
          </a:p>
        </p:txBody>
      </p:sp>
    </p:spTree>
    <p:extLst>
      <p:ext uri="{BB962C8B-B14F-4D97-AF65-F5344CB8AC3E}">
        <p14:creationId xmlns:p14="http://schemas.microsoft.com/office/powerpoint/2010/main" val="28419052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114799" cy="1325563"/>
          </a:xfrm>
        </p:spPr>
        <p:txBody>
          <a:bodyPr>
            <a:normAutofit/>
          </a:bodyPr>
          <a:lstStyle/>
          <a:p>
            <a:r>
              <a:rPr lang="es-ES_tradnl"/>
              <a:t>¿Cuáles son los Desafíos?</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2449689"/>
            <a:ext cx="4114799" cy="3727274"/>
          </a:xfrm>
        </p:spPr>
        <p:txBody>
          <a:bodyPr>
            <a:normAutofit/>
          </a:bodyPr>
          <a:lstStyle/>
          <a:p>
            <a:r>
              <a:rPr lang="es-ES_tradnl" sz="2800"/>
              <a:t>Tiempo
Entorno
Conocimiento
Cultura</a:t>
            </a:r>
          </a:p>
        </p:txBody>
      </p:sp>
      <p:cxnSp>
        <p:nvCxnSpPr>
          <p:cNvPr id="6" name="Straight Arrow Connector 5">
            <a:extLst>
              <a:ext uri="{FF2B5EF4-FFF2-40B4-BE49-F238E27FC236}">
                <a16:creationId xmlns:a16="http://schemas.microsoft.com/office/drawing/2014/main" id="{CE061D3E-F278-4BE0-97F9-31B42762E5EE}"/>
              </a:ext>
              <a:ext uri="{C183D7F6-B498-43B3-948B-1728B52AA6E4}">
                <adec:decorative xmlns:adec="http://schemas.microsoft.com/office/drawing/2017/decorative" val="1"/>
              </a:ext>
            </a:extLst>
          </p:cNvPr>
          <p:cNvCxnSpPr>
            <a:cxnSpLocks/>
          </p:cNvCxnSpPr>
          <p:nvPr/>
        </p:nvCxnSpPr>
        <p:spPr>
          <a:xfrm>
            <a:off x="0" y="1735844"/>
            <a:ext cx="5183188"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 name="Footer Placeholder 3">
            <a:extLst>
              <a:ext uri="{FF2B5EF4-FFF2-40B4-BE49-F238E27FC236}">
                <a16:creationId xmlns:a16="http://schemas.microsoft.com/office/drawing/2014/main" id="{3EE14B0E-3646-90F3-2785-9EA83E8841A0}"/>
              </a:ext>
            </a:extLst>
          </p:cNvPr>
          <p:cNvSpPr>
            <a:spLocks noGrp="1"/>
          </p:cNvSpPr>
          <p:nvPr>
            <p:ph type="ftr" sz="quarter" idx="4294967295"/>
          </p:nvPr>
        </p:nvSpPr>
        <p:spPr>
          <a:xfrm>
            <a:off x="838200" y="6356350"/>
            <a:ext cx="4114800" cy="365125"/>
          </a:xfrm>
          <a:prstGeom prst="rect">
            <a:avLst/>
          </a:prstGeom>
        </p:spPr>
        <p:txBody>
          <a:bodyPr/>
          <a:lstStyle/>
          <a:p>
            <a:r>
              <a:rPr lang="es-ES_tradnl" b="0" spc="0" dirty="0">
                <a:latin typeface="Fira Sans Medium"/>
              </a:rPr>
              <a:t>Hablemos </a:t>
            </a:r>
            <a:r>
              <a:rPr lang="es-ES_tradnl" b="0" i="1" spc="0" dirty="0">
                <a:latin typeface="Fira Sans Medium"/>
              </a:rPr>
              <a:t>- </a:t>
            </a:r>
            <a:r>
              <a:rPr lang="es-ES_tradnl" i="1" spc="0" dirty="0">
                <a:latin typeface="Fira Sans Light"/>
              </a:rPr>
              <a:t>Sueño Infantil Seguro</a:t>
            </a:r>
            <a:endParaRPr lang="es-ES_tradnl" b="0" i="1" spc="0" dirty="0">
              <a:latin typeface="Fira Sans Light"/>
            </a:endParaRPr>
          </a:p>
        </p:txBody>
      </p:sp>
      <p:pic>
        <p:nvPicPr>
          <p:cNvPr id="8" name="Picture 7" descr="Dos personas viendo un folleto de sueño seguro.">
            <a:extLst>
              <a:ext uri="{FF2B5EF4-FFF2-40B4-BE49-F238E27FC236}">
                <a16:creationId xmlns:a16="http://schemas.microsoft.com/office/drawing/2014/main" id="{197CB11D-7D5C-85CC-FC0E-75D2BBD031A9}"/>
              </a:ext>
            </a:extLst>
          </p:cNvPr>
          <p:cNvPicPr>
            <a:picLocks noChangeAspect="1"/>
          </p:cNvPicPr>
          <p:nvPr/>
        </p:nvPicPr>
        <p:blipFill>
          <a:blip r:embed="rId3"/>
          <a:stretch>
            <a:fillRect/>
          </a:stretch>
        </p:blipFill>
        <p:spPr>
          <a:xfrm>
            <a:off x="5505569" y="1027906"/>
            <a:ext cx="6383065" cy="4450466"/>
          </a:xfrm>
          <a:prstGeom prst="rect">
            <a:avLst/>
          </a:prstGeom>
        </p:spPr>
      </p:pic>
    </p:spTree>
    <p:extLst>
      <p:ext uri="{BB962C8B-B14F-4D97-AF65-F5344CB8AC3E}">
        <p14:creationId xmlns:p14="http://schemas.microsoft.com/office/powerpoint/2010/main" val="23664142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535311" cy="1325563"/>
          </a:xfrm>
        </p:spPr>
        <p:txBody>
          <a:bodyPr>
            <a:normAutofit/>
          </a:bodyPr>
          <a:lstStyle/>
          <a:p>
            <a:r>
              <a:rPr lang="es-ES_tradnl" sz="3200">
                <a:latin typeface="Fira Sans"/>
              </a:rPr>
              <a:t>Rompiendo Barreras para las Familias</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6612" y="1979198"/>
            <a:ext cx="5373511" cy="4202407"/>
          </a:xfrm>
        </p:spPr>
        <p:txBody>
          <a:bodyPr vert="horz" lIns="0" tIns="0" rIns="0" bIns="0" rtlCol="0" anchor="t">
            <a:normAutofit lnSpcReduction="10000"/>
          </a:bodyPr>
          <a:lstStyle/>
          <a:p>
            <a:pPr>
              <a:lnSpc>
                <a:spcPct val="100000"/>
              </a:lnSpc>
            </a:pPr>
            <a:r>
              <a:rPr lang="es-ES_tradnl" sz="2200"/>
              <a:t>Reconocer las necesidades únicas de cada padre o cuidador.</a:t>
            </a:r>
            <a:endParaRPr lang="es-ES_tradnl" sz="2200">
              <a:cs typeface="Calibri"/>
            </a:endParaRPr>
          </a:p>
          <a:p>
            <a:pPr>
              <a:lnSpc>
                <a:spcPct val="100000"/>
              </a:lnSpc>
            </a:pPr>
            <a:r>
              <a:rPr lang="es-ES_tradnl" sz="2200"/>
              <a:t>Usar habilidades de escucha activa para identificar desafíos.</a:t>
            </a:r>
            <a:endParaRPr lang="es-ES_tradnl" sz="2200">
              <a:cs typeface="Calibri"/>
            </a:endParaRPr>
          </a:p>
          <a:p>
            <a:pPr>
              <a:lnSpc>
                <a:spcPct val="100000"/>
              </a:lnSpc>
            </a:pPr>
            <a:r>
              <a:rPr lang="es-ES_tradnl" sz="2200"/>
              <a:t>Conectar a las familias con recursos para satisfacer sus necesidades.</a:t>
            </a:r>
            <a:endParaRPr lang="es-ES_tradnl" sz="2200">
              <a:cs typeface="Calibri"/>
            </a:endParaRPr>
          </a:p>
          <a:p>
            <a:pPr>
              <a:lnSpc>
                <a:spcPct val="100000"/>
              </a:lnSpc>
            </a:pPr>
            <a:r>
              <a:rPr lang="es-ES_tradnl" sz="2200"/>
              <a:t>Adoptar una mentalidad de reducción de riesgos.</a:t>
            </a:r>
            <a:endParaRPr lang="es-ES_tradnl" sz="2200">
              <a:cs typeface="Calibri"/>
            </a:endParaRPr>
          </a:p>
          <a:p>
            <a:pPr>
              <a:lnSpc>
                <a:spcPct val="100000"/>
              </a:lnSpc>
            </a:pPr>
            <a:r>
              <a:rPr lang="es-ES_tradnl" sz="2200"/>
              <a:t>Usar las guías del programa </a:t>
            </a:r>
            <a:r>
              <a:rPr lang="es-ES_tradnl" sz="2200" b="1"/>
              <a:t>Hablemos</a:t>
            </a:r>
            <a:r>
              <a:rPr lang="es-ES_tradnl" sz="2200"/>
              <a:t> para compartir recomendaciones de sueño seguro con los padres y cuidadores y para responder sus preguntas.</a:t>
            </a:r>
            <a:endParaRPr lang="es-ES_tradnl" sz="2200">
              <a:cs typeface="Calibri"/>
            </a:endParaRPr>
          </a:p>
        </p:txBody>
      </p:sp>
      <p:cxnSp>
        <p:nvCxnSpPr>
          <p:cNvPr id="13" name="Straight Arrow Connector 12">
            <a:extLst>
              <a:ext uri="{FF2B5EF4-FFF2-40B4-BE49-F238E27FC236}">
                <a16:creationId xmlns:a16="http://schemas.microsoft.com/office/drawing/2014/main" id="{903D40D5-16ED-4E37-BF65-1B515DD99B0A}"/>
              </a:ext>
              <a:ext uri="{C183D7F6-B498-43B3-948B-1728B52AA6E4}">
                <adec:decorative xmlns:adec="http://schemas.microsoft.com/office/drawing/2017/decorative" val="1"/>
              </a:ext>
            </a:extLst>
          </p:cNvPr>
          <p:cNvCxnSpPr>
            <a:cxnSpLocks/>
          </p:cNvCxnSpPr>
          <p:nvPr/>
        </p:nvCxnSpPr>
        <p:spPr>
          <a:xfrm>
            <a:off x="0" y="1728372"/>
            <a:ext cx="5373511"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Footer Placeholder 3">
            <a:extLst>
              <a:ext uri="{FF2B5EF4-FFF2-40B4-BE49-F238E27FC236}">
                <a16:creationId xmlns:a16="http://schemas.microsoft.com/office/drawing/2014/main" id="{A04AA55A-03E4-22FB-1949-659410A51C68}"/>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a:latin typeface="Fira Sans Medium"/>
              </a:rPr>
              <a:t>Hablemos </a:t>
            </a:r>
            <a:r>
              <a:rPr lang="es-ES_tradnl" i="1">
                <a:latin typeface="Fira Sans Medium"/>
              </a:rPr>
              <a:t>- </a:t>
            </a:r>
            <a:r>
              <a:rPr lang="es-ES_tradnl" i="1">
                <a:latin typeface="Fira Sans Light"/>
              </a:rPr>
              <a:t>Sueño Infantil Seguro</a:t>
            </a:r>
            <a:endParaRPr lang="es-ES_tradnl" i="1" dirty="0">
              <a:latin typeface="Fira Sans Light"/>
            </a:endParaRPr>
          </a:p>
        </p:txBody>
      </p:sp>
      <p:pic>
        <p:nvPicPr>
          <p:cNvPr id="9" name="Picture 8" descr="Imagen del folleto Hablemos - El Tiempo Importa.">
            <a:extLst>
              <a:ext uri="{FF2B5EF4-FFF2-40B4-BE49-F238E27FC236}">
                <a16:creationId xmlns:a16="http://schemas.microsoft.com/office/drawing/2014/main" id="{9D0D7A25-7C4B-DE66-183D-69B8CE001A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314" y="528638"/>
            <a:ext cx="4085461" cy="53006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40528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09A7-229F-4005-A13C-DAE0750C1D79}"/>
              </a:ext>
            </a:extLst>
          </p:cNvPr>
          <p:cNvSpPr>
            <a:spLocks noGrp="1"/>
          </p:cNvSpPr>
          <p:nvPr>
            <p:ph type="title"/>
          </p:nvPr>
        </p:nvSpPr>
        <p:spPr>
          <a:xfrm>
            <a:off x="751114" y="301223"/>
            <a:ext cx="11001862" cy="1325563"/>
          </a:xfrm>
        </p:spPr>
        <p:txBody>
          <a:bodyPr>
            <a:normAutofit/>
          </a:bodyPr>
          <a:lstStyle/>
          <a:p>
            <a:r>
              <a:rPr lang="es-ES_tradnl" sz="3200"/>
              <a:t>¿Por Qué Ayudar a los Padres y Cuidadores a Planificar?</a:t>
            </a:r>
          </a:p>
        </p:txBody>
      </p:sp>
      <p:sp>
        <p:nvSpPr>
          <p:cNvPr id="3" name="Content Placeholder 2">
            <a:extLst>
              <a:ext uri="{FF2B5EF4-FFF2-40B4-BE49-F238E27FC236}">
                <a16:creationId xmlns:a16="http://schemas.microsoft.com/office/drawing/2014/main" id="{F8D51D72-7307-43AD-89FD-46A027BA84BC}"/>
              </a:ext>
            </a:extLst>
          </p:cNvPr>
          <p:cNvSpPr>
            <a:spLocks noGrp="1"/>
          </p:cNvSpPr>
          <p:nvPr>
            <p:ph idx="1"/>
          </p:nvPr>
        </p:nvSpPr>
        <p:spPr>
          <a:xfrm>
            <a:off x="838200" y="1626786"/>
            <a:ext cx="4783667" cy="4133048"/>
          </a:xfrm>
        </p:spPr>
        <p:txBody>
          <a:bodyPr vert="horz" lIns="0" tIns="0" rIns="0" bIns="0" rtlCol="0" anchor="t">
            <a:normAutofit lnSpcReduction="10000"/>
          </a:bodyPr>
          <a:lstStyle/>
          <a:p>
            <a:pPr marL="0" indent="0">
              <a:spcAft>
                <a:spcPts val="1200"/>
              </a:spcAft>
              <a:buNone/>
            </a:pPr>
            <a:r>
              <a:rPr lang="es-ES_tradnl" b="1">
                <a:cs typeface="Calibri"/>
              </a:rPr>
              <a:t>Planificar para lo conocido o desconocido puede ayudar a los bebés a dormir de forma segura</a:t>
            </a:r>
            <a:r>
              <a:rPr lang="es-ES_tradnl" b="1">
                <a:latin typeface="Calibri"/>
                <a:cs typeface="Calibri"/>
              </a:rPr>
              <a:t>:</a:t>
            </a:r>
            <a:endParaRPr lang="es-ES_tradnl" b="1">
              <a:effectLst/>
              <a:latin typeface="Calibri"/>
              <a:cs typeface="Calibri"/>
            </a:endParaRPr>
          </a:p>
          <a:p>
            <a:r>
              <a:rPr lang="es-ES_tradnl">
                <a:cs typeface="Calibri"/>
              </a:rPr>
              <a:t>Durante un viaje.
Cuando son desplazados del hogar (por ejemplo, durante una emergencia o un desastre natural).
Cuando alguien que no sean los padres cuidarán al bebé (p. ej., un miembro de la familia o un proveedor de cuidado infantil).</a:t>
            </a:r>
            <a:endParaRPr lang="es-ES_tradnl">
              <a:latin typeface="Calibri"/>
              <a:cs typeface="Calibri"/>
            </a:endParaRPr>
          </a:p>
        </p:txBody>
      </p:sp>
      <p:sp>
        <p:nvSpPr>
          <p:cNvPr id="9" name="Footer Placeholder 3">
            <a:extLst>
              <a:ext uri="{FF2B5EF4-FFF2-40B4-BE49-F238E27FC236}">
                <a16:creationId xmlns:a16="http://schemas.microsoft.com/office/drawing/2014/main" id="{58D2D121-8786-C4A2-B3CD-6767226EAD36}"/>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5" name="Picture 4" descr="Dos personas conversando. &#10;">
            <a:extLst>
              <a:ext uri="{FF2B5EF4-FFF2-40B4-BE49-F238E27FC236}">
                <a16:creationId xmlns:a16="http://schemas.microsoft.com/office/drawing/2014/main" id="{1B57556F-2D01-BE7B-E338-B9045FF92F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494631"/>
            <a:ext cx="5433856" cy="4669293"/>
          </a:xfrm>
          <a:prstGeom prst="rect">
            <a:avLst/>
          </a:prstGeom>
        </p:spPr>
      </p:pic>
    </p:spTree>
    <p:extLst>
      <p:ext uri="{BB962C8B-B14F-4D97-AF65-F5344CB8AC3E}">
        <p14:creationId xmlns:p14="http://schemas.microsoft.com/office/powerpoint/2010/main" val="32440269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337807" cy="1325563"/>
          </a:xfrm>
        </p:spPr>
        <p:txBody>
          <a:bodyPr>
            <a:normAutofit fontScale="90000"/>
          </a:bodyPr>
          <a:lstStyle/>
          <a:p>
            <a:r>
              <a:rPr lang="es-ES_tradnl" sz="3200" dirty="0"/>
              <a:t>Creando un Alan de Acción para el Sueño Infantil Seguro</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474132" y="2102379"/>
            <a:ext cx="5164667" cy="4074584"/>
          </a:xfrm>
        </p:spPr>
        <p:txBody>
          <a:bodyPr vert="horz" lIns="0" tIns="0" rIns="0" bIns="0" rtlCol="0" anchor="t">
            <a:normAutofit/>
          </a:bodyPr>
          <a:lstStyle/>
          <a:p>
            <a:pPr>
              <a:lnSpc>
                <a:spcPct val="100000"/>
              </a:lnSpc>
              <a:spcAft>
                <a:spcPts val="1200"/>
              </a:spcAft>
            </a:pPr>
            <a:r>
              <a:rPr lang="es-ES_tradnl"/>
              <a:t>¿Dónde dormirá mi bebé en casa?
¿Dónde dormirá mi bebé cuando se quede con otros cuidadores (abuelos, tías, tíos, niñeras, etc.)? 
¿Dónde alimentaré a mi bebé por la noche?
¿Dónde dormirá mi bebé en caso de emergencia?</a:t>
            </a:r>
            <a:endParaRPr lang="es-ES_tradnl">
              <a:cs typeface="Calibri"/>
            </a:endParaRPr>
          </a:p>
        </p:txBody>
      </p:sp>
      <p:cxnSp>
        <p:nvCxnSpPr>
          <p:cNvPr id="13" name="Straight Arrow Connector 12">
            <a:extLst>
              <a:ext uri="{FF2B5EF4-FFF2-40B4-BE49-F238E27FC236}">
                <a16:creationId xmlns:a16="http://schemas.microsoft.com/office/drawing/2014/main" id="{903D40D5-16ED-4E37-BF65-1B515DD99B0A}"/>
              </a:ext>
              <a:ext uri="{C183D7F6-B498-43B3-948B-1728B52AA6E4}">
                <adec:decorative xmlns:adec="http://schemas.microsoft.com/office/drawing/2017/decorative" val="1"/>
              </a:ext>
            </a:extLst>
          </p:cNvPr>
          <p:cNvCxnSpPr>
            <a:cxnSpLocks/>
          </p:cNvCxnSpPr>
          <p:nvPr/>
        </p:nvCxnSpPr>
        <p:spPr>
          <a:xfrm>
            <a:off x="0" y="1728372"/>
            <a:ext cx="549768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 name="Footer Placeholder 3">
            <a:extLst>
              <a:ext uri="{FF2B5EF4-FFF2-40B4-BE49-F238E27FC236}">
                <a16:creationId xmlns:a16="http://schemas.microsoft.com/office/drawing/2014/main" id="{AF79FF93-66BC-9BC4-6BB3-DFFD5E4F59BC}"/>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8" name="Picture 7" descr="Imagen del folleto Hablemos - Plan para Padres y Cuidadores. ">
            <a:extLst>
              <a:ext uri="{FF2B5EF4-FFF2-40B4-BE49-F238E27FC236}">
                <a16:creationId xmlns:a16="http://schemas.microsoft.com/office/drawing/2014/main" id="{0D8DE11D-0A3F-2F67-1322-264BF9F84A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7644" y="655368"/>
            <a:ext cx="5988913" cy="46354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99495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E5955-93E8-4CDB-82E7-0CE93F79100D}"/>
              </a:ext>
            </a:extLst>
          </p:cNvPr>
          <p:cNvSpPr>
            <a:spLocks noGrp="1"/>
          </p:cNvSpPr>
          <p:nvPr>
            <p:ph type="title"/>
          </p:nvPr>
        </p:nvSpPr>
        <p:spPr/>
        <p:txBody>
          <a:bodyPr/>
          <a:lstStyle/>
          <a:p>
            <a:r>
              <a:rPr lang="es-ES_tradnl"/>
              <a:t>Practiquemos</a:t>
            </a:r>
          </a:p>
        </p:txBody>
      </p:sp>
      <p:sp>
        <p:nvSpPr>
          <p:cNvPr id="3" name="Content Placeholder 2">
            <a:extLst>
              <a:ext uri="{FF2B5EF4-FFF2-40B4-BE49-F238E27FC236}">
                <a16:creationId xmlns:a16="http://schemas.microsoft.com/office/drawing/2014/main" id="{0A83B9A6-61DE-4C87-9D6D-8CB6A3A1A27B}"/>
              </a:ext>
            </a:extLst>
          </p:cNvPr>
          <p:cNvSpPr>
            <a:spLocks noGrp="1"/>
          </p:cNvSpPr>
          <p:nvPr>
            <p:ph idx="1"/>
          </p:nvPr>
        </p:nvSpPr>
        <p:spPr>
          <a:xfrm>
            <a:off x="838200" y="1825625"/>
            <a:ext cx="4597400" cy="4133048"/>
          </a:xfrm>
        </p:spPr>
        <p:txBody>
          <a:bodyPr/>
          <a:lstStyle/>
          <a:p>
            <a:pPr marL="0" indent="0">
              <a:buNone/>
            </a:pPr>
            <a:r>
              <a:rPr lang="es-ES_tradnl" b="1"/>
              <a:t>Ayude a los cuidadores a elaborar un plan de acción para apoyar las prácticas de sueño seguro.</a:t>
            </a:r>
            <a:endParaRPr lang="es-ES_tradnl"/>
          </a:p>
          <a:p>
            <a:r>
              <a:rPr lang="es-ES_tradnl"/>
              <a:t>Juego de memoria (actividad en pareja)
Practicar
Actuar</a:t>
            </a:r>
          </a:p>
          <a:p>
            <a:pPr marL="0" indent="0">
              <a:buNone/>
            </a:pPr>
            <a:endParaRPr lang="es-ES_tradnl"/>
          </a:p>
          <a:p>
            <a:pPr marL="0" indent="0">
              <a:buNone/>
            </a:pPr>
            <a:endParaRPr lang="es-ES_tradnl"/>
          </a:p>
        </p:txBody>
      </p:sp>
      <p:sp>
        <p:nvSpPr>
          <p:cNvPr id="13" name="Footer Placeholder 3">
            <a:extLst>
              <a:ext uri="{FF2B5EF4-FFF2-40B4-BE49-F238E27FC236}">
                <a16:creationId xmlns:a16="http://schemas.microsoft.com/office/drawing/2014/main" id="{AE600FBA-3166-C362-02A2-3DAC1A485041}"/>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Dos personas juntando puños.&#10;">
            <a:extLst>
              <a:ext uri="{FF2B5EF4-FFF2-40B4-BE49-F238E27FC236}">
                <a16:creationId xmlns:a16="http://schemas.microsoft.com/office/drawing/2014/main" id="{9BB6E954-CF7D-9945-9B9D-35D5E8721D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1690688"/>
            <a:ext cx="5530478" cy="40039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96664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757257" cy="1325563"/>
          </a:xfrm>
        </p:spPr>
        <p:txBody>
          <a:bodyPr>
            <a:normAutofit/>
          </a:bodyPr>
          <a:lstStyle/>
          <a:p>
            <a:r>
              <a:rPr lang="es-ES_tradnl" sz="3200"/>
              <a:t>¿Quién Puede Continuar la Conversación?</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1825625"/>
            <a:ext cx="4457699" cy="4351338"/>
          </a:xfrm>
        </p:spPr>
        <p:txBody>
          <a:bodyPr>
            <a:normAutofit/>
          </a:bodyPr>
          <a:lstStyle/>
          <a:p>
            <a:pPr marL="0" indent="0">
              <a:spcAft>
                <a:spcPts val="1200"/>
              </a:spcAft>
              <a:buNone/>
            </a:pPr>
            <a:r>
              <a:rPr lang="es-ES_tradnl" sz="3200" b="1" i="1">
                <a:solidFill>
                  <a:srgbClr val="000000"/>
                </a:solidFill>
              </a:rPr>
              <a:t>Múltiples fuentes. Varias veces.</a:t>
            </a:r>
          </a:p>
          <a:p>
            <a:pPr marL="0" indent="0">
              <a:spcAft>
                <a:spcPts val="1200"/>
              </a:spcAft>
              <a:buNone/>
            </a:pPr>
            <a:r>
              <a:rPr lang="es-ES_tradnl" sz="3200">
                <a:solidFill>
                  <a:srgbClr val="000000"/>
                </a:solidFill>
              </a:rPr>
              <a:t>Esto ayuda a aumentar la probabilidad de que los padres y cuidadores utilicen las recomendaciones de sueño seguro para los bebés.</a:t>
            </a:r>
            <a:endParaRPr lang="es-ES_tradnl" sz="2800"/>
          </a:p>
        </p:txBody>
      </p:sp>
      <p:cxnSp>
        <p:nvCxnSpPr>
          <p:cNvPr id="9" name="Straight Arrow Connector 8">
            <a:extLst>
              <a:ext uri="{FF2B5EF4-FFF2-40B4-BE49-F238E27FC236}">
                <a16:creationId xmlns:a16="http://schemas.microsoft.com/office/drawing/2014/main" id="{A74CCFD7-1A49-4F29-BC66-CD4C298D64F5}"/>
              </a:ext>
              <a:ext uri="{C183D7F6-B498-43B3-948B-1728B52AA6E4}">
                <adec:decorative xmlns:adec="http://schemas.microsoft.com/office/drawing/2017/decorative" val="1"/>
              </a:ext>
            </a:extLst>
          </p:cNvPr>
          <p:cNvCxnSpPr>
            <a:cxnSpLocks/>
          </p:cNvCxnSpPr>
          <p:nvPr/>
        </p:nvCxnSpPr>
        <p:spPr>
          <a:xfrm flipV="1">
            <a:off x="0" y="1627094"/>
            <a:ext cx="5446059" cy="7149"/>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Footer Placeholder 3">
            <a:extLst>
              <a:ext uri="{FF2B5EF4-FFF2-40B4-BE49-F238E27FC236}">
                <a16:creationId xmlns:a16="http://schemas.microsoft.com/office/drawing/2014/main" id="{F0423378-4B03-BFF3-5DE9-B4C117A7544A}"/>
              </a:ext>
            </a:extLst>
          </p:cNvPr>
          <p:cNvSpPr>
            <a:spLocks noGrp="1"/>
          </p:cNvSpPr>
          <p:nvPr>
            <p:ph type="ftr" sz="quarter" idx="4294967295"/>
          </p:nvPr>
        </p:nvSpPr>
        <p:spPr>
          <a:xfrm>
            <a:off x="8382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pic>
        <p:nvPicPr>
          <p:cNvPr id="10" name="Picture 9" descr="Imagen del folleto Hablemos - Círculo de Apoyo.">
            <a:extLst>
              <a:ext uri="{FF2B5EF4-FFF2-40B4-BE49-F238E27FC236}">
                <a16:creationId xmlns:a16="http://schemas.microsoft.com/office/drawing/2014/main" id="{559F2401-B9FC-3BE6-BF9A-E5AA3B56B1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4266" y="365124"/>
            <a:ext cx="3953359" cy="51217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46612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C268A-B32A-78B4-4F4D-A2E39C1C65E4}"/>
              </a:ext>
            </a:extLst>
          </p:cNvPr>
          <p:cNvSpPr>
            <a:spLocks noGrp="1"/>
          </p:cNvSpPr>
          <p:nvPr>
            <p:ph type="title"/>
          </p:nvPr>
        </p:nvSpPr>
        <p:spPr/>
        <p:txBody>
          <a:bodyPr/>
          <a:lstStyle/>
          <a:p>
            <a:r>
              <a:rPr lang="es-ES_tradnl"/>
              <a:t>Capacitar a su Comunidad</a:t>
            </a:r>
          </a:p>
        </p:txBody>
      </p:sp>
      <p:sp>
        <p:nvSpPr>
          <p:cNvPr id="5" name="Text Placeholder 4">
            <a:extLst>
              <a:ext uri="{FF2B5EF4-FFF2-40B4-BE49-F238E27FC236}">
                <a16:creationId xmlns:a16="http://schemas.microsoft.com/office/drawing/2014/main" id="{772F289E-097F-A19B-14F9-1A201390B131}"/>
              </a:ext>
            </a:extLst>
          </p:cNvPr>
          <p:cNvSpPr>
            <a:spLocks noGrp="1"/>
          </p:cNvSpPr>
          <p:nvPr>
            <p:ph type="body" idx="1"/>
          </p:nvPr>
        </p:nvSpPr>
        <p:spPr/>
        <p:txBody>
          <a:bodyPr/>
          <a:lstStyle/>
          <a:p>
            <a:r>
              <a:rPr lang="es-ES_tradnl"/>
              <a:t>Objetivos, Planificación y Seguimiento</a:t>
            </a:r>
          </a:p>
        </p:txBody>
      </p:sp>
      <p:sp>
        <p:nvSpPr>
          <p:cNvPr id="7" name="Footer Placeholder 3">
            <a:extLst>
              <a:ext uri="{FF2B5EF4-FFF2-40B4-BE49-F238E27FC236}">
                <a16:creationId xmlns:a16="http://schemas.microsoft.com/office/drawing/2014/main" id="{80417863-95CD-6A11-D973-E2844FEA61A6}"/>
              </a:ext>
            </a:extLst>
          </p:cNvPr>
          <p:cNvSpPr>
            <a:spLocks noGrp="1"/>
          </p:cNvSpPr>
          <p:nvPr>
            <p:ph type="ftr" sz="quarter" idx="4294967295"/>
          </p:nvPr>
        </p:nvSpPr>
        <p:spPr>
          <a:xfrm>
            <a:off x="838200" y="6356350"/>
            <a:ext cx="4114800" cy="365125"/>
          </a:xfrm>
          <a:prstGeom prst="rect">
            <a:avLst/>
          </a:prstGeom>
        </p:spPr>
        <p:txBody>
          <a:bodyPr/>
          <a:lstStyle/>
          <a:p>
            <a:r>
              <a:rPr lang="es-ES_tradnl" b="0" spc="0">
                <a:latin typeface="Fira Sans Medium"/>
              </a:rPr>
              <a:t>Hablemos </a:t>
            </a:r>
            <a:r>
              <a:rPr lang="es-ES_tradnl" b="0" i="1" spc="0">
                <a:latin typeface="Fira Sans Medium"/>
              </a:rPr>
              <a:t>- </a:t>
            </a:r>
            <a:r>
              <a:rPr lang="es-ES_tradnl" i="1" spc="0">
                <a:latin typeface="Fira Sans Light"/>
              </a:rPr>
              <a:t>Sueño Infantil Seguro</a:t>
            </a:r>
            <a:endParaRPr lang="es-ES_tradnl" b="0" i="1" spc="0">
              <a:latin typeface="Fira Sans Light"/>
            </a:endParaRPr>
          </a:p>
        </p:txBody>
      </p:sp>
      <p:pic>
        <p:nvPicPr>
          <p:cNvPr id="8" name="Picture Placeholder 7" descr="Una persona y un bebé boca abajo sobre un tapete.&#10;">
            <a:extLst>
              <a:ext uri="{FF2B5EF4-FFF2-40B4-BE49-F238E27FC236}">
                <a16:creationId xmlns:a16="http://schemas.microsoft.com/office/drawing/2014/main" id="{41253192-4471-8B96-F190-82B0D840052B}"/>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819092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p:txBody>
          <a:bodyPr>
            <a:normAutofit/>
          </a:bodyPr>
          <a:lstStyle/>
          <a:p>
            <a:r>
              <a:rPr lang="es-ES_tradnl"/>
              <a:t>Organice una capacitación comunitaria</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746760" y="1670369"/>
            <a:ext cx="5267372" cy="4318226"/>
          </a:xfrm>
        </p:spPr>
        <p:txBody>
          <a:bodyPr>
            <a:normAutofit/>
          </a:bodyPr>
          <a:lstStyle/>
          <a:p>
            <a:pPr marL="0" indent="0">
              <a:buNone/>
              <a:defRPr/>
            </a:pPr>
            <a:r>
              <a:rPr lang="es-ES_tradnl" dirty="0"/>
              <a:t>Utilice el enfoque de Hablemos para desarrollar un plan con las familias que se centre en sus necesidades, creencias y experiencias vividas. Ayude a las familias a encontrar recursos en su comunidad y a crear metas realistas.</a:t>
            </a:r>
          </a:p>
          <a:p>
            <a:pPr>
              <a:defRPr/>
            </a:pPr>
            <a:r>
              <a:rPr lang="es-ES_tradnl" dirty="0">
                <a:solidFill>
                  <a:prstClr val="black"/>
                </a:solidFill>
              </a:rPr>
              <a:t>Guía de implementación
Recursos
Folletos
Presentaciones</a:t>
            </a:r>
            <a:endParaRPr lang="es-ES_tradnl" sz="2000" b="1" i="1" dirty="0"/>
          </a:p>
        </p:txBody>
      </p:sp>
      <p:sp>
        <p:nvSpPr>
          <p:cNvPr id="3" name="TextBox 2">
            <a:extLst>
              <a:ext uri="{FF2B5EF4-FFF2-40B4-BE49-F238E27FC236}">
                <a16:creationId xmlns:a16="http://schemas.microsoft.com/office/drawing/2014/main" id="{543064B2-5F8E-EE7F-1780-FFAB67D76D5C}"/>
              </a:ext>
            </a:extLst>
          </p:cNvPr>
          <p:cNvSpPr txBox="1"/>
          <p:nvPr/>
        </p:nvSpPr>
        <p:spPr>
          <a:xfrm>
            <a:off x="9448799" y="5562328"/>
            <a:ext cx="2609563" cy="369332"/>
          </a:xfrm>
          <a:prstGeom prst="rect">
            <a:avLst/>
          </a:prstGeom>
          <a:noFill/>
        </p:spPr>
        <p:txBody>
          <a:bodyPr wrap="square" rtlCol="0">
            <a:spAutoFit/>
          </a:bodyPr>
          <a:lstStyle/>
          <a:p>
            <a:r>
              <a:rPr lang="es-ES_tradnl"/>
              <a:t>(link to toolkit location)</a:t>
            </a:r>
          </a:p>
        </p:txBody>
      </p:sp>
      <p:sp>
        <p:nvSpPr>
          <p:cNvPr id="8" name="Footer Placeholder 3">
            <a:extLst>
              <a:ext uri="{FF2B5EF4-FFF2-40B4-BE49-F238E27FC236}">
                <a16:creationId xmlns:a16="http://schemas.microsoft.com/office/drawing/2014/main" id="{2DC5DACE-187E-E30D-BB21-15FEB6439968}"/>
              </a:ext>
            </a:extLst>
          </p:cNvPr>
          <p:cNvSpPr>
            <a:spLocks noGrp="1"/>
          </p:cNvSpPr>
          <p:nvPr>
            <p:ph type="ftr" sz="quarter" idx="4294967295"/>
          </p:nvPr>
        </p:nvSpPr>
        <p:spPr>
          <a:xfrm>
            <a:off x="838200" y="6356350"/>
            <a:ext cx="4114800" cy="365125"/>
          </a:xfrm>
          <a:prstGeom prst="rect">
            <a:avLst/>
          </a:prstGeom>
        </p:spPr>
        <p:txBody>
          <a:bodyPr/>
          <a:lstStyle/>
          <a:p>
            <a:r>
              <a:rPr lang="es-ES_tradnl" b="0" spc="0" dirty="0">
                <a:latin typeface="Fira Sans Medium"/>
              </a:rPr>
              <a:t>Hablemos </a:t>
            </a:r>
            <a:r>
              <a:rPr lang="es-ES_tradnl" b="0" i="1" spc="0" dirty="0">
                <a:latin typeface="Fira Sans Medium"/>
              </a:rPr>
              <a:t>- </a:t>
            </a:r>
            <a:r>
              <a:rPr lang="es-ES_tradnl" b="1" i="1" spc="0" dirty="0">
                <a:latin typeface="Fira Sans Light"/>
              </a:rPr>
              <a:t>Sueño Infantil Seguro</a:t>
            </a:r>
          </a:p>
        </p:txBody>
      </p:sp>
      <p:pic>
        <p:nvPicPr>
          <p:cNvPr id="10" name="Picture 9" descr="Imagen del manual Hablemos - Sueño Infantil Seguro.">
            <a:extLst>
              <a:ext uri="{FF2B5EF4-FFF2-40B4-BE49-F238E27FC236}">
                <a16:creationId xmlns:a16="http://schemas.microsoft.com/office/drawing/2014/main" id="{5FE9808B-B5C5-392E-352E-BA4E1E713B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6802" y="1690688"/>
            <a:ext cx="5225355" cy="36839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63018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p:txBody>
          <a:bodyPr>
            <a:normAutofit/>
          </a:bodyPr>
          <a:lstStyle/>
          <a:p>
            <a:r>
              <a:rPr lang="es-ES_tradnl" sz="3200"/>
              <a:t>Establezca Metas para Medir el Éxito</a:t>
            </a:r>
          </a:p>
        </p:txBody>
      </p:sp>
      <p:sp>
        <p:nvSpPr>
          <p:cNvPr id="5" name="Content Placeholder 4">
            <a:extLst>
              <a:ext uri="{FF2B5EF4-FFF2-40B4-BE49-F238E27FC236}">
                <a16:creationId xmlns:a16="http://schemas.microsoft.com/office/drawing/2014/main" id="{2E0EF234-0BC1-4A4E-B40E-3BD066549CD7}"/>
              </a:ext>
            </a:extLst>
          </p:cNvPr>
          <p:cNvSpPr>
            <a:spLocks noGrp="1"/>
          </p:cNvSpPr>
          <p:nvPr>
            <p:ph idx="1"/>
          </p:nvPr>
        </p:nvSpPr>
        <p:spPr>
          <a:xfrm>
            <a:off x="838200" y="1690687"/>
            <a:ext cx="6108510" cy="4334555"/>
          </a:xfrm>
        </p:spPr>
        <p:txBody>
          <a:bodyPr>
            <a:normAutofit/>
          </a:bodyPr>
          <a:lstStyle/>
          <a:p>
            <a:pPr marL="0" marR="12065" indent="0">
              <a:lnSpc>
                <a:spcPct val="100000"/>
              </a:lnSpc>
              <a:spcBef>
                <a:spcPts val="1200"/>
              </a:spcBef>
              <a:spcAft>
                <a:spcPts val="600"/>
              </a:spcAft>
              <a:buNone/>
            </a:pPr>
            <a:r>
              <a:rPr lang="es-ES_tradnl" b="1" i="1" spc="-25">
                <a:cs typeface="Arial"/>
              </a:rPr>
              <a:t>Considere los objetivos que quiere alcanzar con su comunidad</a:t>
            </a:r>
            <a:r>
              <a:rPr lang="es-ES_tradnl" b="1" i="1" spc="-10">
                <a:cs typeface="Arial"/>
              </a:rPr>
              <a:t>.</a:t>
            </a:r>
            <a:r>
              <a:rPr lang="es-ES_tradnl" b="1" i="1" spc="-25">
                <a:cs typeface="Arial"/>
              </a:rPr>
              <a:t> </a:t>
            </a:r>
          </a:p>
          <a:p>
            <a:pPr marR="12065"/>
            <a:r>
              <a:rPr lang="es-ES_tradnl"/>
              <a:t>¿Quiere mejorar sus conocimientos, la adopción de recomendaciones o el alcance de su programa?
Cada comunidad y organización debe desarrollar un conjunto de objetivos SMART que esperan alcanzar.</a:t>
            </a:r>
          </a:p>
        </p:txBody>
      </p:sp>
      <p:sp>
        <p:nvSpPr>
          <p:cNvPr id="8" name="Footer Placeholder 3">
            <a:extLst>
              <a:ext uri="{FF2B5EF4-FFF2-40B4-BE49-F238E27FC236}">
                <a16:creationId xmlns:a16="http://schemas.microsoft.com/office/drawing/2014/main" id="{AFBC7F4F-678F-44AA-35D2-78ADAB957B70}"/>
              </a:ext>
            </a:extLst>
          </p:cNvPr>
          <p:cNvSpPr>
            <a:spLocks noGrp="1"/>
          </p:cNvSpPr>
          <p:nvPr>
            <p:ph type="ftr" sz="quarter" idx="4294967295"/>
          </p:nvPr>
        </p:nvSpPr>
        <p:spPr>
          <a:xfrm>
            <a:off x="838200" y="6356350"/>
            <a:ext cx="4114800" cy="365125"/>
          </a:xfrm>
          <a:prstGeom prst="rect">
            <a:avLst/>
          </a:prstGeom>
        </p:spPr>
        <p:txBody>
          <a:bodyPr/>
          <a:lstStyle/>
          <a:p>
            <a:r>
              <a:rPr lang="es-ES_tradnl" b="0" spc="0" dirty="0">
                <a:latin typeface="Fira Sans Medium"/>
              </a:rPr>
              <a:t>Hablemos </a:t>
            </a:r>
            <a:r>
              <a:rPr lang="es-ES_tradnl" b="0" i="1" spc="0" dirty="0">
                <a:latin typeface="Fira Sans Medium"/>
              </a:rPr>
              <a:t>- </a:t>
            </a:r>
            <a:r>
              <a:rPr lang="es-ES_tradnl" b="1" i="1" spc="0" dirty="0">
                <a:latin typeface="Fira Sans Light"/>
              </a:rPr>
              <a:t>Sueño Infantil Seguro</a:t>
            </a:r>
          </a:p>
        </p:txBody>
      </p:sp>
      <p:pic>
        <p:nvPicPr>
          <p:cNvPr id="9" name="Picture 8" descr="Imagen del folleto Hablemos - Objetivos Smart.">
            <a:extLst>
              <a:ext uri="{FF2B5EF4-FFF2-40B4-BE49-F238E27FC236}">
                <a16:creationId xmlns:a16="http://schemas.microsoft.com/office/drawing/2014/main" id="{873E2220-457B-BBC5-B812-5DEDFDDA40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10818" y="857097"/>
            <a:ext cx="3881548" cy="502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07118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a:xfrm>
            <a:off x="406141" y="-3556"/>
            <a:ext cx="9029700" cy="1325563"/>
          </a:xfrm>
        </p:spPr>
        <p:txBody>
          <a:bodyPr/>
          <a:lstStyle/>
          <a:p>
            <a:r>
              <a:rPr lang="es-ES_tradnl"/>
              <a:t>Actividades Clave de Planificación</a:t>
            </a:r>
          </a:p>
        </p:txBody>
      </p:sp>
      <p:sp>
        <p:nvSpPr>
          <p:cNvPr id="9" name="Content Placeholder 8">
            <a:extLst>
              <a:ext uri="{FF2B5EF4-FFF2-40B4-BE49-F238E27FC236}">
                <a16:creationId xmlns:a16="http://schemas.microsoft.com/office/drawing/2014/main" id="{CB3F0FE4-1C2E-897C-14D7-F5D5AF3EA28D}"/>
              </a:ext>
            </a:extLst>
          </p:cNvPr>
          <p:cNvSpPr>
            <a:spLocks noGrp="1"/>
          </p:cNvSpPr>
          <p:nvPr>
            <p:ph idx="1"/>
          </p:nvPr>
        </p:nvSpPr>
        <p:spPr>
          <a:xfrm>
            <a:off x="838201" y="1551838"/>
            <a:ext cx="5857240" cy="4183289"/>
          </a:xfrm>
        </p:spPr>
        <p:txBody>
          <a:bodyPr/>
          <a:lstStyle/>
          <a:p>
            <a:r>
              <a:rPr lang="es-ES_tradnl"/>
              <a:t>Anticipe cómo lograr el éxito a largo plazo.
Considere las adaptaciones necesarias a la capacitación Hablemos para satisfacer las necesidades actuales de su comunidad.
Identifique socios clave para el Círculo de Apoyo dentro de su comunidad.
Brinde la capacitación en un espacio seguro, sin prejuicios y sensible a la diversidad entre las madres, padres, y las familias a las que sirve.</a:t>
            </a:r>
          </a:p>
        </p:txBody>
      </p:sp>
      <p:sp>
        <p:nvSpPr>
          <p:cNvPr id="6" name="Footer Placeholder 3">
            <a:extLst>
              <a:ext uri="{FF2B5EF4-FFF2-40B4-BE49-F238E27FC236}">
                <a16:creationId xmlns:a16="http://schemas.microsoft.com/office/drawing/2014/main" id="{0E628AB7-E330-0237-3511-E6AEBE8CA73D}"/>
              </a:ext>
            </a:extLst>
          </p:cNvPr>
          <p:cNvSpPr>
            <a:spLocks noGrp="1"/>
          </p:cNvSpPr>
          <p:nvPr>
            <p:ph type="ftr" sz="quarter" idx="4294967295"/>
          </p:nvPr>
        </p:nvSpPr>
        <p:spPr>
          <a:xfrm>
            <a:off x="838200" y="6356350"/>
            <a:ext cx="4114800" cy="365125"/>
          </a:xfrm>
          <a:prstGeom prst="rect">
            <a:avLst/>
          </a:prstGeom>
        </p:spPr>
        <p:txBody>
          <a:bodyPr/>
          <a:lstStyle/>
          <a:p>
            <a:r>
              <a:rPr lang="es-ES_tradnl" b="0" spc="0" dirty="0">
                <a:latin typeface="Fira Sans Medium"/>
              </a:rPr>
              <a:t>Hablemos </a:t>
            </a:r>
            <a:r>
              <a:rPr lang="es-ES_tradnl" b="0" i="1" spc="0" dirty="0">
                <a:latin typeface="Fira Sans Medium"/>
              </a:rPr>
              <a:t>- </a:t>
            </a:r>
            <a:r>
              <a:rPr lang="es-ES_tradnl" b="1" i="1" spc="0" dirty="0">
                <a:latin typeface="Fira Sans Light"/>
              </a:rPr>
              <a:t>Sueño Infantil Seguro</a:t>
            </a:r>
          </a:p>
        </p:txBody>
      </p:sp>
      <p:pic>
        <p:nvPicPr>
          <p:cNvPr id="8" name="Picture 7" descr="Imagen del folleto Hablemos - Sostenibilidad. ">
            <a:extLst>
              <a:ext uri="{FF2B5EF4-FFF2-40B4-BE49-F238E27FC236}">
                <a16:creationId xmlns:a16="http://schemas.microsoft.com/office/drawing/2014/main" id="{C27CE134-FD0C-06EC-1BCF-7DE347A26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7884" y="969837"/>
            <a:ext cx="3793389" cy="4918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2211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5704-854B-40D5-BEF9-CB80E6BE1184}"/>
              </a:ext>
            </a:extLst>
          </p:cNvPr>
          <p:cNvSpPr>
            <a:spLocks noGrp="1"/>
          </p:cNvSpPr>
          <p:nvPr>
            <p:ph type="title"/>
          </p:nvPr>
        </p:nvSpPr>
        <p:spPr>
          <a:xfrm>
            <a:off x="838200" y="352425"/>
            <a:ext cx="10515600" cy="1325563"/>
          </a:xfrm>
        </p:spPr>
        <p:txBody>
          <a:bodyPr/>
          <a:lstStyle/>
          <a:p>
            <a:r>
              <a:rPr lang="es-ES_tradnl">
                <a:latin typeface="Fira Sans"/>
              </a:rPr>
              <a:t>¿A Quién Estamos Tratando de Alcanzar?</a:t>
            </a:r>
          </a:p>
        </p:txBody>
      </p:sp>
      <p:sp>
        <p:nvSpPr>
          <p:cNvPr id="6" name="Freeform: Shape 5" descr="Diagrama &quot;A quién estamos tratando de Alcanzar&quot;.">
            <a:extLst>
              <a:ext uri="{FF2B5EF4-FFF2-40B4-BE49-F238E27FC236}">
                <a16:creationId xmlns:a16="http://schemas.microsoft.com/office/drawing/2014/main" id="{530EAA97-21C3-62DD-BA2D-45EC2CAACD1A}"/>
              </a:ext>
            </a:extLst>
          </p:cNvPr>
          <p:cNvSpPr/>
          <p:nvPr/>
        </p:nvSpPr>
        <p:spPr>
          <a:xfrm>
            <a:off x="3296444" y="1677988"/>
            <a:ext cx="4430712" cy="4430712"/>
          </a:xfrm>
          <a:custGeom>
            <a:avLst/>
            <a:gdLst>
              <a:gd name="connsiteX0" fmla="*/ 0 w 4430712"/>
              <a:gd name="connsiteY0" fmla="*/ 2215356 h 4430712"/>
              <a:gd name="connsiteX1" fmla="*/ 2215356 w 4430712"/>
              <a:gd name="connsiteY1" fmla="*/ 0 h 4430712"/>
              <a:gd name="connsiteX2" fmla="*/ 4430712 w 4430712"/>
              <a:gd name="connsiteY2" fmla="*/ 2215356 h 4430712"/>
              <a:gd name="connsiteX3" fmla="*/ 2215356 w 4430712"/>
              <a:gd name="connsiteY3" fmla="*/ 4430712 h 4430712"/>
              <a:gd name="connsiteX4" fmla="*/ 0 w 4430712"/>
              <a:gd name="connsiteY4" fmla="*/ 2215356 h 4430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0712" h="4430712">
                <a:moveTo>
                  <a:pt x="0" y="2215356"/>
                </a:moveTo>
                <a:cubicBezTo>
                  <a:pt x="0" y="991849"/>
                  <a:pt x="991849" y="0"/>
                  <a:pt x="2215356" y="0"/>
                </a:cubicBezTo>
                <a:cubicBezTo>
                  <a:pt x="3438863" y="0"/>
                  <a:pt x="4430712" y="991849"/>
                  <a:pt x="4430712" y="2215356"/>
                </a:cubicBezTo>
                <a:cubicBezTo>
                  <a:pt x="4430712" y="3438863"/>
                  <a:pt x="3438863" y="4430712"/>
                  <a:pt x="2215356" y="4430712"/>
                </a:cubicBezTo>
                <a:cubicBezTo>
                  <a:pt x="991849" y="4430712"/>
                  <a:pt x="0" y="3438863"/>
                  <a:pt x="0" y="2215356"/>
                </a:cubicBezTo>
                <a:close/>
              </a:path>
            </a:pathLst>
          </a:custGeom>
          <a:solidFill>
            <a:srgbClr val="002060"/>
          </a:solidFill>
          <a:ln w="38100">
            <a:solidFill>
              <a:schemeClr val="tx1"/>
            </a:solid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41089" tIns="363775" rIns="1441090" bIns="3686811" numCol="1" spcCol="1270" anchor="ctr" anchorCtr="0">
            <a:noAutofit/>
          </a:bodyPr>
          <a:lstStyle/>
          <a:p>
            <a:pPr lvl="0" algn="ctr" defTabSz="889000">
              <a:lnSpc>
                <a:spcPct val="90000"/>
              </a:lnSpc>
              <a:spcBef>
                <a:spcPct val="0"/>
              </a:spcBef>
              <a:spcAft>
                <a:spcPct val="35000"/>
              </a:spcAft>
            </a:pPr>
            <a:r>
              <a:rPr lang="es-ES_tradnl" b="1">
                <a:solidFill>
                  <a:schemeClr val="tx1"/>
                </a:solidFill>
              </a:rPr>
              <a:t>Organizaciones Comunitarias</a:t>
            </a:r>
            <a:endParaRPr lang="es-ES_tradnl" b="1" kern="1200">
              <a:solidFill>
                <a:schemeClr val="tx1"/>
              </a:solidFill>
            </a:endParaRPr>
          </a:p>
        </p:txBody>
      </p:sp>
      <p:sp>
        <p:nvSpPr>
          <p:cNvPr id="7" name="Freeform: Shape 6">
            <a:extLst>
              <a:ext uri="{FF2B5EF4-FFF2-40B4-BE49-F238E27FC236}">
                <a16:creationId xmlns:a16="http://schemas.microsoft.com/office/drawing/2014/main" id="{837E74EB-88BE-E812-05F2-D2F6F16701C5}"/>
              </a:ext>
            </a:extLst>
          </p:cNvPr>
          <p:cNvSpPr/>
          <p:nvPr/>
        </p:nvSpPr>
        <p:spPr>
          <a:xfrm>
            <a:off x="3850282" y="2785665"/>
            <a:ext cx="3323034" cy="3323034"/>
          </a:xfrm>
          <a:custGeom>
            <a:avLst/>
            <a:gdLst>
              <a:gd name="connsiteX0" fmla="*/ 0 w 3323034"/>
              <a:gd name="connsiteY0" fmla="*/ 1661517 h 3323034"/>
              <a:gd name="connsiteX1" fmla="*/ 1661517 w 3323034"/>
              <a:gd name="connsiteY1" fmla="*/ 0 h 3323034"/>
              <a:gd name="connsiteX2" fmla="*/ 3323034 w 3323034"/>
              <a:gd name="connsiteY2" fmla="*/ 1661517 h 3323034"/>
              <a:gd name="connsiteX3" fmla="*/ 1661517 w 3323034"/>
              <a:gd name="connsiteY3" fmla="*/ 3323034 h 3323034"/>
              <a:gd name="connsiteX4" fmla="*/ 0 w 3323034"/>
              <a:gd name="connsiteY4" fmla="*/ 1661517 h 3323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034" h="3323034">
                <a:moveTo>
                  <a:pt x="0" y="1661517"/>
                </a:moveTo>
                <a:cubicBezTo>
                  <a:pt x="0" y="743886"/>
                  <a:pt x="743886" y="0"/>
                  <a:pt x="1661517" y="0"/>
                </a:cubicBezTo>
                <a:cubicBezTo>
                  <a:pt x="2579148" y="0"/>
                  <a:pt x="3323034" y="743886"/>
                  <a:pt x="3323034" y="1661517"/>
                </a:cubicBezTo>
                <a:cubicBezTo>
                  <a:pt x="3323034" y="2579148"/>
                  <a:pt x="2579148" y="3323034"/>
                  <a:pt x="1661517" y="3323034"/>
                </a:cubicBezTo>
                <a:cubicBezTo>
                  <a:pt x="743886" y="3323034"/>
                  <a:pt x="0" y="2579148"/>
                  <a:pt x="0" y="1661517"/>
                </a:cubicBezTo>
                <a:close/>
              </a:path>
            </a:pathLst>
          </a:custGeom>
          <a:solidFill>
            <a:schemeClr val="bg1">
              <a:lumMod val="60000"/>
              <a:lumOff val="40000"/>
            </a:schemeClr>
          </a:solidFill>
          <a:ln w="38100">
            <a:solidFill>
              <a:schemeClr val="tx1"/>
            </a:solid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78691" tIns="482010" rIns="978690" bIns="2634516" numCol="1" spcCol="1270" anchor="ctr" anchorCtr="0">
            <a:noAutofit/>
          </a:bodyPr>
          <a:lstStyle/>
          <a:p>
            <a:pPr marL="0" lvl="0" indent="0" algn="ctr" defTabSz="889000">
              <a:lnSpc>
                <a:spcPct val="90000"/>
              </a:lnSpc>
              <a:spcBef>
                <a:spcPct val="0"/>
              </a:spcBef>
              <a:spcAft>
                <a:spcPct val="35000"/>
              </a:spcAft>
              <a:buNone/>
            </a:pPr>
            <a:r>
              <a:rPr lang="es-ES_tradnl" b="1" kern="1200" dirty="0">
                <a:solidFill>
                  <a:schemeClr val="tx1"/>
                </a:solidFill>
              </a:rPr>
              <a:t>Educadores </a:t>
            </a:r>
            <a:r>
              <a:rPr lang="es-ES_tradnl" b="1" dirty="0">
                <a:solidFill>
                  <a:schemeClr val="tx1"/>
                </a:solidFill>
              </a:rPr>
              <a:t>Comunitarios</a:t>
            </a:r>
            <a:endParaRPr lang="es-ES_tradnl" b="1" kern="1200" dirty="0">
              <a:solidFill>
                <a:schemeClr val="tx1"/>
              </a:solidFill>
            </a:endParaRPr>
          </a:p>
        </p:txBody>
      </p:sp>
      <p:sp>
        <p:nvSpPr>
          <p:cNvPr id="9" name="Freeform: Shape 8">
            <a:extLst>
              <a:ext uri="{FF2B5EF4-FFF2-40B4-BE49-F238E27FC236}">
                <a16:creationId xmlns:a16="http://schemas.microsoft.com/office/drawing/2014/main" id="{035BD785-C636-07EC-795D-ACBA400EB3B5}"/>
              </a:ext>
            </a:extLst>
          </p:cNvPr>
          <p:cNvSpPr/>
          <p:nvPr/>
        </p:nvSpPr>
        <p:spPr>
          <a:xfrm>
            <a:off x="4404122" y="3893344"/>
            <a:ext cx="2215356" cy="2215356"/>
          </a:xfrm>
          <a:custGeom>
            <a:avLst/>
            <a:gdLst>
              <a:gd name="connsiteX0" fmla="*/ 0 w 2215356"/>
              <a:gd name="connsiteY0" fmla="*/ 1107678 h 2215356"/>
              <a:gd name="connsiteX1" fmla="*/ 1107678 w 2215356"/>
              <a:gd name="connsiteY1" fmla="*/ 0 h 2215356"/>
              <a:gd name="connsiteX2" fmla="*/ 2215356 w 2215356"/>
              <a:gd name="connsiteY2" fmla="*/ 1107678 h 2215356"/>
              <a:gd name="connsiteX3" fmla="*/ 1107678 w 2215356"/>
              <a:gd name="connsiteY3" fmla="*/ 2215356 h 2215356"/>
              <a:gd name="connsiteX4" fmla="*/ 0 w 2215356"/>
              <a:gd name="connsiteY4" fmla="*/ 1107678 h 2215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356" h="2215356">
                <a:moveTo>
                  <a:pt x="0" y="1107678"/>
                </a:moveTo>
                <a:cubicBezTo>
                  <a:pt x="0" y="495924"/>
                  <a:pt x="495924" y="0"/>
                  <a:pt x="1107678" y="0"/>
                </a:cubicBezTo>
                <a:cubicBezTo>
                  <a:pt x="1719432" y="0"/>
                  <a:pt x="2215356" y="495924"/>
                  <a:pt x="2215356" y="1107678"/>
                </a:cubicBezTo>
                <a:cubicBezTo>
                  <a:pt x="2215356" y="1719432"/>
                  <a:pt x="1719432" y="2215356"/>
                  <a:pt x="1107678" y="2215356"/>
                </a:cubicBezTo>
                <a:cubicBezTo>
                  <a:pt x="495924" y="2215356"/>
                  <a:pt x="0" y="1719432"/>
                  <a:pt x="0" y="1107678"/>
                </a:cubicBezTo>
                <a:close/>
              </a:path>
            </a:pathLst>
          </a:custGeom>
          <a:solidFill>
            <a:schemeClr val="bg1">
              <a:lumMod val="20000"/>
              <a:lumOff val="80000"/>
            </a:schemeClr>
          </a:solidFill>
          <a:ln w="38100">
            <a:solidFill>
              <a:schemeClr val="tx1"/>
            </a:solid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66671" tIns="696079" rIns="466672" bIns="696079" numCol="1" spcCol="1270" anchor="ctr" anchorCtr="0">
            <a:noAutofit/>
          </a:bodyPr>
          <a:lstStyle/>
          <a:p>
            <a:pPr lvl="0" algn="ctr" defTabSz="889000">
              <a:lnSpc>
                <a:spcPct val="90000"/>
              </a:lnSpc>
              <a:spcBef>
                <a:spcPct val="0"/>
              </a:spcBef>
              <a:spcAft>
                <a:spcPct val="35000"/>
              </a:spcAft>
            </a:pPr>
            <a:r>
              <a:rPr lang="es-ES_tradnl" sz="2000" b="1">
                <a:solidFill>
                  <a:schemeClr val="bg1"/>
                </a:solidFill>
              </a:rPr>
              <a:t>Padres y Cuidadores</a:t>
            </a:r>
            <a:endParaRPr lang="es-ES_tradnl" sz="2000" b="1" kern="1200">
              <a:solidFill>
                <a:schemeClr val="bg1"/>
              </a:solidFill>
            </a:endParaRPr>
          </a:p>
        </p:txBody>
      </p:sp>
      <p:cxnSp>
        <p:nvCxnSpPr>
          <p:cNvPr id="10" name="Straight Arrow Connector 9">
            <a:extLst>
              <a:ext uri="{FF2B5EF4-FFF2-40B4-BE49-F238E27FC236}">
                <a16:creationId xmlns:a16="http://schemas.microsoft.com/office/drawing/2014/main" id="{F3CC43F4-4A71-F493-23FE-62143993B590}"/>
              </a:ext>
              <a:ext uri="{C183D7F6-B498-43B3-948B-1728B52AA6E4}">
                <adec:decorative xmlns:adec="http://schemas.microsoft.com/office/drawing/2017/decorative" val="1"/>
              </a:ext>
            </a:extLst>
          </p:cNvPr>
          <p:cNvCxnSpPr>
            <a:cxnSpLocks/>
          </p:cNvCxnSpPr>
          <p:nvPr/>
        </p:nvCxnSpPr>
        <p:spPr>
          <a:xfrm>
            <a:off x="5497830" y="2514600"/>
            <a:ext cx="0" cy="59436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BBE59A2-85E2-15B2-BB4A-DA3FFC207F73}"/>
              </a:ext>
              <a:ext uri="{C183D7F6-B498-43B3-948B-1728B52AA6E4}">
                <adec:decorative xmlns:adec="http://schemas.microsoft.com/office/drawing/2017/decorative" val="1"/>
              </a:ext>
            </a:extLst>
          </p:cNvPr>
          <p:cNvCxnSpPr>
            <a:cxnSpLocks/>
          </p:cNvCxnSpPr>
          <p:nvPr/>
        </p:nvCxnSpPr>
        <p:spPr>
          <a:xfrm>
            <a:off x="5497830" y="3707130"/>
            <a:ext cx="0" cy="99060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8" name="Footer Placeholder 3">
            <a:extLst>
              <a:ext uri="{FF2B5EF4-FFF2-40B4-BE49-F238E27FC236}">
                <a16:creationId xmlns:a16="http://schemas.microsoft.com/office/drawing/2014/main" id="{4484F1D8-3DE6-E9C8-3E99-28A31F58930E}"/>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ira Sans Medium"/>
              </a:rPr>
              <a:t>Hablemos </a:t>
            </a:r>
            <a:r>
              <a:rPr lang="en-US" i="1" dirty="0">
                <a:latin typeface="Fira Sans Medium"/>
              </a:rPr>
              <a:t>- </a:t>
            </a:r>
            <a:r>
              <a:rPr lang="en-US" b="1" i="1" dirty="0">
                <a:latin typeface="Fira Sans Light"/>
              </a:rPr>
              <a:t>Sueño Infantil Seguro</a:t>
            </a:r>
          </a:p>
        </p:txBody>
      </p:sp>
    </p:spTree>
    <p:extLst>
      <p:ext uri="{BB962C8B-B14F-4D97-AF65-F5344CB8AC3E}">
        <p14:creationId xmlns:p14="http://schemas.microsoft.com/office/powerpoint/2010/main" val="88138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04663-D8E4-6BE5-37BD-6F358FC61C2A}"/>
              </a:ext>
            </a:extLst>
          </p:cNvPr>
          <p:cNvSpPr>
            <a:spLocks noGrp="1"/>
          </p:cNvSpPr>
          <p:nvPr>
            <p:ph type="title"/>
          </p:nvPr>
        </p:nvSpPr>
        <p:spPr/>
        <p:txBody>
          <a:bodyPr/>
          <a:lstStyle/>
          <a:p>
            <a:r>
              <a:rPr lang="es-ES_tradnl"/>
              <a:t>Apoyo y seguimiento</a:t>
            </a:r>
          </a:p>
        </p:txBody>
      </p:sp>
      <p:sp>
        <p:nvSpPr>
          <p:cNvPr id="3" name="Content Placeholder 2">
            <a:extLst>
              <a:ext uri="{FF2B5EF4-FFF2-40B4-BE49-F238E27FC236}">
                <a16:creationId xmlns:a16="http://schemas.microsoft.com/office/drawing/2014/main" id="{5B94D9EB-8BC9-8527-BF11-DD8353B4CFC7}"/>
              </a:ext>
            </a:extLst>
          </p:cNvPr>
          <p:cNvSpPr>
            <a:spLocks noGrp="1"/>
          </p:cNvSpPr>
          <p:nvPr>
            <p:ph idx="1"/>
          </p:nvPr>
        </p:nvSpPr>
        <p:spPr>
          <a:xfrm>
            <a:off x="838200" y="1558608"/>
            <a:ext cx="10515600" cy="4183289"/>
          </a:xfrm>
        </p:spPr>
        <p:txBody>
          <a:bodyPr>
            <a:normAutofit/>
          </a:bodyPr>
          <a:lstStyle/>
          <a:p>
            <a:pPr marL="0" indent="0">
              <a:buNone/>
            </a:pPr>
            <a:r>
              <a:rPr lang="es-ES_tradnl" sz="2800" i="1"/>
              <a:t>Monitorear y responder a las necesidades de los participantes de su capacitación y de su comunidad fortalece el Círculo de Apoyo de su comunidad.</a:t>
            </a:r>
          </a:p>
          <a:p>
            <a:pPr marL="0" indent="0">
              <a:buNone/>
            </a:pPr>
            <a:endParaRPr lang="es-ES_tradnl" sz="2000" i="1"/>
          </a:p>
          <a:p>
            <a:pPr>
              <a:buFont typeface="Wingdings" panose="05000000000000000000" pitchFamily="2" charset="2"/>
              <a:buChar char="ü"/>
            </a:pPr>
            <a:r>
              <a:rPr lang="es-ES_tradnl" sz="2800"/>
              <a:t>Encuestas a los participantes
Encuestas de seguimiento
Soporte telefónico o por correo electrónico</a:t>
            </a:r>
          </a:p>
        </p:txBody>
      </p:sp>
      <p:sp>
        <p:nvSpPr>
          <p:cNvPr id="6" name="Footer Placeholder 3">
            <a:extLst>
              <a:ext uri="{FF2B5EF4-FFF2-40B4-BE49-F238E27FC236}">
                <a16:creationId xmlns:a16="http://schemas.microsoft.com/office/drawing/2014/main" id="{05BE12FA-2730-9681-6C5D-033EC68B2185}"/>
              </a:ext>
            </a:extLst>
          </p:cNvPr>
          <p:cNvSpPr>
            <a:spLocks noGrp="1"/>
          </p:cNvSpPr>
          <p:nvPr>
            <p:ph type="ftr" sz="quarter" idx="4294967295"/>
          </p:nvPr>
        </p:nvSpPr>
        <p:spPr>
          <a:xfrm>
            <a:off x="838200" y="6356350"/>
            <a:ext cx="4114800" cy="365125"/>
          </a:xfrm>
          <a:prstGeom prst="rect">
            <a:avLst/>
          </a:prstGeom>
        </p:spPr>
        <p:txBody>
          <a:bodyPr/>
          <a:lstStyle/>
          <a:p>
            <a:r>
              <a:rPr lang="es-ES_tradnl" b="0" spc="0" dirty="0">
                <a:latin typeface="Fira Sans Medium"/>
              </a:rPr>
              <a:t>Hablemos </a:t>
            </a:r>
            <a:r>
              <a:rPr lang="es-ES_tradnl" b="0" i="1" spc="0" dirty="0">
                <a:latin typeface="Fira Sans Medium"/>
              </a:rPr>
              <a:t>- </a:t>
            </a:r>
            <a:r>
              <a:rPr lang="es-ES_tradnl" b="1" i="1" spc="0" dirty="0">
                <a:latin typeface="Fira Sans Light"/>
              </a:rPr>
              <a:t>Sueño Infantil Seguro</a:t>
            </a:r>
          </a:p>
        </p:txBody>
      </p:sp>
    </p:spTree>
    <p:extLst>
      <p:ext uri="{BB962C8B-B14F-4D97-AF65-F5344CB8AC3E}">
        <p14:creationId xmlns:p14="http://schemas.microsoft.com/office/powerpoint/2010/main" val="3065940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31F712-F3B9-21ED-6502-BCABD3C93833}"/>
              </a:ext>
            </a:extLst>
          </p:cNvPr>
          <p:cNvSpPr>
            <a:spLocks noGrp="1"/>
          </p:cNvSpPr>
          <p:nvPr>
            <p:ph type="title"/>
          </p:nvPr>
        </p:nvSpPr>
        <p:spPr>
          <a:xfrm>
            <a:off x="842360" y="2002631"/>
            <a:ext cx="4918021" cy="2852737"/>
          </a:xfrm>
        </p:spPr>
        <p:txBody>
          <a:bodyPr anchor="ctr">
            <a:normAutofit/>
          </a:bodyPr>
          <a:lstStyle/>
          <a:p>
            <a:r>
              <a:rPr lang="es-ES_tradnl"/>
              <a:t>Cierre</a:t>
            </a:r>
          </a:p>
        </p:txBody>
      </p:sp>
      <p:sp>
        <p:nvSpPr>
          <p:cNvPr id="6" name="Footer Placeholder 3">
            <a:extLst>
              <a:ext uri="{FF2B5EF4-FFF2-40B4-BE49-F238E27FC236}">
                <a16:creationId xmlns:a16="http://schemas.microsoft.com/office/drawing/2014/main" id="{1A602356-7C6C-513A-D402-A1092A444A96}"/>
              </a:ext>
            </a:extLst>
          </p:cNvPr>
          <p:cNvSpPr>
            <a:spLocks noGrp="1"/>
          </p:cNvSpPr>
          <p:nvPr>
            <p:ph type="ftr" sz="quarter" idx="4294967295"/>
          </p:nvPr>
        </p:nvSpPr>
        <p:spPr>
          <a:xfrm>
            <a:off x="838200" y="6356350"/>
            <a:ext cx="4114800" cy="365125"/>
          </a:xfrm>
          <a:prstGeom prst="rect">
            <a:avLst/>
          </a:prstGeom>
        </p:spPr>
        <p:txBody>
          <a:bodyPr/>
          <a:lstStyle/>
          <a:p>
            <a:r>
              <a:rPr lang="es-ES_tradnl" b="0" spc="0">
                <a:latin typeface="Fira Sans Medium"/>
              </a:rPr>
              <a:t>Hablemos </a:t>
            </a:r>
            <a:r>
              <a:rPr lang="es-ES_tradnl" b="0" i="1" spc="0">
                <a:latin typeface="Fira Sans Medium"/>
              </a:rPr>
              <a:t>- </a:t>
            </a:r>
            <a:r>
              <a:rPr lang="es-ES_tradnl" i="1" spc="0">
                <a:latin typeface="Fira Sans Light"/>
              </a:rPr>
              <a:t>Sueño Infantil Seguro</a:t>
            </a:r>
            <a:endParaRPr lang="es-ES_tradnl" b="0" i="1" spc="0">
              <a:latin typeface="Fira Sans Light"/>
            </a:endParaRPr>
          </a:p>
        </p:txBody>
      </p:sp>
      <p:pic>
        <p:nvPicPr>
          <p:cNvPr id="13" name="Picture 12" descr="A person holding a baby">
            <a:extLst>
              <a:ext uri="{FF2B5EF4-FFF2-40B4-BE49-F238E27FC236}">
                <a16:creationId xmlns:a16="http://schemas.microsoft.com/office/drawing/2014/main" id="{40109EA7-F8FA-5973-CF67-546BC680B2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588754" y="10"/>
            <a:ext cx="5603246" cy="6857990"/>
          </a:xfrm>
          <a:prstGeom prst="rect">
            <a:avLst/>
          </a:prstGeom>
          <a:noFill/>
        </p:spPr>
      </p:pic>
    </p:spTree>
    <p:extLst>
      <p:ext uri="{BB962C8B-B14F-4D97-AF65-F5344CB8AC3E}">
        <p14:creationId xmlns:p14="http://schemas.microsoft.com/office/powerpoint/2010/main" val="36077446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04663-D8E4-6BE5-37BD-6F358FC61C2A}"/>
              </a:ext>
            </a:extLst>
          </p:cNvPr>
          <p:cNvSpPr>
            <a:spLocks noGrp="1"/>
          </p:cNvSpPr>
          <p:nvPr>
            <p:ph type="title"/>
          </p:nvPr>
        </p:nvSpPr>
        <p:spPr/>
        <p:txBody>
          <a:bodyPr/>
          <a:lstStyle/>
          <a:p>
            <a:r>
              <a:rPr lang="es-ES_tradnl" dirty="0"/>
              <a:t>Cierre </a:t>
            </a:r>
          </a:p>
        </p:txBody>
      </p:sp>
      <p:sp>
        <p:nvSpPr>
          <p:cNvPr id="3" name="Content Placeholder 2">
            <a:extLst>
              <a:ext uri="{FF2B5EF4-FFF2-40B4-BE49-F238E27FC236}">
                <a16:creationId xmlns:a16="http://schemas.microsoft.com/office/drawing/2014/main" id="{5B94D9EB-8BC9-8527-BF11-DD8353B4CFC7}"/>
              </a:ext>
            </a:extLst>
          </p:cNvPr>
          <p:cNvSpPr>
            <a:spLocks noGrp="1"/>
          </p:cNvSpPr>
          <p:nvPr>
            <p:ph idx="1"/>
          </p:nvPr>
        </p:nvSpPr>
        <p:spPr/>
        <p:txBody>
          <a:bodyPr/>
          <a:lstStyle/>
          <a:p>
            <a:r>
              <a:rPr lang="es-ES_tradnl"/>
              <a:t>Preguntas
Capacitación comunitaria post-examen
Encuesta de seguimiento</a:t>
            </a:r>
          </a:p>
        </p:txBody>
      </p:sp>
      <p:sp>
        <p:nvSpPr>
          <p:cNvPr id="8" name="Footer Placeholder 3">
            <a:extLst>
              <a:ext uri="{FF2B5EF4-FFF2-40B4-BE49-F238E27FC236}">
                <a16:creationId xmlns:a16="http://schemas.microsoft.com/office/drawing/2014/main" id="{5589713F-A1CD-F2E7-6988-DD0B10ECA85D}"/>
              </a:ext>
            </a:extLst>
          </p:cNvPr>
          <p:cNvSpPr>
            <a:spLocks noGrp="1"/>
          </p:cNvSpPr>
          <p:nvPr>
            <p:ph type="ftr" sz="quarter" idx="4294967295"/>
          </p:nvPr>
        </p:nvSpPr>
        <p:spPr>
          <a:xfrm>
            <a:off x="838200" y="6356350"/>
            <a:ext cx="4114800" cy="365125"/>
          </a:xfrm>
          <a:prstGeom prst="rect">
            <a:avLst/>
          </a:prstGeom>
        </p:spPr>
        <p:txBody>
          <a:bodyPr/>
          <a:lstStyle/>
          <a:p>
            <a:r>
              <a:rPr lang="es-ES_tradnl" b="0" spc="0" dirty="0">
                <a:latin typeface="Fira Sans Medium"/>
              </a:rPr>
              <a:t>Hablemos </a:t>
            </a:r>
            <a:r>
              <a:rPr lang="es-ES_tradnl" b="0" i="1" spc="0" dirty="0">
                <a:latin typeface="Fira Sans Medium"/>
              </a:rPr>
              <a:t>- </a:t>
            </a:r>
            <a:r>
              <a:rPr lang="es-ES_tradnl" b="1" i="1" spc="0" dirty="0">
                <a:latin typeface="Fira Sans Light"/>
              </a:rPr>
              <a:t>Sueño Infantil Seguro</a:t>
            </a:r>
          </a:p>
        </p:txBody>
      </p:sp>
      <p:pic>
        <p:nvPicPr>
          <p:cNvPr id="9" name="Picture 8" descr="Imagen del folleto Hablemos - Recursos Comunitarios.">
            <a:extLst>
              <a:ext uri="{FF2B5EF4-FFF2-40B4-BE49-F238E27FC236}">
                <a16:creationId xmlns:a16="http://schemas.microsoft.com/office/drawing/2014/main" id="{F95A6EFD-50E0-6067-5DFA-2F6BE0888A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9301" y="501604"/>
            <a:ext cx="3711276" cy="48044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93991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p:txBody>
          <a:bodyPr/>
          <a:lstStyle/>
          <a:p>
            <a:r>
              <a:rPr lang="es-ES_tradnl"/>
              <a:t>Sitio web de Sueño Infantil Seguro</a:t>
            </a:r>
          </a:p>
        </p:txBody>
      </p:sp>
      <p:sp>
        <p:nvSpPr>
          <p:cNvPr id="7" name="TextBox 6">
            <a:extLst>
              <a:ext uri="{FF2B5EF4-FFF2-40B4-BE49-F238E27FC236}">
                <a16:creationId xmlns:a16="http://schemas.microsoft.com/office/drawing/2014/main" id="{8CBD1BAA-A911-43DC-ADDF-E29E7A76C951}"/>
              </a:ext>
            </a:extLst>
          </p:cNvPr>
          <p:cNvSpPr txBox="1"/>
          <p:nvPr/>
        </p:nvSpPr>
        <p:spPr>
          <a:xfrm>
            <a:off x="838200" y="1690688"/>
            <a:ext cx="10632141" cy="1384995"/>
          </a:xfrm>
          <a:prstGeom prst="rect">
            <a:avLst/>
          </a:prstGeom>
          <a:noFill/>
        </p:spPr>
        <p:txBody>
          <a:bodyPr wrap="square" rtlCol="0">
            <a:spAutoFit/>
          </a:bodyPr>
          <a:lstStyle/>
          <a:p>
            <a:pPr fontAlgn="base"/>
            <a:r>
              <a:rPr lang="es-ES_tradnl" sz="2800" b="1">
                <a:solidFill>
                  <a:srgbClr val="00A19B"/>
                </a:solidFill>
                <a:latin typeface="PT Sans" panose="020B0604020202020204" pitchFamily="34" charset="0"/>
              </a:rPr>
              <a:t>Todos los cuidadores pueden planificar un sueño seguro para el bebé. </a:t>
            </a:r>
            <a:endParaRPr lang="es-ES_tradnl" sz="2800" b="1">
              <a:solidFill>
                <a:srgbClr val="444444"/>
              </a:solidFill>
              <a:effectLst/>
              <a:latin typeface="PT Sans" panose="020B0604020202020204" pitchFamily="34" charset="0"/>
            </a:endParaRPr>
          </a:p>
          <a:p>
            <a:pPr fontAlgn="base"/>
            <a:r>
              <a:rPr lang="es-ES_tradnl" sz="2800" b="1">
                <a:solidFill>
                  <a:srgbClr val="4C9BD3"/>
                </a:solidFill>
                <a:latin typeface="PT Sans" panose="020B0604020202020204" pitchFamily="34" charset="0"/>
              </a:rPr>
              <a:t>Cada noche. Cada siesta. Cada alimentación. Cada vez</a:t>
            </a:r>
            <a:r>
              <a:rPr lang="es-ES_tradnl" sz="2800" b="1">
                <a:solidFill>
                  <a:srgbClr val="00A19B"/>
                </a:solidFill>
                <a:effectLst/>
                <a:latin typeface="PT Sans" panose="020B0604020202020204" pitchFamily="34" charset="0"/>
              </a:rPr>
              <a:t>.</a:t>
            </a:r>
            <a:endParaRPr lang="es-ES_tradnl" sz="2800" b="0">
              <a:solidFill>
                <a:srgbClr val="00A19B"/>
              </a:solidFill>
              <a:effectLst/>
              <a:latin typeface="PT Sans" panose="020B0604020202020204" pitchFamily="34" charset="0"/>
            </a:endParaRPr>
          </a:p>
        </p:txBody>
      </p:sp>
      <p:sp>
        <p:nvSpPr>
          <p:cNvPr id="5" name="Content Placeholder 4">
            <a:extLst>
              <a:ext uri="{FF2B5EF4-FFF2-40B4-BE49-F238E27FC236}">
                <a16:creationId xmlns:a16="http://schemas.microsoft.com/office/drawing/2014/main" id="{2E0EF234-0BC1-4A4E-B40E-3BD066549CD7}"/>
              </a:ext>
            </a:extLst>
          </p:cNvPr>
          <p:cNvSpPr>
            <a:spLocks noGrp="1"/>
          </p:cNvSpPr>
          <p:nvPr>
            <p:ph idx="1"/>
          </p:nvPr>
        </p:nvSpPr>
        <p:spPr>
          <a:xfrm>
            <a:off x="838200" y="3227294"/>
            <a:ext cx="10515600" cy="1940018"/>
          </a:xfrm>
        </p:spPr>
        <p:txBody>
          <a:bodyPr>
            <a:normAutofit/>
          </a:bodyPr>
          <a:lstStyle/>
          <a:p>
            <a:pPr marL="0" indent="0">
              <a:buNone/>
            </a:pPr>
            <a:r>
              <a:rPr lang="es-ES_tradnl" b="1" dirty="0"/>
              <a:t>Sitio web del Sueño Infantil Seguro de DSHS : </a:t>
            </a:r>
          </a:p>
          <a:p>
            <a:pPr marL="0" indent="0">
              <a:buNone/>
            </a:pPr>
            <a:r>
              <a:rPr lang="es-ES_tradnl" dirty="0">
                <a:hlinkClick r:id="rId3"/>
              </a:rPr>
              <a:t>dshs.Texas.gov/SafeInfantSleep</a:t>
            </a:r>
            <a:endParaRPr lang="es-ES_tradnl" dirty="0"/>
          </a:p>
          <a:p>
            <a:pPr marL="0" indent="0">
              <a:buNone/>
            </a:pPr>
            <a:r>
              <a:rPr lang="es-ES_tradnl" dirty="0">
                <a:hlinkClick r:id="rId4"/>
              </a:rPr>
              <a:t>dshs.texas.gov/SuenoInfantilSeguro</a:t>
            </a:r>
            <a:r>
              <a:rPr lang="es-ES_tradnl" dirty="0"/>
              <a:t> </a:t>
            </a:r>
          </a:p>
          <a:p>
            <a:pPr marL="0" indent="0">
              <a:buNone/>
            </a:pPr>
            <a:endParaRPr lang="es-ES_tradnl" dirty="0"/>
          </a:p>
          <a:p>
            <a:pPr marL="0" indent="0">
              <a:buNone/>
            </a:pPr>
            <a:endParaRPr lang="es-ES_tradnl" dirty="0"/>
          </a:p>
        </p:txBody>
      </p:sp>
      <p:sp>
        <p:nvSpPr>
          <p:cNvPr id="8" name="Footer Placeholder 3">
            <a:extLst>
              <a:ext uri="{FF2B5EF4-FFF2-40B4-BE49-F238E27FC236}">
                <a16:creationId xmlns:a16="http://schemas.microsoft.com/office/drawing/2014/main" id="{7EBD8BA5-A9E8-9A84-9394-0266C6DAD475}"/>
              </a:ext>
            </a:extLst>
          </p:cNvPr>
          <p:cNvSpPr>
            <a:spLocks noGrp="1"/>
          </p:cNvSpPr>
          <p:nvPr>
            <p:ph type="ftr" sz="quarter" idx="4294967295"/>
          </p:nvPr>
        </p:nvSpPr>
        <p:spPr>
          <a:xfrm>
            <a:off x="838200" y="6356350"/>
            <a:ext cx="4114800" cy="365125"/>
          </a:xfrm>
          <a:prstGeom prst="rect">
            <a:avLst/>
          </a:prstGeom>
        </p:spPr>
        <p:txBody>
          <a:bodyPr/>
          <a:lstStyle/>
          <a:p>
            <a:r>
              <a:rPr lang="es-ES_tradnl" b="0" spc="0" dirty="0">
                <a:latin typeface="Fira Sans Medium"/>
              </a:rPr>
              <a:t>Hablemos </a:t>
            </a:r>
            <a:r>
              <a:rPr lang="es-ES_tradnl" b="0" i="1" spc="0" dirty="0">
                <a:latin typeface="Fira Sans Medium"/>
              </a:rPr>
              <a:t>- </a:t>
            </a:r>
            <a:r>
              <a:rPr lang="es-ES_tradnl" b="1" i="1" spc="0" dirty="0">
                <a:latin typeface="Fira Sans Light"/>
              </a:rPr>
              <a:t>Sueño Infantil Seguro</a:t>
            </a:r>
          </a:p>
        </p:txBody>
      </p:sp>
    </p:spTree>
    <p:extLst>
      <p:ext uri="{BB962C8B-B14F-4D97-AF65-F5344CB8AC3E}">
        <p14:creationId xmlns:p14="http://schemas.microsoft.com/office/powerpoint/2010/main" val="16763047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691CFB-D4DB-4E34-9EB0-F9D976EF6FCF}"/>
              </a:ext>
            </a:extLst>
          </p:cNvPr>
          <p:cNvSpPr>
            <a:spLocks noGrp="1"/>
          </p:cNvSpPr>
          <p:nvPr>
            <p:ph type="title"/>
          </p:nvPr>
        </p:nvSpPr>
        <p:spPr>
          <a:xfrm>
            <a:off x="704850" y="414057"/>
            <a:ext cx="10515600" cy="1325563"/>
          </a:xfrm>
        </p:spPr>
        <p:txBody>
          <a:bodyPr/>
          <a:lstStyle/>
          <a:p>
            <a:pPr algn="ctr"/>
            <a:r>
              <a:rPr lang="es-ES_tradnl" dirty="0"/>
              <a:t>Referencias</a:t>
            </a:r>
          </a:p>
        </p:txBody>
      </p:sp>
      <p:sp>
        <p:nvSpPr>
          <p:cNvPr id="2" name="Content Placeholder 1">
            <a:extLst>
              <a:ext uri="{FF2B5EF4-FFF2-40B4-BE49-F238E27FC236}">
                <a16:creationId xmlns:a16="http://schemas.microsoft.com/office/drawing/2014/main" id="{45CA7F64-764D-4168-B8F0-0EAB985FE0F0}"/>
              </a:ext>
              <a:ext uri="{C183D7F6-B498-43B3-948B-1728B52AA6E4}">
                <adec:decorative xmlns:adec="http://schemas.microsoft.com/office/drawing/2017/decorative" val="1"/>
              </a:ext>
            </a:extLst>
          </p:cNvPr>
          <p:cNvSpPr>
            <a:spLocks noGrp="1"/>
          </p:cNvSpPr>
          <p:nvPr>
            <p:ph idx="1"/>
          </p:nvPr>
        </p:nvSpPr>
        <p:spPr>
          <a:xfrm>
            <a:off x="838200" y="1690689"/>
            <a:ext cx="10515600" cy="3656012"/>
          </a:xfrm>
        </p:spPr>
        <p:txBody>
          <a:bodyPr vert="horz" lIns="0" tIns="0" rIns="0" bIns="0" rtlCol="0" anchor="t">
            <a:normAutofit fontScale="92500" lnSpcReduction="10000"/>
          </a:bodyPr>
          <a:lstStyle/>
          <a:p>
            <a:pPr marL="0" indent="0">
              <a:buNone/>
            </a:pPr>
            <a:r>
              <a:rPr lang="es-ES_tradnl" sz="2800" i="1" dirty="0"/>
              <a:t>Imágenes cortesía de:</a:t>
            </a:r>
            <a:endParaRPr lang="es-ES_tradnl" sz="2800" b="0" i="1" dirty="0">
              <a:effectLst/>
            </a:endParaRPr>
          </a:p>
          <a:p>
            <a:pPr lvl="1"/>
            <a:r>
              <a:rPr lang="en-US" b="0" i="1" dirty="0">
                <a:effectLst/>
              </a:rPr>
              <a:t>DSHS Maternal Child Health Unit Safe Infant Sleep campaign;</a:t>
            </a:r>
            <a:endParaRPr lang="en-US" b="0" i="1" dirty="0">
              <a:effectLst/>
              <a:cs typeface="Calibri"/>
            </a:endParaRPr>
          </a:p>
          <a:p>
            <a:pPr lvl="1"/>
            <a:r>
              <a:rPr lang="en-US" i="1" dirty="0"/>
              <a:t>iStock photo purchased for unlimited use by DSHS Tobacco Prevention and Control; </a:t>
            </a:r>
          </a:p>
          <a:p>
            <a:pPr lvl="1"/>
            <a:r>
              <a:rPr lang="en-US" b="0" i="1" dirty="0">
                <a:effectLst/>
              </a:rPr>
              <a:t>Safe to Sleep® campaign, for educational purposes only; </a:t>
            </a:r>
            <a:r>
              <a:rPr lang="en-US" i="1" dirty="0">
                <a:effectLst/>
              </a:rPr>
              <a:t>Eunice Kennedy Shriver National Institute of Child Health and Human Development, </a:t>
            </a:r>
            <a:r>
              <a:rPr lang="en-US" b="0" i="1" u="none" strike="noStrike" dirty="0">
                <a:effectLst/>
                <a:hlinkClick r:id="rId3" tooltip="https://safetosleep.nichd.nih.gov/">
                  <a:extLst>
                    <a:ext uri="{A12FA001-AC4F-418D-AE19-62706E023703}">
                      <ahyp:hlinkClr xmlns:ahyp="http://schemas.microsoft.com/office/drawing/2018/hyperlinkcolor" val="tx"/>
                    </a:ext>
                  </a:extLst>
                </a:hlinkClick>
              </a:rPr>
              <a:t>http://www.nichd.nih.gov/sids</a:t>
            </a:r>
            <a:r>
              <a:rPr lang="en-US" b="0" i="1" u="none" strike="noStrike" dirty="0">
                <a:effectLst/>
              </a:rPr>
              <a:t>;</a:t>
            </a:r>
            <a:endParaRPr lang="en-US" b="0" i="1" u="none" strike="noStrike" dirty="0">
              <a:effectLst/>
              <a:cs typeface="Calibri"/>
            </a:endParaRPr>
          </a:p>
          <a:p>
            <a:pPr lvl="1"/>
            <a:r>
              <a:rPr lang="en-US" i="1" dirty="0"/>
              <a:t>United States Breastfeeding Committee; and</a:t>
            </a:r>
            <a:endParaRPr lang="en-US" i="1" dirty="0">
              <a:cs typeface="Calibri"/>
            </a:endParaRPr>
          </a:p>
          <a:p>
            <a:pPr marL="457200" lvl="1" indent="0">
              <a:buNone/>
            </a:pPr>
            <a:endParaRPr lang="en-US" i="1" dirty="0">
              <a:cs typeface="Calibri"/>
            </a:endParaRPr>
          </a:p>
          <a:p>
            <a:pPr marL="457200" lvl="1" indent="0">
              <a:buNone/>
            </a:pPr>
            <a:r>
              <a:rPr lang="en-US" i="1" dirty="0"/>
              <a:t>Enlace al kit de </a:t>
            </a:r>
            <a:r>
              <a:rPr lang="es-ES_tradnl" i="1" dirty="0"/>
              <a:t>herramientas Hablemos de Sueño Infantil Seguro: </a:t>
            </a:r>
            <a:r>
              <a:rPr lang="en-US" i="1" dirty="0">
                <a:hlinkClick r:id="rId4"/>
              </a:rPr>
              <a:t>dshs.texas.gov/maternal-child-health/healthy-texas-mothers-babies/moms-to-be/safe-infant-sleep/communities </a:t>
            </a:r>
            <a:endParaRPr lang="en-US" dirty="0"/>
          </a:p>
        </p:txBody>
      </p:sp>
      <p:sp>
        <p:nvSpPr>
          <p:cNvPr id="7" name="Footer Placeholder 3">
            <a:extLst>
              <a:ext uri="{FF2B5EF4-FFF2-40B4-BE49-F238E27FC236}">
                <a16:creationId xmlns:a16="http://schemas.microsoft.com/office/drawing/2014/main" id="{0080F56F-E7F6-43A0-7F00-F077DFDFB04B}"/>
              </a:ext>
            </a:extLst>
          </p:cNvPr>
          <p:cNvSpPr>
            <a:spLocks noGrp="1"/>
          </p:cNvSpPr>
          <p:nvPr>
            <p:ph type="ftr" sz="quarter" idx="4294967295"/>
          </p:nvPr>
        </p:nvSpPr>
        <p:spPr>
          <a:xfrm>
            <a:off x="838200" y="6356350"/>
            <a:ext cx="4114800" cy="365125"/>
          </a:xfrm>
          <a:prstGeom prst="rect">
            <a:avLst/>
          </a:prstGeom>
        </p:spPr>
        <p:txBody>
          <a:bodyPr/>
          <a:lstStyle/>
          <a:p>
            <a:r>
              <a:rPr lang="es-ES_tradnl" b="0" spc="0" dirty="0">
                <a:latin typeface="Fira Sans Medium"/>
              </a:rPr>
              <a:t>Hablemos </a:t>
            </a:r>
            <a:r>
              <a:rPr lang="es-ES_tradnl" b="0" i="1" spc="0" dirty="0">
                <a:latin typeface="Fira Sans Medium"/>
              </a:rPr>
              <a:t>- </a:t>
            </a:r>
            <a:r>
              <a:rPr lang="es-ES_tradnl" b="1" i="1" spc="0" dirty="0">
                <a:latin typeface="Fira Sans Light"/>
              </a:rPr>
              <a:t>Sueño Infantil Seguro</a:t>
            </a:r>
          </a:p>
        </p:txBody>
      </p:sp>
    </p:spTree>
    <p:extLst>
      <p:ext uri="{BB962C8B-B14F-4D97-AF65-F5344CB8AC3E}">
        <p14:creationId xmlns:p14="http://schemas.microsoft.com/office/powerpoint/2010/main" val="1890343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E2DD12-9149-3D36-D9FC-D8CFFABFF3D3}"/>
              </a:ext>
            </a:extLst>
          </p:cNvPr>
          <p:cNvSpPr>
            <a:spLocks noGrp="1"/>
          </p:cNvSpPr>
          <p:nvPr>
            <p:ph type="title"/>
          </p:nvPr>
        </p:nvSpPr>
        <p:spPr>
          <a:xfrm>
            <a:off x="838200" y="4721603"/>
            <a:ext cx="10515600" cy="715655"/>
          </a:xfrm>
        </p:spPr>
        <p:txBody>
          <a:bodyPr/>
          <a:lstStyle/>
          <a:p>
            <a:r>
              <a:rPr lang="en-US" sz="6000" dirty="0"/>
              <a:t>Gracias</a:t>
            </a:r>
          </a:p>
        </p:txBody>
      </p:sp>
      <p:pic>
        <p:nvPicPr>
          <p:cNvPr id="6" name="Picture Placeholder 5" descr="A person and a person looking at a baby&#10;&#10;">
            <a:extLst>
              <a:ext uri="{FF2B5EF4-FFF2-40B4-BE49-F238E27FC236}">
                <a16:creationId xmlns:a16="http://schemas.microsoft.com/office/drawing/2014/main" id="{74813FE6-92FA-206C-DD07-A4960A61ECB5}"/>
              </a:ext>
              <a:ext uri="{C183D7F6-B498-43B3-948B-1728B52AA6E4}">
                <adec:decorative xmlns:adec="http://schemas.microsoft.com/office/drawing/2017/decorative" val="0"/>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0" y="0"/>
            <a:ext cx="12191999" cy="4435475"/>
          </a:xfrm>
        </p:spPr>
      </p:pic>
      <p:sp>
        <p:nvSpPr>
          <p:cNvPr id="4" name="Text Placeholder 3">
            <a:extLst>
              <a:ext uri="{FF2B5EF4-FFF2-40B4-BE49-F238E27FC236}">
                <a16:creationId xmlns:a16="http://schemas.microsoft.com/office/drawing/2014/main" id="{939203C6-F564-4818-FD87-B5187570D3D7}"/>
              </a:ext>
            </a:extLst>
          </p:cNvPr>
          <p:cNvSpPr>
            <a:spLocks noGrp="1"/>
          </p:cNvSpPr>
          <p:nvPr>
            <p:ph type="body" sz="quarter" idx="10"/>
          </p:nvPr>
        </p:nvSpPr>
        <p:spPr>
          <a:xfrm>
            <a:off x="838200" y="5328075"/>
            <a:ext cx="10515600" cy="852488"/>
          </a:xfrm>
        </p:spPr>
        <p:txBody>
          <a:bodyPr>
            <a:normAutofit/>
          </a:bodyPr>
          <a:lstStyle/>
          <a:p>
            <a:pPr algn="ctr"/>
            <a:r>
              <a:rPr lang="en-US" sz="2000" dirty="0" err="1"/>
              <a:t>InfantHealth@dshs.texas.gov</a:t>
            </a:r>
            <a:endParaRPr lang="en-US" sz="2000" dirty="0"/>
          </a:p>
        </p:txBody>
      </p:sp>
      <p:sp>
        <p:nvSpPr>
          <p:cNvPr id="7" name="Footer Placeholder 4">
            <a:extLst>
              <a:ext uri="{FF2B5EF4-FFF2-40B4-BE49-F238E27FC236}">
                <a16:creationId xmlns:a16="http://schemas.microsoft.com/office/drawing/2014/main" id="{517013BA-91C3-E823-4DC1-554B13C23A03}"/>
              </a:ext>
            </a:extLst>
          </p:cNvPr>
          <p:cNvSpPr txBox="1">
            <a:spLocks/>
          </p:cNvSpPr>
          <p:nvPr/>
        </p:nvSpPr>
        <p:spPr>
          <a:xfrm>
            <a:off x="647700" y="6123555"/>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_tradnl" spc="0" dirty="0">
                <a:latin typeface="Fira Sans Medium" panose="020B0603050000020004" pitchFamily="34" charset="0"/>
              </a:rPr>
              <a:t>Hablemos – </a:t>
            </a:r>
            <a:r>
              <a:rPr lang="es-ES_tradnl" i="1" spc="0" dirty="0">
                <a:latin typeface="Fira Sans Light" panose="020B0403050000020004" pitchFamily="34" charset="0"/>
              </a:rPr>
              <a:t>Sueño Infantil Seguro</a:t>
            </a:r>
            <a:endParaRPr lang="es-ES_tradnl" b="0" i="1" spc="0" dirty="0">
              <a:latin typeface="Fira Sans Medium" panose="020B0603050000020004" pitchFamily="34" charset="0"/>
            </a:endParaRPr>
          </a:p>
        </p:txBody>
      </p:sp>
    </p:spTree>
    <p:extLst>
      <p:ext uri="{BB962C8B-B14F-4D97-AF65-F5344CB8AC3E}">
        <p14:creationId xmlns:p14="http://schemas.microsoft.com/office/powerpoint/2010/main" val="1442882168"/>
      </p:ext>
    </p:extLst>
  </p:cSld>
  <p:clrMapOvr>
    <a:masterClrMapping/>
  </p:clrMapOvr>
</p:sld>
</file>

<file path=ppt/theme/theme1.xml><?xml version="1.0" encoding="utf-8"?>
<a:theme xmlns:a="http://schemas.openxmlformats.org/drawingml/2006/main" name="Office Theme">
  <a:themeElements>
    <a:clrScheme name="Safe Infant Sleep">
      <a:dk1>
        <a:srgbClr val="00308B"/>
      </a:dk1>
      <a:lt1>
        <a:srgbClr val="FFFFFF"/>
      </a:lt1>
      <a:dk2>
        <a:srgbClr val="008E8B"/>
      </a:dk2>
      <a:lt2>
        <a:srgbClr val="A3E5DC"/>
      </a:lt2>
      <a:accent1>
        <a:srgbClr val="39CFC2"/>
      </a:accent1>
      <a:accent2>
        <a:srgbClr val="57AAE8"/>
      </a:accent2>
      <a:accent3>
        <a:srgbClr val="FFAD00"/>
      </a:accent3>
      <a:accent4>
        <a:srgbClr val="FEE8E3"/>
      </a:accent4>
      <a:accent5>
        <a:srgbClr val="4176B2"/>
      </a:accent5>
      <a:accent6>
        <a:srgbClr val="05A29A"/>
      </a:accent6>
      <a:hlink>
        <a:srgbClr val="5695D4"/>
      </a:hlink>
      <a:folHlink>
        <a:srgbClr val="94DDD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24897016-A16E-8E48-A370-1CD3E66652BC}" vid="{9050A8DB-051E-A142-AF82-52259CC206B9}"/>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9FE35FE-DBD8-EB4E-AB4A-696C6D63027B}">
  <we:reference id="wa200005662" version="2.0.0.0" store="en-US" storeType="OMEX"/>
  <we:alternateReferences>
    <we:reference id="wa200005662" version="2.0.0.0" store="WA20000566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51C67D5B880C4EA56AF2DA25B52E9F" ma:contentTypeVersion="14" ma:contentTypeDescription="Create a new document." ma:contentTypeScope="" ma:versionID="3f63177adb67e72e1a5d073c410dc9e3">
  <xsd:schema xmlns:xsd="http://www.w3.org/2001/XMLSchema" xmlns:xs="http://www.w3.org/2001/XMLSchema" xmlns:p="http://schemas.microsoft.com/office/2006/metadata/properties" xmlns:ns2="697b5633-c6d3-4fd0-85bc-c57fd8b3eb46" xmlns:ns3="3d6094a0-a459-4b78-9763-5b6e174eeb52" xmlns:ns4="d853a810-d2a2-4c28-9ad9-9100c9a22e04" targetNamespace="http://schemas.microsoft.com/office/2006/metadata/properties" ma:root="true" ma:fieldsID="6cf7fdae6e81fb88f697a307daab582e" ns2:_="" ns3:_="" ns4:_="">
    <xsd:import namespace="697b5633-c6d3-4fd0-85bc-c57fd8b3eb46"/>
    <xsd:import namespace="3d6094a0-a459-4b78-9763-5b6e174eeb52"/>
    <xsd:import namespace="d853a810-d2a2-4c28-9ad9-9100c9a22e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7b5633-c6d3-4fd0-85bc-c57fd8b3e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c590b57-b2b8-4f92-a7a2-a2c14f8ff43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6094a0-a459-4b78-9763-5b6e174eeb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53a810-d2a2-4c28-9ad9-9100c9a22e0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2d1f42a-5674-4295-968d-12f9d571ae97}" ma:internalName="TaxCatchAll" ma:showField="CatchAllData" ma:web="3d6094a0-a459-4b78-9763-5b6e174ee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853a810-d2a2-4c28-9ad9-9100c9a22e04" xsi:nil="true"/>
    <lcf76f155ced4ddcb4097134ff3c332f xmlns="697b5633-c6d3-4fd0-85bc-c57fd8b3eb46">
      <Terms xmlns="http://schemas.microsoft.com/office/infopath/2007/PartnerControls"/>
    </lcf76f155ced4ddcb4097134ff3c332f>
    <SharedWithUsers xmlns="3d6094a0-a459-4b78-9763-5b6e174eeb52">
      <UserInfo>
        <DisplayName>Smith,Leslie (HHSC)</DisplayName>
        <AccountId>85</AccountId>
        <AccountType/>
      </UserInfo>
      <UserInfo>
        <DisplayName>Stagg,Julie (DSHS)</DisplayName>
        <AccountId>51</AccountId>
        <AccountType/>
      </UserInfo>
      <UserInfo>
        <DisplayName>Scott,Shannon  (DSHS)</DisplayName>
        <AccountId>1734</AccountId>
        <AccountType/>
      </UserInfo>
      <UserInfo>
        <DisplayName>DSHS Infant Health</DisplayName>
        <AccountId>1967</AccountId>
        <AccountType/>
      </UserInfo>
      <UserInfo>
        <DisplayName>Legnon,Andrea (DSHS)</DisplayName>
        <AccountId>1952</AccountId>
        <AccountType/>
      </UserInfo>
      <UserInfo>
        <DisplayName>Littlejohn, Michelle (DSHS)</DisplayName>
        <AccountId>2152</AccountId>
        <AccountType/>
      </UserInfo>
    </SharedWithUsers>
    <MediaLengthInSeconds xmlns="697b5633-c6d3-4fd0-85bc-c57fd8b3eb46" xsi:nil="true"/>
  </documentManagement>
</p:properties>
</file>

<file path=customXml/itemProps1.xml><?xml version="1.0" encoding="utf-8"?>
<ds:datastoreItem xmlns:ds="http://schemas.openxmlformats.org/officeDocument/2006/customXml" ds:itemID="{8BD057AB-0E7F-4307-92ED-9116A44A441E}">
  <ds:schemaRefs>
    <ds:schemaRef ds:uri="http://schemas.microsoft.com/sharepoint/v3/contenttype/forms"/>
  </ds:schemaRefs>
</ds:datastoreItem>
</file>

<file path=customXml/itemProps2.xml><?xml version="1.0" encoding="utf-8"?>
<ds:datastoreItem xmlns:ds="http://schemas.openxmlformats.org/officeDocument/2006/customXml" ds:itemID="{8EB013B8-62A9-44C9-8BA7-30CDA1BDC0C8}">
  <ds:schemaRefs>
    <ds:schemaRef ds:uri="3d6094a0-a459-4b78-9763-5b6e174eeb52"/>
    <ds:schemaRef ds:uri="697b5633-c6d3-4fd0-85bc-c57fd8b3eb46"/>
    <ds:schemaRef ds:uri="d853a810-d2a2-4c28-9ad9-9100c9a22e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2CFF432-9E49-44CD-BFD9-F0242A2371B2}">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2006/metadata/properties"/>
    <ds:schemaRef ds:uri="http://schemas.microsoft.com/office/infopath/2007/PartnerControls"/>
    <ds:schemaRef ds:uri="3d6094a0-a459-4b78-9763-5b6e174eeb52"/>
    <ds:schemaRef ds:uri="697b5633-c6d3-4fd0-85bc-c57fd8b3eb46"/>
    <ds:schemaRef ds:uri="http://purl.org/dc/elements/1.1/"/>
    <ds:schemaRef ds:uri="d853a810-d2a2-4c28-9ad9-9100c9a22e0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HHS001000700007-SISPowerPointTemplate 03102023</Template>
  <TotalTime>6136</TotalTime>
  <Words>23060</Words>
  <Application>Microsoft Office PowerPoint</Application>
  <PresentationFormat>Widescreen</PresentationFormat>
  <Paragraphs>1284</Paragraphs>
  <Slides>95</Slides>
  <Notes>85</Notes>
  <HiddenSlides>9</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95</vt:i4>
      </vt:variant>
    </vt:vector>
  </HeadingPairs>
  <TitlesOfParts>
    <vt:vector size="113" baseType="lpstr">
      <vt:lpstr>AdvOT37ee2077.I</vt:lpstr>
      <vt:lpstr>AdvOTf011d512</vt:lpstr>
      <vt:lpstr>Arial</vt:lpstr>
      <vt:lpstr>Calibri</vt:lpstr>
      <vt:lpstr>Fira Sans</vt:lpstr>
      <vt:lpstr>Fira Sans Light</vt:lpstr>
      <vt:lpstr>Fira Sans Medium</vt:lpstr>
      <vt:lpstr>Fira Sans SemiBold</vt:lpstr>
      <vt:lpstr>Lucida Sans</vt:lpstr>
      <vt:lpstr>Open Sans</vt:lpstr>
      <vt:lpstr>PT Sans</vt:lpstr>
      <vt:lpstr>Segoe UI</vt:lpstr>
      <vt:lpstr>Söhne</vt:lpstr>
      <vt:lpstr>Source Sans Pro</vt:lpstr>
      <vt:lpstr>Symbol</vt:lpstr>
      <vt:lpstr>Times New Roman</vt:lpstr>
      <vt:lpstr>Wingdings</vt:lpstr>
      <vt:lpstr>Office Theme</vt:lpstr>
      <vt:lpstr>Hablemos - Sueño Infantil  Seguro</vt:lpstr>
      <vt:lpstr>Introducciones</vt:lpstr>
      <vt:lpstr>Del Trabajo Previo al Seguimiento</vt:lpstr>
      <vt:lpstr>Rompehielos</vt:lpstr>
      <vt:lpstr>¿Por Qué Estamos Aquí?</vt:lpstr>
      <vt:lpstr>Objetivos de la Capacitación</vt:lpstr>
      <vt:lpstr>¿Qué Aprenderemos Hoy?</vt:lpstr>
      <vt:lpstr>Construyendo una Capacitación Efectiva: Consideraciones Clave</vt:lpstr>
      <vt:lpstr>¿A Quién Estamos Tratando de Alcanzar?</vt:lpstr>
      <vt:lpstr>¿Cómo Aprenden Mejor los Adultos?</vt:lpstr>
      <vt:lpstr>¿Cómo Aprenden Mejor los Adultos? </vt:lpstr>
      <vt:lpstr>¿Por Qué es Importante el Sueño Infantil Seguro?</vt:lpstr>
      <vt:lpstr>Definición del Problema: </vt:lpstr>
      <vt:lpstr>Definición del Problema:  </vt:lpstr>
      <vt:lpstr>Definiciones Continuación</vt:lpstr>
      <vt:lpstr>¿Por Qué es Importante el Sueño Infantil Seguro ?</vt:lpstr>
      <vt:lpstr>Desglose de las Causas de Muerte Súbita e Inesperada del bebé (SUID, en inglés), 2020</vt:lpstr>
      <vt:lpstr>¿Qué Tejanos Están en Mayor Riesgo?</vt:lpstr>
      <vt:lpstr>¿Qué Tejanos Están en Mayor Riesgo? </vt:lpstr>
      <vt:lpstr>¿Qué Debemos Incluir para una Nueva Estrategia?</vt:lpstr>
      <vt:lpstr>El Círculo de Apoyo de una Comunidad</vt:lpstr>
      <vt:lpstr>¿Qué Sabemos?</vt:lpstr>
      <vt:lpstr>¿Qué Sabemos? </vt:lpstr>
      <vt:lpstr>¿Cuál es el Comportamiento Normal de un Bebé?</vt:lpstr>
      <vt:lpstr>Comportamiento del Bebé - Llanto</vt:lpstr>
      <vt:lpstr>Comportamiento del Bebé - Señales de Alimentación</vt:lpstr>
      <vt:lpstr>Comportamiento del Bebé - Dormir</vt:lpstr>
      <vt:lpstr>Revisión de las recomendaciones para el sueño</vt:lpstr>
      <vt:lpstr>Boca Arriba para Cada Sueño</vt:lpstr>
      <vt:lpstr>Superficie Para Dormir</vt:lpstr>
      <vt:lpstr>Amamantar para Reducir el Riesgo de SIDS</vt:lpstr>
      <vt:lpstr>Compartir la Habitación con su Bebé</vt:lpstr>
      <vt:lpstr>Amamantar y Sueño Seguro: Como Hacerlo Funcionar</vt:lpstr>
      <vt:lpstr>Cuna Despejada</vt:lpstr>
      <vt:lpstr>Ofrecer un Chupón a la Hora de la Siesta y a la Hora de Acostarse para Reducir el Riesgo de SIDS</vt:lpstr>
      <vt:lpstr>Manténgase Libre de Humo y Vapor</vt:lpstr>
      <vt:lpstr>Evite el Alcohol, la Marihuana, los Opioides y las Drogas Ilícitas</vt:lpstr>
      <vt:lpstr>Evite que el Bebé se Caliente Demasiado</vt:lpstr>
      <vt:lpstr>Busque un médico tan pronto como sepa que está embarazada y reciba atención médica regular durante el embarazo</vt:lpstr>
      <vt:lpstr>Siga los consejos de su médico o clínica sobre inyecciones, chequeos y otros problemas de salud para el bebé</vt:lpstr>
      <vt:lpstr>Evite el uso de monitores o dispositivos como su principal forma de reducir el riesgo de SIDS</vt:lpstr>
      <vt:lpstr>¿Qué Tiene que ver el Tiempo Boca Abajo con el Sueño Seguro de los Bebés?</vt:lpstr>
      <vt:lpstr>Evite Envolver al Bebé una Vez que Comience a Darse la Vuelta</vt:lpstr>
      <vt:lpstr>Hablemos - Temas Especiales</vt:lpstr>
      <vt:lpstr>¡Hora del Examen!</vt:lpstr>
      <vt:lpstr>Mito o Realidad</vt:lpstr>
      <vt:lpstr>Mito</vt:lpstr>
      <vt:lpstr>Pregunta 2</vt:lpstr>
      <vt:lpstr>Realidad</vt:lpstr>
      <vt:lpstr>Pregunta 3</vt:lpstr>
      <vt:lpstr>Mito </vt:lpstr>
      <vt:lpstr>Pregunta 4</vt:lpstr>
      <vt:lpstr>Realidad </vt:lpstr>
      <vt:lpstr>Pregunta 5</vt:lpstr>
      <vt:lpstr>Mito  </vt:lpstr>
      <vt:lpstr>Pregunta 6</vt:lpstr>
      <vt:lpstr>Realidad  </vt:lpstr>
      <vt:lpstr>Pregunta 7</vt:lpstr>
      <vt:lpstr>Mito   </vt:lpstr>
      <vt:lpstr>Pregunta 8</vt:lpstr>
      <vt:lpstr>Mito     </vt:lpstr>
      <vt:lpstr>Pregunta 9</vt:lpstr>
      <vt:lpstr>Mito      </vt:lpstr>
      <vt:lpstr>Pregunta 1</vt:lpstr>
      <vt:lpstr>Pregunta 2 </vt:lpstr>
      <vt:lpstr>Pregunta 3 </vt:lpstr>
      <vt:lpstr>Pregunta  4</vt:lpstr>
      <vt:lpstr>Pregunta 5 </vt:lpstr>
      <vt:lpstr>Pregunta  6</vt:lpstr>
      <vt:lpstr>Pregunt a 7</vt:lpstr>
      <vt:lpstr>Pregunta 8 </vt:lpstr>
      <vt:lpstr>Pregunta 9 </vt:lpstr>
      <vt:lpstr>Descanso</vt:lpstr>
      <vt:lpstr>Hablemos- Sueño Infantil Seguro</vt:lpstr>
      <vt:lpstr>¿Cómo se Siente?</vt:lpstr>
      <vt:lpstr>¿Cómo se Siente? </vt:lpstr>
      <vt:lpstr>¿Cómo puedo agregar esta información a los mensajes o capacitaciones de Sueño Infantil Seguro que estoy implementando?</vt:lpstr>
      <vt:lpstr>¿Qué podemos hacer como educadores comunitarios?</vt:lpstr>
      <vt:lpstr>Usar el Kit de Herramientas Hablemos </vt:lpstr>
      <vt:lpstr>¿Cuáles son los Desafíos?</vt:lpstr>
      <vt:lpstr>Rompiendo Barreras para las Familias</vt:lpstr>
      <vt:lpstr>¿Por Qué Ayudar a los Padres y Cuidadores a Planificar?</vt:lpstr>
      <vt:lpstr>Creando un Alan de Acción para el Sueño Infantil Seguro</vt:lpstr>
      <vt:lpstr>Practiquemos</vt:lpstr>
      <vt:lpstr>¿Quién Puede Continuar la Conversación?</vt:lpstr>
      <vt:lpstr>Capacitar a su Comunidad</vt:lpstr>
      <vt:lpstr>Organice una capacitación comunitaria</vt:lpstr>
      <vt:lpstr>Establezca Metas para Medir el Éxito</vt:lpstr>
      <vt:lpstr>Actividades Clave de Planificación</vt:lpstr>
      <vt:lpstr>Apoyo y seguimiento</vt:lpstr>
      <vt:lpstr>Cierre</vt:lpstr>
      <vt:lpstr>Cierre </vt:lpstr>
      <vt:lpstr>Sitio web de Sueño Infantil Seguro</vt:lpstr>
      <vt:lpstr>Referencias</vt:lpstr>
      <vt:lpstr>Gracias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Texas Mothers and Babies’ Perinatal and Infant Health Public  Awareness, Education, and Communication Campaign  Safe Infant Sleep PowerPoint Template</dc:title>
  <dc:subject/>
  <dc:creator>DSHS</dc:creator>
  <cp:keywords/>
  <dc:description/>
  <cp:lastModifiedBy>Zamora,Esteban  (DSHS)</cp:lastModifiedBy>
  <cp:revision>118</cp:revision>
  <cp:lastPrinted>2024-01-25T17:40:02Z</cp:lastPrinted>
  <dcterms:created xsi:type="dcterms:W3CDTF">2023-03-13T19:54:20Z</dcterms:created>
  <dcterms:modified xsi:type="dcterms:W3CDTF">2024-03-26T17:32:42Z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0x0101005F51C67D5B880C4EA56AF2DA25B52E9F</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