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notesMasterIdLst>
    <p:notesMasterId r:id="rId65"/>
  </p:notesMasterIdLst>
  <p:handoutMasterIdLst>
    <p:handoutMasterId r:id="rId66"/>
  </p:handoutMasterIdLst>
  <p:sldIdLst>
    <p:sldId id="256" r:id="rId2"/>
    <p:sldId id="276" r:id="rId3"/>
    <p:sldId id="325" r:id="rId4"/>
    <p:sldId id="278" r:id="rId5"/>
    <p:sldId id="292" r:id="rId6"/>
    <p:sldId id="259" r:id="rId7"/>
    <p:sldId id="324" r:id="rId8"/>
    <p:sldId id="323" r:id="rId9"/>
    <p:sldId id="330" r:id="rId10"/>
    <p:sldId id="348" r:id="rId11"/>
    <p:sldId id="293" r:id="rId12"/>
    <p:sldId id="294" r:id="rId13"/>
    <p:sldId id="303" r:id="rId14"/>
    <p:sldId id="301" r:id="rId15"/>
    <p:sldId id="302" r:id="rId16"/>
    <p:sldId id="326" r:id="rId17"/>
    <p:sldId id="304" r:id="rId18"/>
    <p:sldId id="258" r:id="rId19"/>
    <p:sldId id="306" r:id="rId20"/>
    <p:sldId id="305" r:id="rId21"/>
    <p:sldId id="327" r:id="rId22"/>
    <p:sldId id="309" r:id="rId23"/>
    <p:sldId id="307" r:id="rId24"/>
    <p:sldId id="310" r:id="rId25"/>
    <p:sldId id="270" r:id="rId26"/>
    <p:sldId id="308" r:id="rId27"/>
    <p:sldId id="328" r:id="rId28"/>
    <p:sldId id="311" r:id="rId29"/>
    <p:sldId id="313" r:id="rId30"/>
    <p:sldId id="312" r:id="rId31"/>
    <p:sldId id="315" r:id="rId32"/>
    <p:sldId id="329" r:id="rId33"/>
    <p:sldId id="316" r:id="rId34"/>
    <p:sldId id="268" r:id="rId35"/>
    <p:sldId id="269" r:id="rId36"/>
    <p:sldId id="351" r:id="rId37"/>
    <p:sldId id="267" r:id="rId38"/>
    <p:sldId id="350" r:id="rId39"/>
    <p:sldId id="319" r:id="rId40"/>
    <p:sldId id="289" r:id="rId41"/>
    <p:sldId id="288" r:id="rId42"/>
    <p:sldId id="331" r:id="rId43"/>
    <p:sldId id="260" r:id="rId44"/>
    <p:sldId id="345" r:id="rId45"/>
    <p:sldId id="342" r:id="rId46"/>
    <p:sldId id="261" r:id="rId47"/>
    <p:sldId id="317" r:id="rId48"/>
    <p:sldId id="279" r:id="rId49"/>
    <p:sldId id="318" r:id="rId50"/>
    <p:sldId id="321" r:id="rId51"/>
    <p:sldId id="334" r:id="rId52"/>
    <p:sldId id="336" r:id="rId53"/>
    <p:sldId id="338" r:id="rId54"/>
    <p:sldId id="339" r:id="rId55"/>
    <p:sldId id="340" r:id="rId56"/>
    <p:sldId id="341" r:id="rId57"/>
    <p:sldId id="281" r:id="rId58"/>
    <p:sldId id="282" r:id="rId59"/>
    <p:sldId id="265" r:id="rId60"/>
    <p:sldId id="291" r:id="rId61"/>
    <p:sldId id="273" r:id="rId62"/>
    <p:sldId id="274" r:id="rId63"/>
    <p:sldId id="347" r:id="rId64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61" autoAdjust="0"/>
  </p:normalViewPr>
  <p:slideViewPr>
    <p:cSldViewPr>
      <p:cViewPr varScale="1">
        <p:scale>
          <a:sx n="60" d="100"/>
          <a:sy n="60" d="100"/>
        </p:scale>
        <p:origin x="174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302</c:v>
                </c:pt>
                <c:pt idx="1">
                  <c:v>281</c:v>
                </c:pt>
                <c:pt idx="2">
                  <c:v>426</c:v>
                </c:pt>
                <c:pt idx="3">
                  <c:v>326</c:v>
                </c:pt>
                <c:pt idx="4">
                  <c:v>355</c:v>
                </c:pt>
                <c:pt idx="5">
                  <c:v>427</c:v>
                </c:pt>
                <c:pt idx="6">
                  <c:v>333</c:v>
                </c:pt>
                <c:pt idx="7">
                  <c:v>419</c:v>
                </c:pt>
                <c:pt idx="8">
                  <c:v>601</c:v>
                </c:pt>
                <c:pt idx="9">
                  <c:v>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64-4C1B-91E2-ED06369994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GBS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464</c:v>
                </c:pt>
                <c:pt idx="1">
                  <c:v>433</c:v>
                </c:pt>
                <c:pt idx="2">
                  <c:v>583</c:v>
                </c:pt>
                <c:pt idx="3">
                  <c:v>658</c:v>
                </c:pt>
                <c:pt idx="4">
                  <c:v>825</c:v>
                </c:pt>
                <c:pt idx="5">
                  <c:v>903</c:v>
                </c:pt>
                <c:pt idx="6">
                  <c:v>1020</c:v>
                </c:pt>
                <c:pt idx="7">
                  <c:v>1050</c:v>
                </c:pt>
                <c:pt idx="8">
                  <c:v>1356</c:v>
                </c:pt>
                <c:pt idx="9">
                  <c:v>1594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64-4C1B-91E2-ED06369994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S. pneumo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901</c:v>
                </c:pt>
                <c:pt idx="1">
                  <c:v>1417</c:v>
                </c:pt>
                <c:pt idx="2">
                  <c:v>1884</c:v>
                </c:pt>
                <c:pt idx="3">
                  <c:v>1952</c:v>
                </c:pt>
                <c:pt idx="4">
                  <c:v>1912</c:v>
                </c:pt>
                <c:pt idx="5">
                  <c:v>1603</c:v>
                </c:pt>
                <c:pt idx="6">
                  <c:v>1535</c:v>
                </c:pt>
                <c:pt idx="7">
                  <c:v>1715</c:v>
                </c:pt>
                <c:pt idx="8">
                  <c:v>1562</c:v>
                </c:pt>
                <c:pt idx="9">
                  <c:v>1628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64-4C1B-91E2-ED0636999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25728"/>
        <c:axId val="40513920"/>
      </c:lineChart>
      <c:catAx>
        <c:axId val="40425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MMWR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13920"/>
        <c:crosses val="autoZero"/>
        <c:auto val="1"/>
        <c:lblAlgn val="ctr"/>
        <c:lblOffset val="100"/>
        <c:noMultiLvlLbl val="0"/>
      </c:catAx>
      <c:valAx>
        <c:axId val="4051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Confirmed</a:t>
                </a:r>
                <a:r>
                  <a:rPr lang="en-US" baseline="0" dirty="0"/>
                  <a:t> Cases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2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3136" cy="3518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50" y="0"/>
            <a:ext cx="4003136" cy="3518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D04E-66D2-46D9-BEE8-2B7E426D9B67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555"/>
            <a:ext cx="4003136" cy="3518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50" y="6658555"/>
            <a:ext cx="4003136" cy="3518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F35C5-1DC6-4D79-8EED-2A9826142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46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F16EA9A-A248-44B1-949E-18EFCDB56DBA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1"/>
            <a:ext cx="7388860" cy="31546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3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3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2B0103EF-98D8-4815-AA9D-C49C8FCD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1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parasites/naegleria/prevention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cdc.gov/parasites/naegleria/swimming.html" TargetMode="External"/><Relationship Id="rId4" Type="http://schemas.openxmlformats.org/officeDocument/2006/relationships/hyperlink" Target="http://www.cdc.gov/parasites/naegleria/materials.html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54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5438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9577E-B33C-4DFA-B2CB-4BB6D542102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85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5438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9577E-B33C-4DFA-B2CB-4BB6D542102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11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5438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9577E-B33C-4DFA-B2CB-4BB6D542102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84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of serious lower respiratory tract infection caused by respiratory syncytial virus (RSV) in children at increased risk of severe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30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Multidisciplinary team composed of ~40 scientists from CDC with expertise in infectious and noninfectious respiratory diseases; can assist in investigations of unexplained respiratory disease outbreaks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SARS since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http://www.who.int/emergencies/mers-cov/en/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2818C-B2CD-4AA7-AA9A-DC50788EC3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http://www.who.int/emergencies/mers-cov/en/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2818C-B2CD-4AA7-AA9A-DC50788EC3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/>
              <a:t>Recommendations for general public: </a:t>
            </a:r>
            <a:r>
              <a:rPr lang="en-US" dirty="0">
                <a:hlinkClick r:id="rId3"/>
              </a:rPr>
              <a:t>http://www.cdc.gov/parasites/naegleria/prevention.html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http://www.cdc.gov/parasites/naegleria/materials.html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Other things to know: </a:t>
            </a:r>
            <a:r>
              <a:rPr lang="en-US" dirty="0">
                <a:hlinkClick r:id="rId5"/>
              </a:rPr>
              <a:t>http://www.cdc.gov/parasites/naegleria/swimming.html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Testing of untreated rivers and lakes for </a:t>
            </a:r>
            <a:r>
              <a:rPr lang="en-US" i="1" dirty="0"/>
              <a:t>N. </a:t>
            </a:r>
            <a:r>
              <a:rPr lang="en-US" i="1" dirty="0" err="1"/>
              <a:t>fowleri</a:t>
            </a:r>
            <a:r>
              <a:rPr lang="en-US" i="1" dirty="0"/>
              <a:t> </a:t>
            </a:r>
            <a:r>
              <a:rPr lang="en-US" dirty="0"/>
              <a:t>is generally not recommended</a:t>
            </a:r>
          </a:p>
          <a:p>
            <a:pPr lvl="3"/>
            <a:r>
              <a:rPr lang="en-US" dirty="0"/>
              <a:t>No public health criteria for what levels of amebae in water are acceptable or unacceptable</a:t>
            </a:r>
          </a:p>
          <a:p>
            <a:pPr lvl="3"/>
            <a:r>
              <a:rPr lang="en-US" dirty="0"/>
              <a:t>Posting signs based on finding </a:t>
            </a:r>
            <a:r>
              <a:rPr lang="en-US" i="1" dirty="0"/>
              <a:t>N. </a:t>
            </a:r>
            <a:r>
              <a:rPr lang="en-US" i="1" dirty="0" err="1"/>
              <a:t>fowleri</a:t>
            </a:r>
            <a:r>
              <a:rPr lang="en-US" i="1" dirty="0"/>
              <a:t> </a:t>
            </a:r>
            <a:r>
              <a:rPr lang="en-US" dirty="0"/>
              <a:t>in the water is unlikely to be an effective way to prevent infections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2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Age range: 5 years to 77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Below 77F they do not grow</a:t>
            </a:r>
            <a:r>
              <a:rPr lang="en-US" baseline="0" dirty="0"/>
              <a:t> but they do not die; they can wait for more favorable conditions</a:t>
            </a:r>
          </a:p>
          <a:p>
            <a:r>
              <a:rPr lang="en-US" baseline="0" dirty="0"/>
              <a:t>They can survive up to 158F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5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103EF-98D8-4815-AA9D-C49C8FCD40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6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65438" y="525463"/>
            <a:ext cx="3505200" cy="26289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http://www.who.int/influenza/human_animal_interface/Influenza_Summary_IRA_HA_interface_20_Jan_2016.pdf?ua=1 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547">
              <a:defRPr sz="3200">
                <a:solidFill>
                  <a:schemeClr val="tx1"/>
                </a:solidFill>
                <a:latin typeface="Arial" charset="0"/>
              </a:defRPr>
            </a:lvl1pPr>
            <a:lvl2pPr marL="753237" indent="-289707" defTabSz="941547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58826" indent="-231766" defTabSz="941547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22358" indent="-231766" defTabSz="941547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85889" indent="-231766" defTabSz="941547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49418" indent="-231766" defTabSz="94154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3012949" indent="-231766" defTabSz="94154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76479" indent="-231766" defTabSz="94154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940009" indent="-231766" defTabSz="94154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9E7C2D-DB7B-4305-93BB-47101A4A972F}" type="slidenum">
              <a:rPr lang="en-US" altLang="en-US" sz="1200">
                <a:latin typeface="Times New Roman" pitchFamily="18" charset="0"/>
              </a:rPr>
              <a:pPr/>
              <a:t>51</a:t>
            </a:fld>
            <a:endParaRPr lang="en-US" alt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9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7" cy="2554758"/>
          </a:xfrm>
        </p:spPr>
        <p:txBody>
          <a:bodyPr anchor="b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419" y="1824010"/>
            <a:ext cx="990599" cy="240258"/>
          </a:xfr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</a:defRPr>
            </a:lvl1pPr>
          </a:lstStyle>
          <a:p>
            <a:fld id="{7E0A9BFC-067C-4E22-8981-DD801F7FBCD4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46568" y="3264407"/>
            <a:ext cx="3859795" cy="228659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1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386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685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7033421" y="2893960"/>
            <a:ext cx="6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25840" y="590998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763" y="914400"/>
            <a:ext cx="6177681" cy="28846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870" y="5000815"/>
            <a:ext cx="6422005" cy="101817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595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916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2"/>
            <a:ext cx="2313431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5332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2"/>
            <a:ext cx="2326750" cy="28883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40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8710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384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390" y="4179595"/>
            <a:ext cx="2295329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48208"/>
            <a:ext cx="2309279" cy="11766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30434" y="4179594"/>
            <a:ext cx="2291674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6834"/>
            <a:ext cx="2025182" cy="14497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48209"/>
            <a:ext cx="2317790" cy="118837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66523"/>
            <a:ext cx="2304671" cy="68168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489200"/>
            <a:ext cx="2018838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8209"/>
            <a:ext cx="2304671" cy="118942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44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48436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678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C618-BB2B-4950-BEAA-8E507073C394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87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B3A2-272A-4962-A6A1-6BD7D69A3C4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7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18A9-8259-4B28-AF3F-03CDF70F1FA0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9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443" y="2257588"/>
            <a:ext cx="3101763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267"/>
            <a:ext cx="3054653" cy="3020345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F7A9A-BAAD-44E0-9857-B278EDA0783C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45644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5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79" cy="35306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532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2F29-5090-4C84-89B9-6971FB3FE0DD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6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040"/>
            <a:ext cx="3636978" cy="277176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0" y="248875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040"/>
            <a:ext cx="3636980" cy="277390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4CFB-1C30-4D53-82B3-9EB3BA00D151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8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CFF3-DAF4-48BA-8DBE-1A7EC1681632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4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3DA0-6AD1-497B-9CFB-3B49E3BB919C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0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90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53E-23C7-4E26-936F-44103B5D3CA6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3112"/>
            <a:ext cx="3001938" cy="161308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2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DEBE-F289-4186-BC38-FB0E4CF46DE9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4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1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1"/>
            <a:ext cx="6345260" cy="35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0111" y="6377097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D17F2B69-1756-4237-BBC8-2B05E4CCEB9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73195"/>
            <a:ext cx="3859795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0B5D4318-8DB4-4DD1-85A0-44BA460034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www.cdc.gov/coronavirus/mers/infection-prevention-control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c.gov/coronavirus/mers/case-def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c.gov/coronavirus/mers/guidelines-clinical-specimens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flutexas@dshs.texas.gov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hs.state.tx.us/idcu/investigation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flu/professionals/infectioncontrol/ltc-facility-guidance.htm" TargetMode="External"/><Relationship Id="rId2" Type="http://schemas.openxmlformats.org/officeDocument/2006/relationships/hyperlink" Target="http://www.cdc.gov/flu/professionals/infectioncontrol/healthcaresetting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flu/avianflu/h5n1/case-definitions.htm" TargetMode="External"/><Relationship Id="rId2" Type="http://schemas.openxmlformats.org/officeDocument/2006/relationships/hyperlink" Target="http://www.cdc.gov/flu/avianflu/novel-flu-infection-control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dc.gov/flu/avianflu/hpai/case-definitions.htm" TargetMode="External"/><Relationship Id="rId4" Type="http://schemas.openxmlformats.org/officeDocument/2006/relationships/hyperlink" Target="http://www.cdc.gov/flu/avianflu/h7n9/case-definitions.htm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ediatrics.aappublications.org/content/134/2/415.ful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hs.state.tx.us/idcu/investigatio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urdo/index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legionella/health-depts/index.html" TargetMode="External"/><Relationship Id="rId2" Type="http://schemas.openxmlformats.org/officeDocument/2006/relationships/hyperlink" Target="http://www.dshs.state.tx.us/idcu/disease/influenza/Texas-Influenza-Surveillance-Handboo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legionella/videos.htm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7744159" cy="2554758"/>
          </a:xfrm>
        </p:spPr>
        <p:txBody>
          <a:bodyPr>
            <a:normAutofit fontScale="90000"/>
          </a:bodyPr>
          <a:lstStyle/>
          <a:p>
            <a:r>
              <a:rPr lang="en-US" dirty="0"/>
              <a:t>ELC Epidemiologist Orientation</a:t>
            </a:r>
            <a:br>
              <a:rPr lang="en-US" dirty="0"/>
            </a:br>
            <a:r>
              <a:rPr lang="en-US" sz="3100" dirty="0"/>
              <a:t>Invasive and Respiratory Infectious Disease (IRID) Team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Lesley Brannan, MPH</a:t>
            </a:r>
          </a:p>
          <a:p>
            <a:r>
              <a:rPr lang="en-US" sz="2000" dirty="0"/>
              <a:t>DSHS Austin</a:t>
            </a:r>
          </a:p>
          <a:p>
            <a:r>
              <a:rPr lang="en-US" sz="2000" dirty="0"/>
              <a:t>February 23, 2016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2254665" cy="89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72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MERS Risk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6602101" cy="4267199"/>
          </a:xfrm>
        </p:spPr>
        <p:txBody>
          <a:bodyPr/>
          <a:lstStyle/>
          <a:p>
            <a:r>
              <a:rPr lang="en-US" dirty="0"/>
              <a:t>Risk groups:</a:t>
            </a:r>
          </a:p>
          <a:p>
            <a:pPr lvl="1"/>
            <a:r>
              <a:rPr lang="en-US" dirty="0"/>
              <a:t>Infection: </a:t>
            </a:r>
          </a:p>
          <a:p>
            <a:pPr lvl="2"/>
            <a:r>
              <a:rPr lang="en-US" dirty="0"/>
              <a:t>Recent travelers to Arabian Peninsula (AP)</a:t>
            </a:r>
          </a:p>
          <a:p>
            <a:pPr lvl="2"/>
            <a:r>
              <a:rPr lang="en-US" dirty="0"/>
              <a:t>Close contacts of ill AP travelers</a:t>
            </a:r>
          </a:p>
          <a:p>
            <a:pPr lvl="2"/>
            <a:r>
              <a:rPr lang="en-US" dirty="0"/>
              <a:t>Close contacts of confirmed MERS case</a:t>
            </a:r>
          </a:p>
          <a:p>
            <a:pPr lvl="2"/>
            <a:r>
              <a:rPr lang="en-US" dirty="0"/>
              <a:t>Healthcare personnel not using recommended infection control precautions</a:t>
            </a:r>
          </a:p>
          <a:p>
            <a:pPr lvl="2"/>
            <a:r>
              <a:rPr lang="en-US" dirty="0"/>
              <a:t>People with exposure to camels or raw camel products</a:t>
            </a:r>
          </a:p>
          <a:p>
            <a:pPr lvl="1"/>
            <a:r>
              <a:rPr lang="en-US" dirty="0"/>
              <a:t>Severe disease: </a:t>
            </a:r>
          </a:p>
          <a:p>
            <a:pPr lvl="2"/>
            <a:r>
              <a:rPr lang="en-US" dirty="0"/>
              <a:t>Those with diabetes; cancer; chronic lung, heart, and kidney disease; or weakened immune systems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0"/>
          <a:stretch/>
        </p:blipFill>
        <p:spPr>
          <a:xfrm>
            <a:off x="7211701" y="2500995"/>
            <a:ext cx="1524000" cy="19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2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you get a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077199" cy="4114799"/>
          </a:xfrm>
        </p:spPr>
        <p:txBody>
          <a:bodyPr>
            <a:normAutofit/>
          </a:bodyPr>
          <a:lstStyle/>
          <a:p>
            <a:r>
              <a:rPr lang="en-US" dirty="0"/>
              <a:t>It will happen on a Friday </a:t>
            </a:r>
          </a:p>
          <a:p>
            <a:r>
              <a:rPr lang="en-US" dirty="0"/>
              <a:t>Don’t panic</a:t>
            </a:r>
          </a:p>
          <a:p>
            <a:r>
              <a:rPr lang="en-US" dirty="0"/>
              <a:t>Ensure </a:t>
            </a:r>
            <a:r>
              <a:rPr lang="en-US" b="1" dirty="0"/>
              <a:t>infection control measures </a:t>
            </a:r>
            <a:r>
              <a:rPr lang="en-US" dirty="0"/>
              <a:t>are in place</a:t>
            </a:r>
          </a:p>
          <a:p>
            <a:pPr lvl="1"/>
            <a:r>
              <a:rPr lang="en-US" dirty="0"/>
              <a:t>Standard, contact, and airborne precautions recommended</a:t>
            </a:r>
          </a:p>
          <a:p>
            <a:pPr lvl="1"/>
            <a:r>
              <a:rPr lang="en-US" dirty="0"/>
              <a:t>Use CDC’s MERS infection control guidance: </a:t>
            </a:r>
            <a:r>
              <a:rPr lang="en-US" dirty="0">
                <a:hlinkClick r:id="rId2"/>
              </a:rPr>
              <a:t>http://www.cdc.gov/coronavirus/mers/infection-prevention-control.html</a:t>
            </a:r>
            <a:r>
              <a:rPr lang="en-US" dirty="0"/>
              <a:t> </a:t>
            </a:r>
          </a:p>
          <a:p>
            <a:r>
              <a:rPr lang="en-US" dirty="0"/>
              <a:t>Work with provider/ICP to </a:t>
            </a:r>
            <a:r>
              <a:rPr lang="en-US" b="1" dirty="0"/>
              <a:t>evaluate the patient for testing</a:t>
            </a:r>
          </a:p>
          <a:p>
            <a:pPr lvl="1"/>
            <a:r>
              <a:rPr lang="en-US" dirty="0"/>
              <a:t>Collect data on “MERS Patient Under Investigation (PUI) Short Form” </a:t>
            </a:r>
          </a:p>
          <a:p>
            <a:pPr lvl="1"/>
            <a:r>
              <a:rPr lang="en-US" dirty="0"/>
              <a:t>Follow CDC’s MERS PUI criteria to decide on testing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"/>
          <a:stretch/>
        </p:blipFill>
        <p:spPr>
          <a:xfrm>
            <a:off x="7086600" y="381000"/>
            <a:ext cx="1852507" cy="23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5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you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37" y="2057400"/>
            <a:ext cx="8305799" cy="3530599"/>
          </a:xfrm>
        </p:spPr>
        <p:txBody>
          <a:bodyPr/>
          <a:lstStyle/>
          <a:p>
            <a:r>
              <a:rPr lang="en-US" dirty="0"/>
              <a:t>Patients are assessed against CDC MERS Patient Under Investigation (PUI) criteria: </a:t>
            </a:r>
            <a:r>
              <a:rPr lang="en-US" dirty="0">
                <a:hlinkClick r:id="rId2"/>
              </a:rPr>
              <a:t>http://www.cdc.gov/coronavirus/mers/case-def.html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322276"/>
              </p:ext>
            </p:extLst>
          </p:nvPr>
        </p:nvGraphicFramePr>
        <p:xfrm>
          <a:off x="470337" y="2747064"/>
          <a:ext cx="8305799" cy="3718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522">
                <a:tc>
                  <a:txBody>
                    <a:bodyPr/>
                    <a:lstStyle/>
                    <a:p>
                      <a:r>
                        <a:rPr lang="en-US" sz="1400" dirty="0"/>
                        <a:t>Clinical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Epidemiologic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8575">
                <a:tc>
                  <a:txBody>
                    <a:bodyPr/>
                    <a:lstStyle/>
                    <a:p>
                      <a:r>
                        <a:rPr lang="en-US" sz="1400" b="1" dirty="0"/>
                        <a:t>Severe illness</a:t>
                      </a:r>
                    </a:p>
                    <a:p>
                      <a:r>
                        <a:rPr lang="en-US" sz="1400" dirty="0"/>
                        <a:t>(Fever,</a:t>
                      </a:r>
                      <a:r>
                        <a:rPr lang="en-US" sz="1400" baseline="0" dirty="0"/>
                        <a:t> and </a:t>
                      </a:r>
                      <a:r>
                        <a:rPr lang="en-US" sz="1400" dirty="0"/>
                        <a:t>pneumonia or ARDS)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Travel from countries in or near the Arabian Peninsula</a:t>
                      </a:r>
                      <a:r>
                        <a:rPr lang="en-US" sz="1400" baseline="0" dirty="0"/>
                        <a:t> in the </a:t>
                      </a:r>
                      <a:r>
                        <a:rPr lang="en-US" sz="1400" dirty="0"/>
                        <a:t>14 days before onset</a:t>
                      </a:r>
                    </a:p>
                    <a:p>
                      <a:r>
                        <a:rPr lang="en-US" sz="1400" dirty="0"/>
                        <a:t>OR</a:t>
                      </a:r>
                    </a:p>
                    <a:p>
                      <a:r>
                        <a:rPr lang="en-US" sz="1400" dirty="0"/>
                        <a:t>Close contact w/symptomatic traveler w/fever + ARI within 14 days after traveling in/near Arabian Peninsula.</a:t>
                      </a:r>
                    </a:p>
                    <a:p>
                      <a:r>
                        <a:rPr lang="en-US" sz="1400" dirty="0"/>
                        <a:t>OR</a:t>
                      </a:r>
                    </a:p>
                    <a:p>
                      <a:r>
                        <a:rPr lang="en-US" sz="1400" dirty="0"/>
                        <a:t>A member of a severe</a:t>
                      </a:r>
                      <a:r>
                        <a:rPr lang="en-US" sz="1400" baseline="0" dirty="0"/>
                        <a:t> respiratory illness </a:t>
                      </a:r>
                      <a:r>
                        <a:rPr lang="en-US" sz="1400" dirty="0"/>
                        <a:t>cluster, etiology unknown, under investigation by PH</a:t>
                      </a:r>
                      <a:r>
                        <a:rPr lang="en-US" sz="1400" baseline="0" dirty="0"/>
                        <a:t> for MERS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699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Milder illness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Fever </a:t>
                      </a:r>
                      <a:r>
                        <a:rPr lang="en-US" sz="1400" i="1" u="sng" dirty="0">
                          <a:effectLst/>
                        </a:rPr>
                        <a:t>and</a:t>
                      </a:r>
                      <a:r>
                        <a:rPr lang="en-US" sz="1400" dirty="0">
                          <a:effectLst/>
                        </a:rPr>
                        <a:t> respiratory illness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Being in a healthcare facility (as a patient, worker, or visitor) </a:t>
                      </a:r>
                      <a:r>
                        <a:rPr lang="en-US" sz="1400" baseline="0" dirty="0"/>
                        <a:t>in the </a:t>
                      </a:r>
                      <a:r>
                        <a:rPr lang="en-US" sz="1400" dirty="0"/>
                        <a:t>14 days before</a:t>
                      </a:r>
                      <a:r>
                        <a:rPr lang="en-US" sz="1400" dirty="0">
                          <a:effectLst/>
                        </a:rPr>
                        <a:t> onset in a country or territory in or near the Arabian Peninsula w/recent healthcare-associated cases of MERS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209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Fever</a:t>
                      </a:r>
                      <a:r>
                        <a:rPr lang="en-US" sz="1400" baseline="30000" dirty="0">
                          <a:effectLst/>
                        </a:rPr>
                        <a:t> </a:t>
                      </a:r>
                      <a:r>
                        <a:rPr lang="en-US" sz="1400" i="1" u="sng" dirty="0">
                          <a:effectLst/>
                        </a:rPr>
                        <a:t>or</a:t>
                      </a:r>
                      <a:r>
                        <a:rPr lang="en-US" sz="1400" dirty="0">
                          <a:effectLst/>
                        </a:rPr>
                        <a:t> respiratory illness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Close contact w/confirmed MERS case while the case was ill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65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PUI Criteria - Definitions, etc.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077200" cy="3733800"/>
          </a:xfrm>
        </p:spPr>
        <p:txBody>
          <a:bodyPr>
            <a:normAutofit/>
          </a:bodyPr>
          <a:lstStyle/>
          <a:p>
            <a:r>
              <a:rPr lang="en-US" dirty="0"/>
              <a:t>Fever may not be present in some patients, such as those who are very young, elderly, immunosuppressed, or taking certain medications</a:t>
            </a:r>
          </a:p>
          <a:p>
            <a:r>
              <a:rPr lang="en-US" dirty="0"/>
              <a:t>“Close contact” is defined as:</a:t>
            </a:r>
          </a:p>
          <a:p>
            <a:pPr lvl="1"/>
            <a:r>
              <a:rPr lang="en-US" dirty="0"/>
              <a:t>a) being within approximately 6 feet (2 meters) or within the room or care area for a prolonged period of time (e.g., healthcare personnel, household members) while not wearing recommended personal protective equipment (PPE), OR </a:t>
            </a:r>
          </a:p>
          <a:p>
            <a:pPr lvl="1"/>
            <a:r>
              <a:rPr lang="en-US" dirty="0"/>
              <a:t>b) having direct contact with infectious secretions (e.g., being coughed on) while not wearing recommended PPE</a:t>
            </a:r>
          </a:p>
        </p:txBody>
      </p:sp>
    </p:spTree>
    <p:extLst>
      <p:ext uri="{BB962C8B-B14F-4D97-AF65-F5344CB8AC3E}">
        <p14:creationId xmlns:p14="http://schemas.microsoft.com/office/powerpoint/2010/main" val="280264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coronavirus / MERS – lab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399" cy="42671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patient meets PUI criteria, collect specimens: </a:t>
            </a:r>
            <a:r>
              <a:rPr lang="en-US" dirty="0">
                <a:hlinkClick r:id="rId2"/>
              </a:rPr>
              <a:t>http://www.cdc.gov/coronavirus/mers/guidelines-clinical-specimens.html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Collect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of these:</a:t>
            </a:r>
          </a:p>
          <a:p>
            <a:pPr lvl="2"/>
            <a:r>
              <a:rPr lang="en-US" dirty="0"/>
              <a:t>lower respiratory (e.g., sputum),</a:t>
            </a:r>
          </a:p>
          <a:p>
            <a:pPr lvl="2"/>
            <a:r>
              <a:rPr lang="en-US" dirty="0"/>
              <a:t>upper respiratory (combined NP and OP swabs in same VTM vial), AND</a:t>
            </a:r>
          </a:p>
          <a:p>
            <a:pPr lvl="2"/>
            <a:r>
              <a:rPr lang="en-US" dirty="0"/>
              <a:t>serum (</a:t>
            </a:r>
            <a:r>
              <a:rPr lang="en-US" u="sng" dirty="0"/>
              <a:t>not</a:t>
            </a:r>
            <a:r>
              <a:rPr lang="en-US" dirty="0"/>
              <a:t> whole blood)</a:t>
            </a:r>
          </a:p>
          <a:p>
            <a:r>
              <a:rPr lang="en-US" dirty="0"/>
              <a:t>Get specimens to lab as early as possible </a:t>
            </a:r>
          </a:p>
          <a:p>
            <a:r>
              <a:rPr lang="en-US" dirty="0"/>
              <a:t>TX MERS testing: DSHS Austin, Dallas LRN, Houston LRN</a:t>
            </a:r>
          </a:p>
          <a:p>
            <a:pPr lvl="1"/>
            <a:r>
              <a:rPr lang="en-US" dirty="0"/>
              <a:t>Notify lab before sending specimens</a:t>
            </a:r>
          </a:p>
          <a:p>
            <a:pPr lvl="1"/>
            <a:r>
              <a:rPr lang="en-US" dirty="0"/>
              <a:t>Provide tracking number for shipment</a:t>
            </a:r>
          </a:p>
          <a:p>
            <a:pPr lvl="1"/>
            <a:r>
              <a:rPr lang="en-US" dirty="0"/>
              <a:t>Same-day testing recommended for those who meet PUI criteria</a:t>
            </a:r>
          </a:p>
          <a:p>
            <a:r>
              <a:rPr lang="en-US" dirty="0"/>
              <a:t>Completed PUI short form required on persons tested for MERS-</a:t>
            </a:r>
            <a:r>
              <a:rPr lang="en-US" dirty="0" err="1"/>
              <a:t>CoV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05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077199" cy="3733800"/>
          </a:xfrm>
        </p:spPr>
        <p:txBody>
          <a:bodyPr>
            <a:normAutofit/>
          </a:bodyPr>
          <a:lstStyle/>
          <a:p>
            <a:r>
              <a:rPr lang="en-US" dirty="0"/>
              <a:t>Younger, healthier persons may be asymptomatic or mildly ill</a:t>
            </a:r>
          </a:p>
          <a:p>
            <a:r>
              <a:rPr lang="en-US" dirty="0"/>
              <a:t>Ask for detailed exposure information</a:t>
            </a:r>
          </a:p>
          <a:p>
            <a:pPr lvl="1"/>
            <a:r>
              <a:rPr lang="en-US" dirty="0"/>
              <a:t>Length of time in country? Layover only?</a:t>
            </a:r>
          </a:p>
          <a:p>
            <a:pPr lvl="1"/>
            <a:r>
              <a:rPr lang="en-US" dirty="0"/>
              <a:t>Types of activities?</a:t>
            </a:r>
          </a:p>
          <a:p>
            <a:pPr lvl="1"/>
            <a:r>
              <a:rPr lang="en-US" dirty="0"/>
              <a:t>In a healthcare facility for any reason? Details?</a:t>
            </a:r>
          </a:p>
          <a:p>
            <a:pPr lvl="1"/>
            <a:r>
              <a:rPr lang="en-US" dirty="0"/>
              <a:t>Traveled with anyone else? Know others who are ill?</a:t>
            </a:r>
          </a:p>
          <a:p>
            <a:pPr lvl="1"/>
            <a:r>
              <a:rPr lang="en-US" dirty="0"/>
              <a:t>Camel contact? What kind?</a:t>
            </a:r>
          </a:p>
          <a:p>
            <a:r>
              <a:rPr lang="en-US" dirty="0"/>
              <a:t>PUI criteria will not catch all cases; use judgment </a:t>
            </a:r>
          </a:p>
        </p:txBody>
      </p:sp>
    </p:spTree>
    <p:extLst>
      <p:ext uri="{BB962C8B-B14F-4D97-AF65-F5344CB8AC3E}">
        <p14:creationId xmlns:p14="http://schemas.microsoft.com/office/powerpoint/2010/main" val="399313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 Reportable Conditions</a:t>
            </a:r>
            <a:br>
              <a:rPr lang="en-US" dirty="0"/>
            </a:br>
            <a:r>
              <a:rPr lang="en-US" dirty="0"/>
              <a:t>(non-flu)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2257267"/>
            <a:ext cx="4343399" cy="30203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Novel coronavirus/MERS</a:t>
            </a:r>
          </a:p>
          <a:p>
            <a:r>
              <a:rPr lang="en-US" sz="2400" b="1" dirty="0"/>
              <a:t>Invasive meningococcal infection</a:t>
            </a:r>
          </a:p>
          <a:p>
            <a:r>
              <a:rPr lang="en-US" dirty="0"/>
              <a:t>Amebic meningitis/encephalitis, including PAM</a:t>
            </a:r>
          </a:p>
          <a:p>
            <a:r>
              <a:rPr lang="en-US" dirty="0" err="1"/>
              <a:t>Legionellosis</a:t>
            </a:r>
            <a:endParaRPr lang="en-US" dirty="0"/>
          </a:p>
          <a:p>
            <a:r>
              <a:rPr lang="en-US" dirty="0"/>
              <a:t>Group A Streptococcus (invasive)</a:t>
            </a:r>
          </a:p>
          <a:p>
            <a:r>
              <a:rPr lang="en-US" dirty="0"/>
              <a:t>Group B Streptococcus (invasive)</a:t>
            </a:r>
          </a:p>
          <a:p>
            <a:r>
              <a:rPr lang="en-US" dirty="0"/>
              <a:t>Invasive pneumococcal disease</a:t>
            </a:r>
          </a:p>
        </p:txBody>
      </p:sp>
    </p:spTree>
    <p:extLst>
      <p:ext uri="{BB962C8B-B14F-4D97-AF65-F5344CB8AC3E}">
        <p14:creationId xmlns:p14="http://schemas.microsoft.com/office/powerpoint/2010/main" val="49397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Meningococcal Infection, Invasive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000999" cy="373380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Neisseria </a:t>
            </a:r>
            <a:r>
              <a:rPr lang="en-US" i="1" dirty="0" err="1"/>
              <a:t>meningitidis</a:t>
            </a:r>
            <a:r>
              <a:rPr lang="en-US" dirty="0"/>
              <a:t>, a Gram-negative diplococcus</a:t>
            </a:r>
          </a:p>
          <a:p>
            <a:r>
              <a:rPr lang="en-US" dirty="0"/>
              <a:t>Serogroups </a:t>
            </a:r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B,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Y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W-135</a:t>
            </a:r>
            <a:r>
              <a:rPr lang="en-US" dirty="0"/>
              <a:t> and X can cause outbreaks</a:t>
            </a:r>
          </a:p>
          <a:p>
            <a:r>
              <a:rPr lang="en-US" dirty="0"/>
              <a:t>Meningitis is </a:t>
            </a:r>
            <a:r>
              <a:rPr lang="en-US" u="sng" dirty="0"/>
              <a:t>not</a:t>
            </a:r>
            <a:r>
              <a:rPr lang="en-US" dirty="0"/>
              <a:t> the only clinical presentation</a:t>
            </a:r>
          </a:p>
          <a:p>
            <a:pPr lvl="1"/>
            <a:r>
              <a:rPr lang="en-US" dirty="0"/>
              <a:t>Most common in TX: </a:t>
            </a:r>
          </a:p>
          <a:p>
            <a:pPr lvl="2"/>
            <a:r>
              <a:rPr lang="en-US" dirty="0"/>
              <a:t>meningitis (48%)</a:t>
            </a:r>
          </a:p>
          <a:p>
            <a:pPr lvl="2"/>
            <a:r>
              <a:rPr lang="en-US" dirty="0"/>
              <a:t>bacteremia/septicemia (34%)</a:t>
            </a:r>
          </a:p>
          <a:p>
            <a:pPr lvl="2"/>
            <a:r>
              <a:rPr lang="en-US" dirty="0"/>
              <a:t>pneumonia (3%)</a:t>
            </a:r>
          </a:p>
          <a:p>
            <a:pPr marL="342900" lvl="1" indent="-342900"/>
            <a:r>
              <a:rPr lang="en-US" dirty="0"/>
              <a:t>TX trends: About 20-30 cases/year (10%-20% die); most common serogroups: B, C, Y</a:t>
            </a:r>
          </a:p>
          <a:p>
            <a:r>
              <a:rPr lang="en-US" dirty="0"/>
              <a:t>Suspected and confirmed invasive cases </a:t>
            </a:r>
            <a:r>
              <a:rPr lang="en-US" dirty="0">
                <a:solidFill>
                  <a:srgbClr val="FF0000"/>
                </a:solidFill>
              </a:rPr>
              <a:t>immediately</a:t>
            </a:r>
            <a:r>
              <a:rPr lang="en-US" dirty="0"/>
              <a:t> reportable </a:t>
            </a:r>
          </a:p>
          <a:p>
            <a:pPr lvl="1"/>
            <a:r>
              <a:rPr lang="en-US" dirty="0"/>
              <a:t>“Sterile Site and Invasive Disease” flowchart - Appendix A, EAIDB Investigation Guidelines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6267179"/>
            <a:ext cx="41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Green serogroups are vaccine-preventable</a:t>
            </a:r>
          </a:p>
        </p:txBody>
      </p:sp>
    </p:spTree>
    <p:extLst>
      <p:ext uri="{BB962C8B-B14F-4D97-AF65-F5344CB8AC3E}">
        <p14:creationId xmlns:p14="http://schemas.microsoft.com/office/powerpoint/2010/main" val="3668007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Meningococcal Case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8077199" cy="3810000"/>
          </a:xfrm>
        </p:spPr>
        <p:txBody>
          <a:bodyPr>
            <a:normAutofit/>
          </a:bodyPr>
          <a:lstStyle/>
          <a:p>
            <a:r>
              <a:rPr lang="en-US" dirty="0"/>
              <a:t>Full case investigation for confirmed, probable, and suspected cases</a:t>
            </a:r>
          </a:p>
          <a:p>
            <a:pPr lvl="1"/>
            <a:r>
              <a:rPr lang="en-US" dirty="0"/>
              <a:t>Complete the “Meningococcal Infection Investigation Form”</a:t>
            </a:r>
          </a:p>
          <a:p>
            <a:r>
              <a:rPr lang="en-US" dirty="0"/>
              <a:t>Identification and prophylaxis of close contacts (see AAP </a:t>
            </a:r>
            <a:r>
              <a:rPr lang="en-US" i="1" dirty="0"/>
              <a:t>Red Book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Gram-negative diplococci or clinical purpura </a:t>
            </a:r>
            <a:r>
              <a:rPr lang="en-US" dirty="0" err="1"/>
              <a:t>fulminans</a:t>
            </a:r>
            <a:r>
              <a:rPr lang="en-US" dirty="0"/>
              <a:t> should trigger investigation; identification and </a:t>
            </a:r>
            <a:r>
              <a:rPr lang="en-US" dirty="0" err="1"/>
              <a:t>prophy</a:t>
            </a:r>
            <a:r>
              <a:rPr lang="en-US" dirty="0"/>
              <a:t> of close contacts</a:t>
            </a:r>
          </a:p>
          <a:p>
            <a:pPr lvl="1"/>
            <a:r>
              <a:rPr lang="en-US" dirty="0"/>
              <a:t>Exposure window: 7 days before onset of disease in the case until the case has had 24 hours of effective antibiotic therapy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282215"/>
            <a:ext cx="2897658" cy="1475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27"/>
          <a:stretch/>
        </p:blipFill>
        <p:spPr>
          <a:xfrm>
            <a:off x="762000" y="5334000"/>
            <a:ext cx="1600200" cy="14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64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Data to Collect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89201"/>
            <a:ext cx="7924800" cy="3530599"/>
          </a:xfrm>
        </p:spPr>
        <p:txBody>
          <a:bodyPr/>
          <a:lstStyle/>
          <a:p>
            <a:r>
              <a:rPr lang="en-US" dirty="0"/>
              <a:t>Important for Immunization Grant deliverables</a:t>
            </a:r>
          </a:p>
          <a:p>
            <a:pPr lvl="1"/>
            <a:r>
              <a:rPr lang="en-US" dirty="0"/>
              <a:t>Serogroup</a:t>
            </a:r>
          </a:p>
          <a:p>
            <a:pPr lvl="1"/>
            <a:r>
              <a:rPr lang="en-US" dirty="0"/>
              <a:t>Vaccination status – check all sources!</a:t>
            </a:r>
          </a:p>
          <a:p>
            <a:pPr lvl="1"/>
            <a:r>
              <a:rPr lang="en-US" dirty="0"/>
              <a:t>Patient outcome</a:t>
            </a:r>
          </a:p>
          <a:p>
            <a:pPr lvl="1"/>
            <a:r>
              <a:rPr lang="en-US" dirty="0"/>
              <a:t>Investigate and report case within 30 days</a:t>
            </a:r>
          </a:p>
          <a:p>
            <a:r>
              <a:rPr lang="en-US" dirty="0"/>
              <a:t>Current CDC hot topic: MSM status and associated clusters</a:t>
            </a:r>
          </a:p>
          <a:p>
            <a:pPr lvl="1"/>
            <a:r>
              <a:rPr lang="en-US" dirty="0"/>
              <a:t>3 new questions on the investigation form (coming early March 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9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Invasive and Respiratory Infectious Disease (IRID) Team - DSHS Austin EAIDB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2057400"/>
            <a:ext cx="7086600" cy="1143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Lesley Brannan, Epidemiologist     512-776-6354 (office); 512-284-1718 (cell)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IRID Team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MERS, novel flu; outbreaks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Epidemiologist for all non-ILI/non-flu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Influenza contracts, budget, planning, surge, special surveillance projects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3276600"/>
            <a:ext cx="4876800" cy="32004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831610"/>
            <a:ext cx="4191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Johnathan Ledbetter, Epidemiologist    </a:t>
            </a:r>
          </a:p>
          <a:p>
            <a:r>
              <a:rPr lang="en-US" sz="1200" b="1" dirty="0"/>
              <a:t>512-776-6223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State Influenza Surveillance Coordinator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Pediatric flu, novel flu, flu outbreaks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RSV</a:t>
            </a:r>
          </a:p>
          <a:p>
            <a:endParaRPr lang="en-US" sz="1200" dirty="0"/>
          </a:p>
          <a:p>
            <a:r>
              <a:rPr lang="en-US" sz="1200" b="1" dirty="0"/>
              <a:t>Robert “Bob” Russin, Public Health and Prevention Specialist    </a:t>
            </a:r>
          </a:p>
          <a:p>
            <a:r>
              <a:rPr lang="en-US" sz="1200" b="1" dirty="0"/>
              <a:t>512-776-6242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Texas ILINet Coordinator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Assists with influenza and ILI surveillance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	</a:t>
            </a:r>
            <a:r>
              <a:rPr lang="en-US" sz="1200" dirty="0">
                <a:hlinkClick r:id="rId2"/>
              </a:rPr>
              <a:t>flutexas@dshs.texas.gov</a:t>
            </a:r>
            <a:r>
              <a:rPr lang="en-US" sz="1200" dirty="0"/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4762500" y="3276600"/>
            <a:ext cx="4229100" cy="32004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3928408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Vacant, Epidemiologist 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Legionellosis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Meningococcal disease, invasive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b="1" dirty="0"/>
          </a:p>
          <a:p>
            <a:r>
              <a:rPr lang="en-US" sz="1200" b="1" dirty="0"/>
              <a:t>Amy Littman, Public Health and Prevention Specialist     512-776-6339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Invasive Streptococcal diseases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Amebic meningitis/encephalitis (including PAM)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3212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Respiratory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7200" y="3212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Invasive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519446"/>
            <a:ext cx="906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DSHS Emerging and Acute Infectious Disease Branch (EAIDB): Phone: (512) 776-7676, Fax: (512) 776-7616</a:t>
            </a:r>
          </a:p>
        </p:txBody>
      </p:sp>
    </p:spTree>
    <p:extLst>
      <p:ext uri="{BB962C8B-B14F-4D97-AF65-F5344CB8AC3E}">
        <p14:creationId xmlns:p14="http://schemas.microsoft.com/office/powerpoint/2010/main" val="3780565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Neisseria </a:t>
            </a:r>
            <a:r>
              <a:rPr lang="en-US" i="1" dirty="0" err="1"/>
              <a:t>meningitidis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dirty="0"/>
              <a:t>Lab Testing and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1"/>
            <a:ext cx="7924799" cy="3733800"/>
          </a:xfrm>
        </p:spPr>
        <p:txBody>
          <a:bodyPr>
            <a:normAutofit/>
          </a:bodyPr>
          <a:lstStyle/>
          <a:p>
            <a:r>
              <a:rPr lang="en-US" dirty="0"/>
              <a:t>Isolates required by law: </a:t>
            </a:r>
          </a:p>
          <a:p>
            <a:pPr lvl="1"/>
            <a:r>
              <a:rPr lang="en-US" dirty="0"/>
              <a:t>From sterile sites and purpuric lesions</a:t>
            </a:r>
          </a:p>
          <a:p>
            <a:pPr lvl="1"/>
            <a:r>
              <a:rPr lang="en-US" dirty="0"/>
              <a:t>Send to DSHS Austin Lab</a:t>
            </a:r>
          </a:p>
          <a:p>
            <a:r>
              <a:rPr lang="en-US" dirty="0"/>
              <a:t>Testing: </a:t>
            </a:r>
          </a:p>
          <a:p>
            <a:pPr lvl="1"/>
            <a:r>
              <a:rPr lang="en-US" dirty="0"/>
              <a:t>DSHS Austin: Serotyping and PFGE</a:t>
            </a:r>
          </a:p>
          <a:p>
            <a:pPr lvl="1"/>
            <a:r>
              <a:rPr lang="en-US" dirty="0"/>
              <a:t>PCR (ID and serotyping) can be done at CDC on:</a:t>
            </a:r>
          </a:p>
          <a:p>
            <a:pPr lvl="2"/>
            <a:r>
              <a:rPr lang="en-US" dirty="0"/>
              <a:t>Non-viable isolates</a:t>
            </a:r>
          </a:p>
          <a:p>
            <a:pPr lvl="2"/>
            <a:r>
              <a:rPr lang="en-US" dirty="0"/>
              <a:t>Clinical specimens (CSF, blood)</a:t>
            </a:r>
          </a:p>
          <a:p>
            <a:pPr lvl="2"/>
            <a:r>
              <a:rPr lang="en-US" dirty="0"/>
              <a:t>Contact EAIDB to arrange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623517"/>
            <a:ext cx="1649474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8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 Reportable Conditions</a:t>
            </a:r>
            <a:br>
              <a:rPr lang="en-US" dirty="0"/>
            </a:br>
            <a:r>
              <a:rPr lang="en-US" dirty="0"/>
              <a:t>(non-flu)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2257267"/>
            <a:ext cx="4343399" cy="302034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Novel coronavirus/MERS</a:t>
            </a:r>
          </a:p>
          <a:p>
            <a:r>
              <a:rPr lang="en-US" dirty="0"/>
              <a:t>Invasive meningococcal infection</a:t>
            </a:r>
          </a:p>
          <a:p>
            <a:r>
              <a:rPr lang="en-US" sz="2600" b="1" dirty="0"/>
              <a:t>Amebic meningitis/ encephalitis, including PAM</a:t>
            </a:r>
          </a:p>
          <a:p>
            <a:r>
              <a:rPr lang="en-US" dirty="0" err="1"/>
              <a:t>Legionellosis</a:t>
            </a:r>
            <a:endParaRPr lang="en-US" dirty="0"/>
          </a:p>
          <a:p>
            <a:r>
              <a:rPr lang="en-US" dirty="0"/>
              <a:t>Group A Streptococcus (invasive)</a:t>
            </a:r>
          </a:p>
          <a:p>
            <a:r>
              <a:rPr lang="en-US" dirty="0"/>
              <a:t>Group B Streptococcus (invasive)</a:t>
            </a:r>
          </a:p>
          <a:p>
            <a:r>
              <a:rPr lang="en-US" dirty="0"/>
              <a:t>Invasive pneumococcal disease</a:t>
            </a:r>
          </a:p>
        </p:txBody>
      </p:sp>
    </p:spTree>
    <p:extLst>
      <p:ext uri="{BB962C8B-B14F-4D97-AF65-F5344CB8AC3E}">
        <p14:creationId xmlns:p14="http://schemas.microsoft.com/office/powerpoint/2010/main" val="49397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Amebic Meningoencephalitis (PAM)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2209801"/>
            <a:ext cx="7924799" cy="3810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Caused by </a:t>
            </a:r>
            <a:r>
              <a:rPr lang="en-US" i="1" dirty="0" err="1"/>
              <a:t>Naegleria</a:t>
            </a:r>
            <a:r>
              <a:rPr lang="en-US" i="1" dirty="0"/>
              <a:t> </a:t>
            </a:r>
            <a:r>
              <a:rPr lang="en-US" i="1" dirty="0" err="1"/>
              <a:t>fowleri</a:t>
            </a:r>
            <a:r>
              <a:rPr lang="en-US" i="1" dirty="0"/>
              <a:t>, </a:t>
            </a:r>
            <a:r>
              <a:rPr lang="en-US" dirty="0"/>
              <a:t>a free-living amoeba</a:t>
            </a:r>
            <a:endParaRPr lang="en-US" i="1" dirty="0"/>
          </a:p>
          <a:p>
            <a:r>
              <a:rPr lang="en-US" dirty="0"/>
              <a:t>Probably underreported/under recognized (rapid time to death)</a:t>
            </a:r>
          </a:p>
          <a:p>
            <a:r>
              <a:rPr lang="en-US" dirty="0"/>
              <a:t>Transmission: </a:t>
            </a:r>
          </a:p>
          <a:p>
            <a:pPr lvl="1"/>
            <a:r>
              <a:rPr lang="en-US" dirty="0"/>
              <a:t>Water contaminated with amoeba is forced up nose (diving, swimming, sinus rinse, etc.)</a:t>
            </a:r>
          </a:p>
          <a:p>
            <a:pPr lvl="1"/>
            <a:r>
              <a:rPr lang="en-US" dirty="0"/>
              <a:t>Maybe organ transplantation (not documented)</a:t>
            </a:r>
          </a:p>
          <a:p>
            <a:r>
              <a:rPr lang="en-US" dirty="0"/>
              <a:t>Risk groups:</a:t>
            </a:r>
          </a:p>
          <a:p>
            <a:pPr lvl="1"/>
            <a:r>
              <a:rPr lang="en-US" dirty="0"/>
              <a:t>Unknown/potentially anyone</a:t>
            </a:r>
          </a:p>
          <a:p>
            <a:pPr lvl="1"/>
            <a:r>
              <a:rPr lang="en-US" dirty="0"/>
              <a:t>Most cases in younger persons, particularly boys</a:t>
            </a:r>
          </a:p>
          <a:p>
            <a:pPr lvl="1"/>
            <a:r>
              <a:rPr lang="en-US" dirty="0"/>
              <a:t>People who perform nasal irrigation or sinus rinses with non-sterile or non-distilled water</a:t>
            </a:r>
          </a:p>
          <a:p>
            <a:r>
              <a:rPr lang="en-US" dirty="0"/>
              <a:t>TX trends: 7 cases from 2006-2015</a:t>
            </a:r>
          </a:p>
          <a:p>
            <a:pPr lvl="1"/>
            <a:r>
              <a:rPr lang="en-US" dirty="0"/>
              <a:t>Average age: 12 years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5104216"/>
            <a:ext cx="2035902" cy="167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75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PAM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000999" cy="3733800"/>
          </a:xfrm>
        </p:spPr>
        <p:txBody>
          <a:bodyPr>
            <a:normAutofit/>
          </a:bodyPr>
          <a:lstStyle/>
          <a:p>
            <a:r>
              <a:rPr lang="en-US" dirty="0"/>
              <a:t>Symptoms: severe frontal headache, fever, nausea, vomiting, stiff neck, seizures, altered mental status, hallucinations, coma</a:t>
            </a:r>
          </a:p>
          <a:p>
            <a:r>
              <a:rPr lang="en-US" dirty="0"/>
              <a:t>Incubation period: 1-9 days (median 5 days)</a:t>
            </a:r>
          </a:p>
          <a:p>
            <a:r>
              <a:rPr lang="en-US" dirty="0"/>
              <a:t>Death: 1-18 days (median 5 days) after onset</a:t>
            </a:r>
          </a:p>
          <a:p>
            <a:r>
              <a:rPr lang="en-US" dirty="0"/>
              <a:t>Testing: </a:t>
            </a:r>
          </a:p>
          <a:p>
            <a:pPr lvl="1"/>
            <a:r>
              <a:rPr lang="en-US" dirty="0"/>
              <a:t>Amoebae seen in wet mount of CSF</a:t>
            </a:r>
          </a:p>
          <a:p>
            <a:pPr lvl="1"/>
            <a:r>
              <a:rPr lang="en-US" dirty="0"/>
              <a:t>CDC confirms diagnosis and etiology, typically by PCR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03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PAM Cases – Prevention and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8077199" cy="3810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Avoid:</a:t>
            </a:r>
          </a:p>
          <a:p>
            <a:pPr lvl="1"/>
            <a:r>
              <a:rPr lang="en-US" dirty="0"/>
              <a:t>Activities that may force water up the nose</a:t>
            </a:r>
          </a:p>
          <a:p>
            <a:pPr lvl="1"/>
            <a:r>
              <a:rPr lang="en-US" dirty="0"/>
              <a:t>Activities that disturb amebae in the environment</a:t>
            </a:r>
          </a:p>
          <a:p>
            <a:pPr lvl="1"/>
            <a:r>
              <a:rPr lang="en-US" dirty="0"/>
              <a:t>Water activities in warm freshwater when it’s hottest outside</a:t>
            </a:r>
          </a:p>
          <a:p>
            <a:r>
              <a:rPr lang="en-US" dirty="0"/>
              <a:t>Use nose clips, hold your nose, or keep your head above water</a:t>
            </a:r>
          </a:p>
          <a:p>
            <a:r>
              <a:rPr lang="en-US" dirty="0"/>
              <a:t>Use only sterile, distilled, or boiled (and then cooled) water for sinus irrigation</a:t>
            </a:r>
          </a:p>
          <a:p>
            <a:r>
              <a:rPr lang="en-US" dirty="0"/>
              <a:t>Testing of untreated rivers and lakes for </a:t>
            </a:r>
            <a:r>
              <a:rPr lang="en-US" i="1" dirty="0"/>
              <a:t>N. </a:t>
            </a:r>
            <a:r>
              <a:rPr lang="en-US" i="1" dirty="0" err="1"/>
              <a:t>fowleri</a:t>
            </a:r>
            <a:r>
              <a:rPr lang="en-US" i="1" dirty="0"/>
              <a:t> </a:t>
            </a:r>
            <a:r>
              <a:rPr lang="en-US" dirty="0"/>
              <a:t>is generally not recommended</a:t>
            </a:r>
          </a:p>
          <a:p>
            <a:r>
              <a:rPr lang="en-US" dirty="0"/>
              <a:t>No public health criteria for acceptable or unacceptable amoeba levels in water</a:t>
            </a:r>
          </a:p>
          <a:p>
            <a:pPr lvl="1"/>
            <a:r>
              <a:rPr lang="en-US" dirty="0"/>
              <a:t>Posting signs at bodies of water with detections or cases may be misleading</a:t>
            </a:r>
          </a:p>
          <a:p>
            <a:r>
              <a:rPr lang="en-US" dirty="0"/>
              <a:t>Notify your press office</a:t>
            </a:r>
          </a:p>
          <a:p>
            <a:pPr lvl="1"/>
            <a:r>
              <a:rPr lang="en-US" dirty="0"/>
              <a:t>PAM cases often make the news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02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6982159" cy="709865"/>
          </a:xfrm>
        </p:spPr>
        <p:txBody>
          <a:bodyPr/>
          <a:lstStyle/>
          <a:p>
            <a:r>
              <a:rPr lang="en-US" dirty="0"/>
              <a:t>Amebic Meningitis/Encephalitis, </a:t>
            </a:r>
            <a:br>
              <a:rPr lang="en-US" dirty="0"/>
            </a:br>
            <a:r>
              <a:rPr lang="en-US" dirty="0"/>
              <a:t>Other than PAM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077200" cy="41147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Granulomatous Amebic Encephalitis (GAE) caused by </a:t>
            </a:r>
          </a:p>
          <a:p>
            <a:pPr marL="0" indent="0">
              <a:buNone/>
            </a:pPr>
            <a:r>
              <a:rPr lang="en-US" i="1" dirty="0"/>
              <a:t>        Balamuthia</a:t>
            </a:r>
            <a:r>
              <a:rPr lang="en-US" dirty="0"/>
              <a:t>, </a:t>
            </a:r>
            <a:r>
              <a:rPr lang="en-US" i="1" dirty="0" err="1"/>
              <a:t>Acanthamoeba</a:t>
            </a:r>
            <a:r>
              <a:rPr lang="en-US" dirty="0"/>
              <a:t> spp. </a:t>
            </a:r>
          </a:p>
          <a:p>
            <a:r>
              <a:rPr lang="en-US" dirty="0"/>
              <a:t>Definitely underreported/under recognized</a:t>
            </a:r>
          </a:p>
          <a:p>
            <a:r>
              <a:rPr lang="en-US" dirty="0"/>
              <a:t>Transmission: when soil (and possibly water) contacts skin or wounds, </a:t>
            </a:r>
          </a:p>
          <a:p>
            <a:pPr marL="0" indent="0">
              <a:buNone/>
            </a:pPr>
            <a:r>
              <a:rPr lang="en-US" dirty="0"/>
              <a:t>        inhaling dust, organ donation/transplantation</a:t>
            </a:r>
          </a:p>
          <a:p>
            <a:r>
              <a:rPr lang="en-US" dirty="0"/>
              <a:t>Incubation period: weeks to months (and even years)</a:t>
            </a:r>
          </a:p>
          <a:p>
            <a:r>
              <a:rPr lang="en-US" dirty="0"/>
              <a:t>Signs/Symptoms: may begin with skin wound, then headaches, stiff neck, photophobia, N/V, lethargy, fever, behavioral changes, seizures, weight loss, partial paralysis, difficulty speaking, difficulty walking</a:t>
            </a:r>
          </a:p>
          <a:p>
            <a:r>
              <a:rPr lang="en-US" dirty="0"/>
              <a:t>Risk groups:</a:t>
            </a:r>
          </a:p>
          <a:p>
            <a:pPr lvl="1"/>
            <a:r>
              <a:rPr lang="en-US" i="1" dirty="0" err="1"/>
              <a:t>Acanthamoeba</a:t>
            </a:r>
            <a:r>
              <a:rPr lang="en-US" dirty="0"/>
              <a:t>: immunocompromised</a:t>
            </a:r>
          </a:p>
          <a:p>
            <a:pPr lvl="1"/>
            <a:r>
              <a:rPr lang="en-US" i="1" dirty="0"/>
              <a:t>Balamuthia</a:t>
            </a:r>
            <a:r>
              <a:rPr lang="en-US" dirty="0"/>
              <a:t>: anyone can be infected; at greater risk are people with </a:t>
            </a:r>
          </a:p>
          <a:p>
            <a:pPr marL="402336" lvl="1" indent="0">
              <a:buNone/>
            </a:pPr>
            <a:r>
              <a:rPr lang="en-US" dirty="0"/>
              <a:t>       chronic conditions or weakened immune systems</a:t>
            </a:r>
          </a:p>
          <a:p>
            <a:r>
              <a:rPr lang="en-US" dirty="0"/>
              <a:t>Prevention/control: nothing specific</a:t>
            </a:r>
          </a:p>
          <a:p>
            <a:r>
              <a:rPr lang="en-US" dirty="0"/>
              <a:t>TX trends: 5 cases from 2006-2015 (4 </a:t>
            </a:r>
            <a:r>
              <a:rPr lang="en-US" i="1" dirty="0"/>
              <a:t>Balamuthia</a:t>
            </a:r>
            <a:r>
              <a:rPr lang="en-US" dirty="0"/>
              <a:t>, 1 </a:t>
            </a:r>
            <a:r>
              <a:rPr lang="en-US" i="1" dirty="0" err="1"/>
              <a:t>Acanthamoeba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9"/>
          <a:stretch/>
        </p:blipFill>
        <p:spPr>
          <a:xfrm>
            <a:off x="7391400" y="152400"/>
            <a:ext cx="1637792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05" y="1970466"/>
            <a:ext cx="1577288" cy="19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9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all amebic CNS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1"/>
            <a:ext cx="8153399" cy="3886200"/>
          </a:xfrm>
        </p:spPr>
        <p:txBody>
          <a:bodyPr>
            <a:normAutofit/>
          </a:bodyPr>
          <a:lstStyle/>
          <a:p>
            <a:r>
              <a:rPr lang="en-US" dirty="0"/>
              <a:t>Investigate all suspected or confirmed cases</a:t>
            </a:r>
          </a:p>
          <a:p>
            <a:pPr lvl="1"/>
            <a:r>
              <a:rPr lang="en-US" dirty="0"/>
              <a:t>Complete the “Free-Living Ameba Case Report” form</a:t>
            </a:r>
          </a:p>
          <a:p>
            <a:pPr lvl="1"/>
            <a:r>
              <a:rPr lang="en-US" dirty="0"/>
              <a:t>Be as thorough as possible – still a lot of unknowns, few cases</a:t>
            </a:r>
          </a:p>
          <a:p>
            <a:pPr lvl="2"/>
            <a:r>
              <a:rPr lang="en-US" dirty="0"/>
              <a:t>Get medical records</a:t>
            </a:r>
          </a:p>
          <a:p>
            <a:pPr lvl="2"/>
            <a:r>
              <a:rPr lang="en-US" dirty="0"/>
              <a:t>Interview family</a:t>
            </a:r>
          </a:p>
          <a:p>
            <a:pPr lvl="2"/>
            <a:r>
              <a:rPr lang="en-US" dirty="0"/>
              <a:t>Collect thorough exposure history (water/soil exposures, wounds, travel </a:t>
            </a:r>
            <a:r>
              <a:rPr lang="en-US" dirty="0" err="1"/>
              <a:t>hx</a:t>
            </a:r>
            <a:r>
              <a:rPr lang="en-US" dirty="0"/>
              <a:t>), disease progression, findings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Determine whether organs/corneas were donated</a:t>
            </a:r>
          </a:p>
          <a:p>
            <a:r>
              <a:rPr lang="en-US" dirty="0"/>
              <a:t>Investigational treatment: </a:t>
            </a:r>
            <a:r>
              <a:rPr lang="en-US" dirty="0" err="1"/>
              <a:t>miltefosine</a:t>
            </a:r>
            <a:endParaRPr lang="en-US" dirty="0"/>
          </a:p>
          <a:p>
            <a:pPr lvl="1"/>
            <a:r>
              <a:rPr lang="en-US" dirty="0"/>
              <a:t>Request through CDC’s EOC</a:t>
            </a:r>
          </a:p>
        </p:txBody>
      </p:sp>
    </p:spTree>
    <p:extLst>
      <p:ext uri="{BB962C8B-B14F-4D97-AF65-F5344CB8AC3E}">
        <p14:creationId xmlns:p14="http://schemas.microsoft.com/office/powerpoint/2010/main" val="3461657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 Reportable Conditions</a:t>
            </a:r>
            <a:br>
              <a:rPr lang="en-US" dirty="0"/>
            </a:br>
            <a:r>
              <a:rPr lang="en-US" dirty="0"/>
              <a:t>(non-flu)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2257267"/>
            <a:ext cx="4343399" cy="30203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Novel coronavirus/MERS</a:t>
            </a:r>
          </a:p>
          <a:p>
            <a:r>
              <a:rPr lang="en-US" dirty="0"/>
              <a:t>Invasive meningococcal infection</a:t>
            </a:r>
          </a:p>
          <a:p>
            <a:r>
              <a:rPr lang="en-US" dirty="0"/>
              <a:t>Amebic meningitis/encephalitis, including PAM</a:t>
            </a:r>
          </a:p>
          <a:p>
            <a:r>
              <a:rPr lang="en-US" sz="2400" b="1" dirty="0" err="1"/>
              <a:t>Legionellosis</a:t>
            </a:r>
            <a:endParaRPr lang="en-US" sz="2400" b="1" dirty="0"/>
          </a:p>
          <a:p>
            <a:r>
              <a:rPr lang="en-US" dirty="0"/>
              <a:t>Group A Streptococcus (invasive)</a:t>
            </a:r>
          </a:p>
          <a:p>
            <a:r>
              <a:rPr lang="en-US" dirty="0"/>
              <a:t>Group B Streptococcus (invasive)</a:t>
            </a:r>
          </a:p>
          <a:p>
            <a:r>
              <a:rPr lang="en-US" dirty="0"/>
              <a:t>Invasive pneumococcal disease</a:t>
            </a:r>
          </a:p>
        </p:txBody>
      </p:sp>
    </p:spTree>
    <p:extLst>
      <p:ext uri="{BB962C8B-B14F-4D97-AF65-F5344CB8AC3E}">
        <p14:creationId xmlns:p14="http://schemas.microsoft.com/office/powerpoint/2010/main" val="493978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Legionellosis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048959" cy="4191000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Legionella </a:t>
            </a:r>
            <a:r>
              <a:rPr lang="en-US" dirty="0"/>
              <a:t>bacteria live in water (primarily) and soil; live inside protozoa</a:t>
            </a:r>
          </a:p>
          <a:p>
            <a:r>
              <a:rPr lang="en-US" dirty="0"/>
              <a:t>Favorable conditions:</a:t>
            </a:r>
          </a:p>
          <a:p>
            <a:pPr lvl="1"/>
            <a:r>
              <a:rPr lang="en-US" dirty="0"/>
              <a:t>Stagnant water (dead legs in plumbing)</a:t>
            </a:r>
          </a:p>
          <a:p>
            <a:pPr lvl="1"/>
            <a:r>
              <a:rPr lang="en-US" dirty="0"/>
              <a:t>Warmer water (prefers: 77F-108F)</a:t>
            </a:r>
          </a:p>
          <a:p>
            <a:pPr lvl="1"/>
            <a:r>
              <a:rPr lang="en-US" dirty="0"/>
              <a:t>Presence of organic matter</a:t>
            </a:r>
          </a:p>
          <a:p>
            <a:pPr lvl="1"/>
            <a:r>
              <a:rPr lang="en-US" dirty="0"/>
              <a:t>Absence of residual disinfectant</a:t>
            </a:r>
          </a:p>
          <a:p>
            <a:r>
              <a:rPr lang="en-US" dirty="0"/>
              <a:t>Transmission/infection:</a:t>
            </a:r>
          </a:p>
          <a:p>
            <a:pPr lvl="1"/>
            <a:r>
              <a:rPr lang="en-US" dirty="0"/>
              <a:t>Legionella can be a problem in manmade water systems</a:t>
            </a:r>
          </a:p>
          <a:p>
            <a:pPr lvl="1"/>
            <a:r>
              <a:rPr lang="en-US" dirty="0"/>
              <a:t>Need amplification, </a:t>
            </a:r>
            <a:r>
              <a:rPr lang="en-US" dirty="0" err="1"/>
              <a:t>aerosolization</a:t>
            </a:r>
            <a:r>
              <a:rPr lang="en-US" dirty="0"/>
              <a:t> (or aspiration), and infection of susceptible host</a:t>
            </a:r>
          </a:p>
          <a:p>
            <a:pPr lvl="2"/>
            <a:r>
              <a:rPr lang="en-US" dirty="0"/>
              <a:t>e.g., cooling towers, hot tubs, decorative fountains, faucets/showerheads, ice chips, etc.</a:t>
            </a:r>
          </a:p>
          <a:p>
            <a:pPr lvl="1"/>
            <a:r>
              <a:rPr lang="en-US" dirty="0"/>
              <a:t>Occasionally acquired from (potting) soil exposure (</a:t>
            </a:r>
            <a:r>
              <a:rPr lang="en-US" i="1" dirty="0"/>
              <a:t>L. </a:t>
            </a:r>
            <a:r>
              <a:rPr lang="en-US" i="1" dirty="0" err="1"/>
              <a:t>longbeachae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person-to-person transmission</a:t>
            </a:r>
          </a:p>
          <a:p>
            <a:r>
              <a:rPr lang="en-US" dirty="0"/>
              <a:t>Risk groups: ≥50yo, current/former smokers, people with chronic lung disease, weak immune system (cancer, diabetes, or kidney failure), or take immunosuppressing drugs</a:t>
            </a:r>
          </a:p>
          <a:p>
            <a:r>
              <a:rPr lang="en-US" dirty="0"/>
              <a:t>TX trends: cases increasing each year in TX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354" y="228600"/>
            <a:ext cx="2706046" cy="1515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276" y="850107"/>
            <a:ext cx="1406524" cy="1054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459012"/>
            <a:ext cx="2309318" cy="17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and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1"/>
            <a:ext cx="8000999" cy="3810000"/>
          </a:xfrm>
        </p:spPr>
        <p:txBody>
          <a:bodyPr>
            <a:normAutofit/>
          </a:bodyPr>
          <a:lstStyle/>
          <a:p>
            <a:r>
              <a:rPr lang="en-US" dirty="0" err="1"/>
              <a:t>Legionellosis</a:t>
            </a:r>
            <a:r>
              <a:rPr lang="en-US" dirty="0"/>
              <a:t> includes Legionnaires’ disease (pneumonia) and Pontiac fever (milder, flu-like)</a:t>
            </a:r>
          </a:p>
          <a:p>
            <a:r>
              <a:rPr lang="en-US" dirty="0"/>
              <a:t>Main purpose of case investigation is to identify potential exposures to interrupt transmission</a:t>
            </a:r>
          </a:p>
          <a:p>
            <a:pPr lvl="1"/>
            <a:r>
              <a:rPr lang="en-US" dirty="0"/>
              <a:t>Interview patient or surrogate</a:t>
            </a:r>
          </a:p>
          <a:p>
            <a:pPr lvl="1"/>
            <a:r>
              <a:rPr lang="en-US" dirty="0"/>
              <a:t>Supplement interview with medical records</a:t>
            </a:r>
          </a:p>
          <a:p>
            <a:pPr lvl="1"/>
            <a:r>
              <a:rPr lang="en-US" dirty="0"/>
              <a:t>Obtain specific info on exposures during the 10-day incubation period</a:t>
            </a:r>
          </a:p>
          <a:p>
            <a:pPr lvl="2"/>
            <a:r>
              <a:rPr lang="en-US" dirty="0"/>
              <a:t>Hotel/facility information—full name and address, dates of stay, potential exposures, room numbers/locations, etc.</a:t>
            </a:r>
          </a:p>
          <a:p>
            <a:pPr lvl="2"/>
            <a:r>
              <a:rPr lang="en-US" dirty="0"/>
              <a:t>Exposures to aerosolized or aspirated water</a:t>
            </a:r>
          </a:p>
          <a:p>
            <a:r>
              <a:rPr lang="en-US" dirty="0"/>
              <a:t>Complete “</a:t>
            </a:r>
            <a:r>
              <a:rPr lang="en-US" dirty="0" err="1"/>
              <a:t>Legionellosis</a:t>
            </a:r>
            <a:r>
              <a:rPr lang="en-US" dirty="0"/>
              <a:t> Investigation Report Form”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893" r="11995" b="-34"/>
          <a:stretch/>
        </p:blipFill>
        <p:spPr>
          <a:xfrm>
            <a:off x="6781800" y="5286916"/>
            <a:ext cx="2286000" cy="15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6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 Team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21" y="2819400"/>
            <a:ext cx="1820144" cy="23454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4722" r="1250" b="15278"/>
          <a:stretch/>
        </p:blipFill>
        <p:spPr>
          <a:xfrm>
            <a:off x="228600" y="2209800"/>
            <a:ext cx="470535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t="1642" r="15164"/>
          <a:stretch/>
        </p:blipFill>
        <p:spPr>
          <a:xfrm>
            <a:off x="7034070" y="2667000"/>
            <a:ext cx="2066925" cy="2658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33399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533399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Johnathan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533399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Lesley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0" y="52694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5257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</a:t>
            </a:r>
          </a:p>
        </p:txBody>
      </p:sp>
    </p:spTree>
    <p:extLst>
      <p:ext uri="{BB962C8B-B14F-4D97-AF65-F5344CB8AC3E}">
        <p14:creationId xmlns:p14="http://schemas.microsoft.com/office/powerpoint/2010/main" val="3108061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Legionella – Clinical Laboratory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489201"/>
            <a:ext cx="7820359" cy="3530599"/>
          </a:xfrm>
        </p:spPr>
        <p:txBody>
          <a:bodyPr>
            <a:normAutofit/>
          </a:bodyPr>
          <a:lstStyle/>
          <a:p>
            <a:r>
              <a:rPr lang="en-US" i="1" dirty="0"/>
              <a:t>Legionella </a:t>
            </a:r>
            <a:r>
              <a:rPr lang="en-US" i="1" dirty="0" err="1"/>
              <a:t>pneumophila</a:t>
            </a:r>
            <a:r>
              <a:rPr lang="en-US" i="1" dirty="0"/>
              <a:t> </a:t>
            </a:r>
            <a:r>
              <a:rPr lang="en-US" dirty="0"/>
              <a:t>serogroup 1 (Lp1) estimated to cause 85% of human cases</a:t>
            </a:r>
          </a:p>
          <a:p>
            <a:r>
              <a:rPr lang="en-US" dirty="0"/>
              <a:t>Lab confirmation requires one of these:</a:t>
            </a:r>
          </a:p>
          <a:p>
            <a:pPr lvl="1"/>
            <a:r>
              <a:rPr lang="en-US" dirty="0"/>
              <a:t>Culture positive for </a:t>
            </a:r>
            <a:r>
              <a:rPr lang="en-US" u="sng" dirty="0"/>
              <a:t>ANY</a:t>
            </a:r>
            <a:r>
              <a:rPr lang="en-US" dirty="0"/>
              <a:t> </a:t>
            </a:r>
            <a:r>
              <a:rPr lang="en-US" i="1" dirty="0"/>
              <a:t>Legionella</a:t>
            </a:r>
            <a:r>
              <a:rPr lang="en-US" dirty="0"/>
              <a:t> species</a:t>
            </a:r>
          </a:p>
          <a:p>
            <a:pPr lvl="2"/>
            <a:r>
              <a:rPr lang="en-US" dirty="0"/>
              <a:t>Important for outbreaks (link clinical &amp; environmental samples)</a:t>
            </a:r>
          </a:p>
          <a:p>
            <a:pPr lvl="1"/>
            <a:r>
              <a:rPr lang="en-US" dirty="0"/>
              <a:t>Urinary antigen test positive</a:t>
            </a:r>
          </a:p>
          <a:p>
            <a:pPr lvl="2"/>
            <a:r>
              <a:rPr lang="en-US" dirty="0"/>
              <a:t>Detects Lp1*</a:t>
            </a:r>
          </a:p>
          <a:p>
            <a:pPr lvl="2"/>
            <a:r>
              <a:rPr lang="en-US" dirty="0"/>
              <a:t>Most common test type</a:t>
            </a:r>
          </a:p>
          <a:p>
            <a:pPr lvl="1"/>
            <a:r>
              <a:rPr lang="en-US" dirty="0"/>
              <a:t>Seroconversion by a fourfold or greater rise in specific serum antibody to Lp1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276600"/>
            <a:ext cx="15240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Legionellosis</a:t>
            </a:r>
            <a:r>
              <a:rPr lang="en-US" dirty="0"/>
              <a:t> outbreaks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6909822" cy="4158581"/>
          </a:xfrm>
        </p:spPr>
        <p:txBody>
          <a:bodyPr>
            <a:normAutofit fontScale="92500"/>
          </a:bodyPr>
          <a:lstStyle/>
          <a:p>
            <a:r>
              <a:rPr lang="en-US" dirty="0"/>
              <a:t>Exposures reported by cases are tracked to detect clusters/outbreaks in healthcare facilities, hotels, communities, etc.</a:t>
            </a:r>
          </a:p>
          <a:p>
            <a:r>
              <a:rPr lang="en-US" dirty="0"/>
              <a:t>Outbreak investigations </a:t>
            </a:r>
          </a:p>
          <a:p>
            <a:pPr lvl="1"/>
            <a:r>
              <a:rPr lang="en-US" dirty="0"/>
              <a:t>Often complex</a:t>
            </a:r>
          </a:p>
          <a:p>
            <a:pPr lvl="1"/>
            <a:r>
              <a:rPr lang="en-US" dirty="0"/>
              <a:t>Active case finding and dual testing (UA, culture)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Thorough case investigation and complete environmental assessment are essential</a:t>
            </a:r>
          </a:p>
          <a:p>
            <a:pPr lvl="1"/>
            <a:r>
              <a:rPr lang="en-US" dirty="0"/>
              <a:t>Facility should hire a competent Legionella consultant</a:t>
            </a:r>
          </a:p>
          <a:p>
            <a:pPr lvl="2"/>
            <a:r>
              <a:rPr lang="en-US" dirty="0"/>
              <a:t>Assessment, sampling/testing, remediation</a:t>
            </a:r>
          </a:p>
          <a:p>
            <a:pPr lvl="1"/>
            <a:r>
              <a:rPr lang="en-US" dirty="0"/>
              <a:t>Environmental lab testing (looking for Legionella in bulk water samples, biofilm swab samples) only done at private labs in Texas</a:t>
            </a:r>
          </a:p>
          <a:p>
            <a:pPr lvl="2"/>
            <a:r>
              <a:rPr lang="en-US" dirty="0"/>
              <a:t>Recommend using ELITE-certified lab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031" t="33299" r="4859" b="6577"/>
          <a:stretch/>
        </p:blipFill>
        <p:spPr>
          <a:xfrm>
            <a:off x="7553115" y="4495800"/>
            <a:ext cx="1363134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422" y="2477917"/>
            <a:ext cx="1387795" cy="1690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65" y="502318"/>
            <a:ext cx="3191588" cy="17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6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 Reportable Conditions</a:t>
            </a:r>
            <a:br>
              <a:rPr lang="en-US" dirty="0"/>
            </a:br>
            <a:r>
              <a:rPr lang="en-US" dirty="0"/>
              <a:t>(non-flu)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2257267"/>
            <a:ext cx="4343399" cy="30203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Novel coronavirus/MERS</a:t>
            </a:r>
          </a:p>
          <a:p>
            <a:r>
              <a:rPr lang="en-US" dirty="0"/>
              <a:t>Invasive meningococcal infection</a:t>
            </a:r>
          </a:p>
          <a:p>
            <a:r>
              <a:rPr lang="en-US" dirty="0"/>
              <a:t>Amebic meningitis/encephalitis, including PAM</a:t>
            </a:r>
          </a:p>
          <a:p>
            <a:r>
              <a:rPr lang="en-US" dirty="0" err="1"/>
              <a:t>Legionellosis</a:t>
            </a:r>
            <a:endParaRPr lang="en-US" dirty="0"/>
          </a:p>
          <a:p>
            <a:r>
              <a:rPr lang="en-US" sz="3200" b="1" dirty="0"/>
              <a:t>Group A Streptococcus (invasive)</a:t>
            </a:r>
          </a:p>
          <a:p>
            <a:r>
              <a:rPr lang="en-US" sz="3200" b="1" dirty="0"/>
              <a:t>Group B Streptococcus (invasive)</a:t>
            </a:r>
          </a:p>
          <a:p>
            <a:r>
              <a:rPr lang="en-US" sz="3200" b="1" dirty="0"/>
              <a:t>Invasive pneumococcal disease</a:t>
            </a:r>
          </a:p>
        </p:txBody>
      </p:sp>
    </p:spTree>
    <p:extLst>
      <p:ext uri="{BB962C8B-B14F-4D97-AF65-F5344CB8AC3E}">
        <p14:creationId xmlns:p14="http://schemas.microsoft.com/office/powerpoint/2010/main" val="493978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7134559" cy="709865"/>
          </a:xfrm>
        </p:spPr>
        <p:txBody>
          <a:bodyPr/>
          <a:lstStyle/>
          <a:p>
            <a:r>
              <a:rPr lang="en-US" dirty="0"/>
              <a:t>Group A Streptococcus (GAS), Invasive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399" cy="4114799"/>
          </a:xfrm>
        </p:spPr>
        <p:txBody>
          <a:bodyPr>
            <a:normAutofit/>
          </a:bodyPr>
          <a:lstStyle/>
          <a:p>
            <a:r>
              <a:rPr lang="en-US" i="1" dirty="0"/>
              <a:t>Streptococcus pyogenes</a:t>
            </a:r>
            <a:r>
              <a:rPr lang="en-US" dirty="0"/>
              <a:t>, a bacterium</a:t>
            </a:r>
          </a:p>
          <a:p>
            <a:r>
              <a:rPr lang="en-US" dirty="0"/>
              <a:t>What’s reportable: suspected and confirmed invasive cases (sterile sites only, except for necrotizing fasciitis or streptococcal toxic shock syndrome)</a:t>
            </a:r>
          </a:p>
          <a:p>
            <a:r>
              <a:rPr lang="en-US" dirty="0"/>
              <a:t>Disease: invasive (e.g., bacteremia, NF, STSS) and noninvasive (e.g., strep throat)</a:t>
            </a:r>
          </a:p>
          <a:p>
            <a:r>
              <a:rPr lang="en-US" dirty="0"/>
              <a:t>Increased risk of disease: persons with chronic illnesses; use of steroid medications; people with skin lesions (such as cuts, chickenpox, or surgical wounds); elderly; adults with a history of alcohol abuse or injection drug use</a:t>
            </a:r>
          </a:p>
        </p:txBody>
      </p:sp>
    </p:spTree>
    <p:extLst>
      <p:ext uri="{BB962C8B-B14F-4D97-AF65-F5344CB8AC3E}">
        <p14:creationId xmlns:p14="http://schemas.microsoft.com/office/powerpoint/2010/main" val="1963121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7210759" cy="709865"/>
          </a:xfrm>
        </p:spPr>
        <p:txBody>
          <a:bodyPr/>
          <a:lstStyle/>
          <a:p>
            <a:r>
              <a:rPr lang="en-US" dirty="0"/>
              <a:t>Group B Streptococcus (GBS), Invasive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077200" cy="4343400"/>
          </a:xfrm>
        </p:spPr>
        <p:txBody>
          <a:bodyPr>
            <a:normAutofit/>
          </a:bodyPr>
          <a:lstStyle/>
          <a:p>
            <a:r>
              <a:rPr lang="en-US" i="1" dirty="0"/>
              <a:t>Streptococcus </a:t>
            </a:r>
            <a:r>
              <a:rPr lang="en-US" i="1" dirty="0" err="1"/>
              <a:t>agalactiae</a:t>
            </a:r>
            <a:r>
              <a:rPr lang="en-US" dirty="0"/>
              <a:t>, a bacterium</a:t>
            </a:r>
          </a:p>
          <a:p>
            <a:r>
              <a:rPr lang="en-US" dirty="0"/>
              <a:t>What’s reportable: suspected and confirmed invasive cases (from sterile sites, or placenta or amnion/amniotic fluid)</a:t>
            </a:r>
          </a:p>
          <a:p>
            <a:r>
              <a:rPr lang="en-US" dirty="0"/>
              <a:t>GBS bacteria can cause: </a:t>
            </a:r>
          </a:p>
          <a:p>
            <a:pPr lvl="1"/>
            <a:r>
              <a:rPr lang="en-US" dirty="0"/>
              <a:t>Newborns: sepsis, pneumonia, meningitis </a:t>
            </a:r>
          </a:p>
          <a:p>
            <a:pPr lvl="2"/>
            <a:r>
              <a:rPr lang="en-US" dirty="0"/>
              <a:t>Early-onset disease: Occurs during the first week of life</a:t>
            </a:r>
          </a:p>
          <a:p>
            <a:pPr lvl="3"/>
            <a:r>
              <a:rPr lang="en-US" dirty="0"/>
              <a:t>Prevention program: test pregnant women for GBS carriage at 35-37 weeks gestation; antibiotics during labor if indicated</a:t>
            </a:r>
          </a:p>
          <a:p>
            <a:pPr lvl="2"/>
            <a:r>
              <a:rPr lang="en-US" dirty="0"/>
              <a:t>Late-onset disease: Occurs from the first week through three months of life</a:t>
            </a:r>
          </a:p>
          <a:p>
            <a:pPr lvl="1"/>
            <a:r>
              <a:rPr lang="en-US" dirty="0"/>
              <a:t>Adults: bloodstream infections; pneumonia; skin and soft-tissue infections; bone and joint infections; meningitis (rare)</a:t>
            </a:r>
          </a:p>
        </p:txBody>
      </p:sp>
    </p:spTree>
    <p:extLst>
      <p:ext uri="{BB962C8B-B14F-4D97-AF65-F5344CB8AC3E}">
        <p14:creationId xmlns:p14="http://schemas.microsoft.com/office/powerpoint/2010/main" val="2102793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7667960" cy="709865"/>
          </a:xfrm>
        </p:spPr>
        <p:txBody>
          <a:bodyPr/>
          <a:lstStyle/>
          <a:p>
            <a:r>
              <a:rPr lang="en-US" sz="2800" i="1" dirty="0"/>
              <a:t>Streptococcus pneumoniae</a:t>
            </a:r>
            <a:r>
              <a:rPr lang="en-US" sz="2800" dirty="0"/>
              <a:t>, Invasive </a:t>
            </a:r>
            <a:br>
              <a:rPr lang="en-US" sz="2800" dirty="0"/>
            </a:br>
            <a:r>
              <a:rPr lang="en-US" sz="2800" dirty="0"/>
              <a:t>(Invasive Pneumococcal Disease [IPD])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077199" cy="4038599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Streptococcus pneumoniae</a:t>
            </a:r>
            <a:r>
              <a:rPr lang="en-US" dirty="0"/>
              <a:t>, a bacterium</a:t>
            </a:r>
          </a:p>
          <a:p>
            <a:r>
              <a:rPr lang="en-US" dirty="0"/>
              <a:t>What’s reportable: suspected and confirmed invasive cases (sterile sites)</a:t>
            </a:r>
          </a:p>
          <a:p>
            <a:r>
              <a:rPr lang="en-US" dirty="0"/>
              <a:t>Can cause ear infections, sinus infections, meningitis, bacteremia, and pneumonia</a:t>
            </a:r>
          </a:p>
          <a:p>
            <a:r>
              <a:rPr lang="en-US" dirty="0"/>
              <a:t>Increased risk for pneumococcal disease:</a:t>
            </a:r>
          </a:p>
          <a:p>
            <a:pPr lvl="1"/>
            <a:r>
              <a:rPr lang="en-US" dirty="0"/>
              <a:t>Children: &lt; 2 years old; in group child care; persons with certain illnesses (sickle cell disease, HIV infection, or chronic heart or lung conditions); persons with cochlear implants or CSF leaks; and/or of American Indian, Alaska Native, or African American race</a:t>
            </a:r>
          </a:p>
          <a:p>
            <a:pPr lvl="1"/>
            <a:r>
              <a:rPr lang="en-US" dirty="0"/>
              <a:t>Adults: ≥65 years old; smokers; chronic illnesses or immunocompromised; residents of nursing homes/LTCFs; and/or persons with cochlear implants or CSF leaks</a:t>
            </a:r>
          </a:p>
          <a:p>
            <a:r>
              <a:rPr lang="en-US" dirty="0"/>
              <a:t>Vaccines available: PCV13 for infants, children, and adults; PPSV23 for children and adults</a:t>
            </a:r>
          </a:p>
        </p:txBody>
      </p:sp>
    </p:spTree>
    <p:extLst>
      <p:ext uri="{BB962C8B-B14F-4D97-AF65-F5344CB8AC3E}">
        <p14:creationId xmlns:p14="http://schemas.microsoft.com/office/powerpoint/2010/main" val="3505910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 Invasive Streptococcal Disease Cases, 2006-2015*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245964"/>
              </p:ext>
            </p:extLst>
          </p:nvPr>
        </p:nvGraphicFramePr>
        <p:xfrm>
          <a:off x="866774" y="2209800"/>
          <a:ext cx="7439026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1557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</a:t>
            </a:r>
            <a:r>
              <a:rPr lang="en-US" dirty="0" err="1"/>
              <a:t>Streps</a:t>
            </a:r>
            <a:r>
              <a:rPr lang="en-US" dirty="0"/>
              <a:t> -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1"/>
            <a:ext cx="8001000" cy="3810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Public health follow up:</a:t>
            </a:r>
          </a:p>
          <a:p>
            <a:pPr lvl="1"/>
            <a:r>
              <a:rPr lang="en-US" dirty="0"/>
              <a:t>Investigate all reports of suspected invasive GAS, GBS, </a:t>
            </a:r>
            <a:r>
              <a:rPr lang="en-US" i="1" dirty="0"/>
              <a:t>S. </a:t>
            </a:r>
            <a:r>
              <a:rPr lang="en-US" i="1" dirty="0" err="1"/>
              <a:t>pneumo</a:t>
            </a:r>
            <a:endParaRPr lang="en-US" i="1" dirty="0"/>
          </a:p>
          <a:p>
            <a:pPr lvl="2"/>
            <a:r>
              <a:rPr lang="en-US" b="1" dirty="0"/>
              <a:t>Must collect enough information to confirm the case status</a:t>
            </a:r>
          </a:p>
          <a:p>
            <a:pPr lvl="2"/>
            <a:r>
              <a:rPr lang="en-US" b="1" dirty="0"/>
              <a:t>For </a:t>
            </a:r>
            <a:r>
              <a:rPr lang="en-US" b="1" i="1" dirty="0"/>
              <a:t>S. </a:t>
            </a:r>
            <a:r>
              <a:rPr lang="en-US" b="1" i="1" dirty="0" err="1"/>
              <a:t>pneumo</a:t>
            </a:r>
            <a:r>
              <a:rPr lang="en-US" b="1" dirty="0"/>
              <a:t>, must obtain vaccine status and patient outcome</a:t>
            </a:r>
          </a:p>
          <a:p>
            <a:pPr lvl="2"/>
            <a:r>
              <a:rPr lang="en-US" dirty="0"/>
              <a:t>Do not have to interview patient</a:t>
            </a:r>
          </a:p>
          <a:p>
            <a:pPr lvl="2"/>
            <a:r>
              <a:rPr lang="en-US" dirty="0"/>
              <a:t>Do not have to send form to DSHS Austin</a:t>
            </a:r>
          </a:p>
          <a:p>
            <a:pPr lvl="1"/>
            <a:r>
              <a:rPr lang="en-US" dirty="0"/>
              <a:t>Be alert for clusters (facility, community, etc.)</a:t>
            </a:r>
          </a:p>
          <a:p>
            <a:r>
              <a:rPr lang="en-US" dirty="0"/>
              <a:t>Resources:</a:t>
            </a:r>
          </a:p>
          <a:p>
            <a:pPr lvl="1"/>
            <a:r>
              <a:rPr lang="en-US" dirty="0"/>
              <a:t>Flowcharts in Appendix A of EAIDB Investigation Guidelines</a:t>
            </a:r>
          </a:p>
          <a:p>
            <a:pPr lvl="2"/>
            <a:r>
              <a:rPr lang="en-US" dirty="0"/>
              <a:t>Sterile Site and Invasive Disease Determination</a:t>
            </a:r>
          </a:p>
          <a:p>
            <a:pPr lvl="2"/>
            <a:r>
              <a:rPr lang="en-US" dirty="0"/>
              <a:t>Streptococcal Infection Case Status Classification</a:t>
            </a:r>
          </a:p>
          <a:p>
            <a:pPr lvl="1"/>
            <a:r>
              <a:rPr lang="en-US" dirty="0"/>
              <a:t>Streptococcus Classification description in the Epi Case Criteria Guide</a:t>
            </a:r>
          </a:p>
        </p:txBody>
      </p:sp>
    </p:spTree>
    <p:extLst>
      <p:ext uri="{BB962C8B-B14F-4D97-AF65-F5344CB8AC3E}">
        <p14:creationId xmlns:p14="http://schemas.microsoft.com/office/powerpoint/2010/main" val="1970607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8991599" cy="64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7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Laboratory – Invasive Streps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1"/>
            <a:ext cx="8077199" cy="3810000"/>
          </a:xfrm>
        </p:spPr>
        <p:txBody>
          <a:bodyPr>
            <a:normAutofit/>
          </a:bodyPr>
          <a:lstStyle/>
          <a:p>
            <a:r>
              <a:rPr lang="en-US" dirty="0"/>
              <a:t>Initial testing typically done by hospital or commercial labs</a:t>
            </a:r>
          </a:p>
          <a:p>
            <a:r>
              <a:rPr lang="en-US" dirty="0"/>
              <a:t>For suspected clusters, DSHS Austin can perform PFGE (molecular) testing to determine relatedness</a:t>
            </a:r>
          </a:p>
          <a:p>
            <a:r>
              <a:rPr lang="en-US" i="1" dirty="0"/>
              <a:t>S. pneumoniae </a:t>
            </a:r>
            <a:r>
              <a:rPr lang="en-US" dirty="0" err="1"/>
              <a:t>serogrouping</a:t>
            </a:r>
            <a:r>
              <a:rPr lang="en-US" dirty="0"/>
              <a:t> project (**VOLUNTARY**)</a:t>
            </a:r>
          </a:p>
          <a:p>
            <a:pPr lvl="1"/>
            <a:r>
              <a:rPr lang="en-US" dirty="0"/>
              <a:t>Send these isolates to DSHS (we send to MN)</a:t>
            </a:r>
          </a:p>
          <a:p>
            <a:pPr lvl="2"/>
            <a:r>
              <a:rPr lang="en-US" dirty="0"/>
              <a:t>Sterile sites only</a:t>
            </a:r>
          </a:p>
          <a:p>
            <a:pPr lvl="2"/>
            <a:r>
              <a:rPr lang="en-US" dirty="0"/>
              <a:t>Isolates from kids &lt;5 years of age</a:t>
            </a:r>
          </a:p>
          <a:p>
            <a:pPr lvl="1"/>
            <a:r>
              <a:rPr lang="en-US" dirty="0"/>
              <a:t>Shipping costs not covered and cannot be reimbursed</a:t>
            </a:r>
          </a:p>
          <a:p>
            <a:pPr lvl="1"/>
            <a:r>
              <a:rPr lang="en-US" dirty="0"/>
              <a:t>Testing costs are covered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1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656245"/>
              </p:ext>
            </p:extLst>
          </p:nvPr>
        </p:nvGraphicFramePr>
        <p:xfrm>
          <a:off x="457200" y="152400"/>
          <a:ext cx="82296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23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Reporting Timeframe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Investigation Form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Specimens/isolates</a:t>
                      </a:r>
                      <a:r>
                        <a:rPr lang="en-US" sz="1000" baseline="0" dirty="0"/>
                        <a:t> required to be sent to DSHS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EAIDB Primary</a:t>
                      </a:r>
                      <a:r>
                        <a:rPr lang="en-US" sz="1000" baseline="0" dirty="0"/>
                        <a:t> Contact(s)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Additional EAIDB Backup</a:t>
                      </a:r>
                      <a:r>
                        <a:rPr lang="en-US" sz="1000" baseline="0" dirty="0"/>
                        <a:t> Contact(s)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Meningococcal</a:t>
                      </a:r>
                      <a:r>
                        <a:rPr lang="en-US" sz="1000" baseline="0" dirty="0"/>
                        <a:t> disease, invasive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Immediately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Yes,</a:t>
                      </a:r>
                      <a:r>
                        <a:rPr lang="en-US" sz="1000" baseline="0" dirty="0"/>
                        <a:t> isolates and specimens from purpuric lesions 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</a:rPr>
                        <a:t>required by law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PHPS III-vacant, </a:t>
                      </a:r>
                    </a:p>
                    <a:p>
                      <a:r>
                        <a:rPr lang="en-US" sz="1000" dirty="0"/>
                        <a:t>Lesley Brannan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Johnatha</a:t>
                      </a:r>
                      <a:r>
                        <a:rPr lang="en-US" sz="1000" baseline="0" dirty="0"/>
                        <a:t>n Ledbetter, Rachel Wiseman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Novel coronavirus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Immediately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Yes, for C or P cases,</a:t>
                      </a:r>
                      <a:r>
                        <a:rPr lang="en-US" sz="1000" baseline="0" dirty="0"/>
                        <a:t> or anyone tested for MERS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required by law; specimens should be sent to</a:t>
                      </a:r>
                      <a:r>
                        <a:rPr lang="en-US" sz="1000" baseline="0" dirty="0"/>
                        <a:t> qualified public health lab if PUI criteria are met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Lesley Brannan, Johnathan Ledbetter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Marilyn Felkner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Novel/variant influenza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Immediately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Yes, for C or P cases,</a:t>
                      </a:r>
                      <a:r>
                        <a:rPr lang="en-US" sz="1000" baseline="0" dirty="0"/>
                        <a:t> or anyone tested for novel flu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Not required by law; specimens should be sent to</a:t>
                      </a:r>
                      <a:r>
                        <a:rPr lang="en-US" sz="1000" baseline="0" dirty="0"/>
                        <a:t> DSHS or an LRN lab if CUI criteria are met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Johnathan Ledbetter,</a:t>
                      </a:r>
                      <a:r>
                        <a:rPr lang="en-US" sz="1000" baseline="0" dirty="0"/>
                        <a:t> Lesley Brannan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Marilyn Felkner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Influenza-associated</a:t>
                      </a:r>
                      <a:r>
                        <a:rPr lang="en-US" sz="1000" baseline="0" dirty="0"/>
                        <a:t> pediatric mortality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work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required by law; upper respiratory and tissue specimens requested</a:t>
                      </a:r>
                      <a:r>
                        <a:rPr lang="en-US" sz="1000" baseline="0" dirty="0"/>
                        <a:t> for all cases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Johnathan Ledbetter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Lesley Brannan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Amebic meningitis/ encephalitis, including Primary Amebic Meningoencephalitis (PAM)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required</a:t>
                      </a:r>
                      <a:r>
                        <a:rPr lang="en-US" sz="1000" baseline="0" dirty="0"/>
                        <a:t> by law; specimens should be sent to CDC for confirmatory testing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Amy</a:t>
                      </a:r>
                      <a:r>
                        <a:rPr lang="en-US" sz="1000" baseline="0" dirty="0"/>
                        <a:t> Littman, Lesley Brannan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Michael Fischer, Marilyn Felkner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Legionellosis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PHPS III-vacant, </a:t>
                      </a:r>
                    </a:p>
                    <a:p>
                      <a:r>
                        <a:rPr lang="en-US" sz="1000" dirty="0"/>
                        <a:t>Lesley</a:t>
                      </a:r>
                      <a:r>
                        <a:rPr lang="en-US" sz="1000" baseline="0" dirty="0"/>
                        <a:t> Brannan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Johnathan</a:t>
                      </a:r>
                      <a:r>
                        <a:rPr lang="en-US" sz="1000" baseline="0" dirty="0"/>
                        <a:t> Ledbetter, Keeley Morris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Streptococcus, Group A, invasive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Amy Littman, </a:t>
                      </a:r>
                    </a:p>
                    <a:p>
                      <a:r>
                        <a:rPr lang="en-US" sz="1000" dirty="0"/>
                        <a:t>Lesley Brannan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Streptococcus, Group B, invasive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Amy Littman, </a:t>
                      </a:r>
                    </a:p>
                    <a:p>
                      <a:r>
                        <a:rPr lang="en-US" sz="1000" dirty="0"/>
                        <a:t>Lesley Brannan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i="1" dirty="0"/>
                        <a:t>Streptococcus pneumoniae</a:t>
                      </a:r>
                      <a:r>
                        <a:rPr lang="en-US" sz="1000" dirty="0"/>
                        <a:t>, invasive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Not required</a:t>
                      </a:r>
                      <a:r>
                        <a:rPr lang="en-US" sz="1000" baseline="0" dirty="0"/>
                        <a:t> by law; isolates  requested on children &lt;5 years old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Amy Littman, </a:t>
                      </a:r>
                    </a:p>
                    <a:p>
                      <a:r>
                        <a:rPr lang="en-US" sz="1000" dirty="0"/>
                        <a:t>Lesley Brannan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Rachel</a:t>
                      </a:r>
                      <a:r>
                        <a:rPr lang="en-US" sz="1000" baseline="0" dirty="0"/>
                        <a:t> Wiseman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648866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Investigation forms: </a:t>
            </a:r>
            <a:r>
              <a:rPr lang="en-US" dirty="0">
                <a:hlinkClick r:id="rId2"/>
              </a:rPr>
              <a:t>http://www.dshs.state.tx.us/idcu/investigation/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998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Influenza, </a:t>
            </a:r>
            <a:br>
              <a:rPr lang="en-US" dirty="0"/>
            </a:br>
            <a:r>
              <a:rPr lang="en-US" dirty="0"/>
              <a:t>ILI, </a:t>
            </a:r>
            <a:br>
              <a:rPr lang="en-US" dirty="0"/>
            </a:br>
            <a:r>
              <a:rPr lang="en-US" dirty="0"/>
              <a:t>and Respiratory Virus Surveillance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257800" y="1143000"/>
            <a:ext cx="3054653" cy="3020345"/>
          </a:xfrm>
        </p:spPr>
        <p:txBody>
          <a:bodyPr>
            <a:normAutofit/>
          </a:bodyPr>
          <a:lstStyle/>
          <a:p>
            <a:r>
              <a:rPr lang="en-US" sz="2400" dirty="0"/>
              <a:t>You  don’t understand the power of the flu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534" y="3352800"/>
            <a:ext cx="487758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8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Influenza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6678301" cy="4267199"/>
          </a:xfrm>
        </p:spPr>
        <p:txBody>
          <a:bodyPr>
            <a:normAutofit/>
          </a:bodyPr>
          <a:lstStyle/>
          <a:p>
            <a:r>
              <a:rPr lang="en-US" dirty="0"/>
              <a:t>Current flu viruses seen in humans: </a:t>
            </a:r>
          </a:p>
          <a:p>
            <a:pPr lvl="1"/>
            <a:r>
              <a:rPr lang="en-US" dirty="0"/>
              <a:t>Influenza A subtypes H1N1 and H3N2</a:t>
            </a:r>
          </a:p>
          <a:p>
            <a:pPr lvl="1"/>
            <a:r>
              <a:rPr lang="en-US" dirty="0"/>
              <a:t>Influenza B </a:t>
            </a:r>
          </a:p>
          <a:p>
            <a:r>
              <a:rPr lang="en-US" u="sng" dirty="0"/>
              <a:t>Annual</a:t>
            </a:r>
            <a:r>
              <a:rPr lang="en-US" dirty="0"/>
              <a:t> disease burden estimates:</a:t>
            </a:r>
          </a:p>
          <a:p>
            <a:pPr lvl="1"/>
            <a:r>
              <a:rPr lang="en-US" dirty="0"/>
              <a:t>5%-20% of US population gets the flu</a:t>
            </a:r>
          </a:p>
          <a:p>
            <a:pPr lvl="1"/>
            <a:r>
              <a:rPr lang="en-US" dirty="0"/>
              <a:t>200,000+ hospitalizations</a:t>
            </a:r>
          </a:p>
          <a:p>
            <a:pPr lvl="1"/>
            <a:r>
              <a:rPr lang="en-US" dirty="0"/>
              <a:t>23,000+ deaths</a:t>
            </a:r>
          </a:p>
          <a:p>
            <a:r>
              <a:rPr lang="en-US" dirty="0"/>
              <a:t>What’s reportable in TX: </a:t>
            </a:r>
          </a:p>
          <a:p>
            <a:pPr lvl="1"/>
            <a:r>
              <a:rPr lang="en-US" dirty="0"/>
              <a:t>Influenza-associated pediatric deaths</a:t>
            </a:r>
          </a:p>
          <a:p>
            <a:pPr lvl="1"/>
            <a:r>
              <a:rPr lang="en-US" dirty="0"/>
              <a:t>Novel/variant influenza A infections in humans</a:t>
            </a:r>
          </a:p>
          <a:p>
            <a:pPr lvl="1"/>
            <a:r>
              <a:rPr lang="en-US" dirty="0"/>
              <a:t>Outbreaks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90800"/>
            <a:ext cx="3200400" cy="21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14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27099"/>
            <a:ext cx="6345260" cy="709865"/>
          </a:xfrm>
        </p:spPr>
        <p:txBody>
          <a:bodyPr/>
          <a:lstStyle/>
          <a:p>
            <a:r>
              <a:rPr lang="en-US" dirty="0"/>
              <a:t>Flu Prevention and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8077199" cy="3810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Annual vaccination for ages 6 months and older</a:t>
            </a:r>
          </a:p>
          <a:p>
            <a:r>
              <a:rPr lang="en-US" dirty="0"/>
              <a:t>Antiviral prophylaxis (recommended for persons at risk of severe disease, including outbreaks in LTCFs and hospitals)</a:t>
            </a:r>
          </a:p>
          <a:p>
            <a:r>
              <a:rPr lang="en-US" dirty="0"/>
              <a:t>Non-pharmaceutical interventions (e.g., wash hands, cover your cough, stay home when sick, avoid ill persons, etc.)</a:t>
            </a:r>
          </a:p>
          <a:p>
            <a:r>
              <a:rPr lang="en-US" dirty="0"/>
              <a:t>Infection control: standard and droplet precautions</a:t>
            </a:r>
          </a:p>
          <a:p>
            <a:r>
              <a:rPr lang="en-US" dirty="0"/>
              <a:t>Outbreak-specific recommendations: cohort ill patients/residents, exclude ill staff from work, limit movement of visitors, post signs, active surveillance, etc.</a:t>
            </a:r>
          </a:p>
          <a:p>
            <a:pPr lvl="1"/>
            <a:r>
              <a:rPr lang="en-US" dirty="0">
                <a:hlinkClick r:id="rId2"/>
              </a:rPr>
              <a:t>http://www.cdc.gov/flu/professionals/infectioncontrol/healthcaresettings.htm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http://www.cdc.gov/flu/professionals/infectioncontrol/ltc-facility-guidance.htm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428" y="381000"/>
            <a:ext cx="2733262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Texas Influenza Surveillance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399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Morbidity</a:t>
            </a:r>
          </a:p>
          <a:p>
            <a:pPr lvl="1"/>
            <a:r>
              <a:rPr lang="en-US" dirty="0"/>
              <a:t>Influenza-like illness (ILI) cases (</a:t>
            </a:r>
            <a:r>
              <a:rPr lang="en-US" dirty="0" err="1"/>
              <a:t>ILINet</a:t>
            </a:r>
            <a:r>
              <a:rPr lang="en-US" dirty="0"/>
              <a:t> and reports to LHDs/HSRs)</a:t>
            </a:r>
          </a:p>
          <a:p>
            <a:pPr lvl="1"/>
            <a:r>
              <a:rPr lang="en-US" dirty="0"/>
              <a:t>Influenza illnesses</a:t>
            </a:r>
          </a:p>
          <a:p>
            <a:pPr lvl="1"/>
            <a:r>
              <a:rPr lang="en-US" dirty="0"/>
              <a:t>Novel/variant influenza A infections in humans</a:t>
            </a:r>
          </a:p>
          <a:p>
            <a:pPr lvl="1"/>
            <a:r>
              <a:rPr lang="en-US" dirty="0"/>
              <a:t>Outbreaks</a:t>
            </a:r>
          </a:p>
          <a:p>
            <a:pPr lvl="1"/>
            <a:r>
              <a:rPr lang="en-US" dirty="0"/>
              <a:t>Absenteeism</a:t>
            </a:r>
          </a:p>
          <a:p>
            <a:pPr lvl="1"/>
            <a:r>
              <a:rPr lang="en-US" dirty="0"/>
              <a:t>Syndromic surveillance</a:t>
            </a:r>
          </a:p>
          <a:p>
            <a:r>
              <a:rPr lang="en-US" dirty="0"/>
              <a:t>Mortality</a:t>
            </a:r>
          </a:p>
          <a:p>
            <a:pPr lvl="1"/>
            <a:r>
              <a:rPr lang="en-US" dirty="0"/>
              <a:t>Influenza-associated pediatric mortality</a:t>
            </a:r>
          </a:p>
          <a:p>
            <a:pPr lvl="1"/>
            <a:r>
              <a:rPr lang="en-US" dirty="0"/>
              <a:t>Pneumonia and influenza (P&amp;I) deaths (from DSHS vital stats)</a:t>
            </a:r>
          </a:p>
          <a:p>
            <a:pPr lvl="1"/>
            <a:r>
              <a:rPr lang="en-US" dirty="0"/>
              <a:t>Proposed: all influenza-associated deaths (estimated in 2017-2018)</a:t>
            </a:r>
          </a:p>
          <a:p>
            <a:r>
              <a:rPr lang="en-US" dirty="0" err="1"/>
              <a:t>Virologic</a:t>
            </a:r>
            <a:endParaRPr lang="en-US" dirty="0"/>
          </a:p>
          <a:p>
            <a:pPr lvl="1"/>
            <a:r>
              <a:rPr lang="en-US" dirty="0"/>
              <a:t>CDC NREVSS (hospital labs)</a:t>
            </a:r>
          </a:p>
          <a:p>
            <a:pPr lvl="1"/>
            <a:r>
              <a:rPr lang="en-US" dirty="0"/>
              <a:t>DSHS Austin and LRN labs (PCR testing)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Flu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76" y="2209800"/>
            <a:ext cx="5908224" cy="44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7667960" cy="709865"/>
          </a:xfrm>
        </p:spPr>
        <p:txBody>
          <a:bodyPr/>
          <a:lstStyle/>
          <a:p>
            <a:r>
              <a:rPr lang="en-US" dirty="0"/>
              <a:t>TX Current Flu Summary (Feb 22,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305799" cy="441959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Flu and ILI activity are increasing across the state</a:t>
            </a:r>
          </a:p>
          <a:p>
            <a:pPr lvl="1"/>
            <a:r>
              <a:rPr lang="en-US" dirty="0"/>
              <a:t>Peak? Too early to say</a:t>
            </a:r>
          </a:p>
          <a:p>
            <a:pPr lvl="2"/>
            <a:r>
              <a:rPr lang="en-US" dirty="0"/>
              <a:t>According to a  prediction model, TX peak may be in March</a:t>
            </a:r>
          </a:p>
          <a:p>
            <a:pPr lvl="0"/>
            <a:r>
              <a:rPr lang="en-US" dirty="0"/>
              <a:t>Influenza A 2009 H1N1 is predominant strain</a:t>
            </a:r>
          </a:p>
          <a:p>
            <a:pPr lvl="1"/>
            <a:r>
              <a:rPr lang="en-US" dirty="0"/>
              <a:t>Initially, A H3N2 predominated</a:t>
            </a:r>
          </a:p>
          <a:p>
            <a:pPr lvl="1"/>
            <a:r>
              <a:rPr lang="en-US" dirty="0"/>
              <a:t>Influenza B also circulating</a:t>
            </a:r>
          </a:p>
          <a:p>
            <a:pPr lvl="0"/>
            <a:r>
              <a:rPr lang="en-US" b="1" dirty="0"/>
              <a:t>Good news! </a:t>
            </a:r>
            <a:r>
              <a:rPr lang="en-US" dirty="0"/>
              <a:t>Circulating viruses are similar to vaccine strains</a:t>
            </a:r>
          </a:p>
          <a:p>
            <a:pPr lvl="0"/>
            <a:r>
              <a:rPr lang="en-US" dirty="0"/>
              <a:t>Beginning to get reports of ILI/flu outbreaks</a:t>
            </a:r>
          </a:p>
          <a:p>
            <a:pPr lvl="1"/>
            <a:r>
              <a:rPr lang="en-US" dirty="0"/>
              <a:t>Schools</a:t>
            </a:r>
          </a:p>
          <a:p>
            <a:pPr lvl="1"/>
            <a:r>
              <a:rPr lang="en-US" dirty="0"/>
              <a:t>LTCFs</a:t>
            </a:r>
          </a:p>
          <a:p>
            <a:pPr lvl="0"/>
            <a:r>
              <a:rPr lang="en-US" dirty="0"/>
              <a:t>No confirmed influenza-associated pediatric deaths reported </a:t>
            </a:r>
          </a:p>
          <a:p>
            <a:r>
              <a:rPr lang="en-US" dirty="0"/>
              <a:t>Other respiratory viruses also circulating, especially rhinovirus/enterovirus and RSV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94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Influenza-Associated Pediatric Mortality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8153399" cy="3810000"/>
          </a:xfrm>
        </p:spPr>
        <p:txBody>
          <a:bodyPr>
            <a:normAutofit/>
          </a:bodyPr>
          <a:lstStyle/>
          <a:p>
            <a:r>
              <a:rPr lang="en-US" dirty="0"/>
              <a:t>What’s reportable: Deaths in children &lt;18 years of age that are suspected or confirmed to be </a:t>
            </a:r>
            <a:r>
              <a:rPr lang="en-US" u="sng" dirty="0"/>
              <a:t>associated</a:t>
            </a:r>
            <a:r>
              <a:rPr lang="en-US" dirty="0"/>
              <a:t> with influenza illness</a:t>
            </a:r>
          </a:p>
          <a:p>
            <a:pPr lvl="1"/>
            <a:r>
              <a:rPr lang="en-US" dirty="0"/>
              <a:t>Count case unless there is an alternative cause of death that is not related to an infectious process (e.g., car accident)</a:t>
            </a:r>
          </a:p>
          <a:p>
            <a:pPr lvl="1"/>
            <a:r>
              <a:rPr lang="en-US" dirty="0"/>
              <a:t>Must have a positive influenza test, but all positive flu tests count (including point-of-care rapid tests) toward case definition</a:t>
            </a:r>
          </a:p>
          <a:p>
            <a:r>
              <a:rPr lang="en-US" dirty="0"/>
              <a:t>CDC reporting goal: within 2 weeks of death</a:t>
            </a:r>
          </a:p>
          <a:p>
            <a:r>
              <a:rPr lang="en-US" dirty="0"/>
              <a:t>CDC wants specimens from all cases</a:t>
            </a:r>
          </a:p>
          <a:p>
            <a:r>
              <a:rPr lang="en-US" dirty="0"/>
              <a:t>Complete the “Influenza-Associated Pediatric Mortality Case Report Form”</a:t>
            </a:r>
          </a:p>
          <a:p>
            <a:pPr lvl="1"/>
            <a:r>
              <a:rPr lang="en-US" dirty="0"/>
              <a:t>Obtain flu vaccine history (often missing)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84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7210759" cy="709865"/>
          </a:xfrm>
        </p:spPr>
        <p:txBody>
          <a:bodyPr/>
          <a:lstStyle/>
          <a:p>
            <a:r>
              <a:rPr lang="en-US" dirty="0"/>
              <a:t>What is novel/variant influenza?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1"/>
            <a:ext cx="8077199" cy="4038600"/>
          </a:xfrm>
        </p:spPr>
        <p:txBody>
          <a:bodyPr>
            <a:normAutofit/>
          </a:bodyPr>
          <a:lstStyle/>
          <a:p>
            <a:r>
              <a:rPr lang="en-US" dirty="0"/>
              <a:t>Influenza A subtypes that do not normally circulate in humans</a:t>
            </a:r>
          </a:p>
          <a:p>
            <a:pPr lvl="1"/>
            <a:r>
              <a:rPr lang="en-US" dirty="0"/>
              <a:t>e.g., avian and swine strains—H5, H7, H3N2v, etc.</a:t>
            </a:r>
          </a:p>
          <a:p>
            <a:r>
              <a:rPr lang="en-US" dirty="0"/>
              <a:t>What’s reportable: any suspected or confirmed novel/variant flu case</a:t>
            </a:r>
          </a:p>
          <a:p>
            <a:r>
              <a:rPr lang="en-US" dirty="0"/>
              <a:t>Public health role:</a:t>
            </a:r>
          </a:p>
          <a:p>
            <a:pPr lvl="1"/>
            <a:r>
              <a:rPr lang="en-US" dirty="0"/>
              <a:t>Suspected cases: investigate, evaluate for testing, ensure infection control</a:t>
            </a:r>
          </a:p>
          <a:p>
            <a:pPr lvl="1"/>
            <a:r>
              <a:rPr lang="en-US" dirty="0"/>
              <a:t>Confirmed or probable cases: </a:t>
            </a:r>
          </a:p>
          <a:p>
            <a:pPr lvl="2"/>
            <a:r>
              <a:rPr lang="en-US" dirty="0"/>
              <a:t>(Human) case investigation including contact tracing to prevent further cases</a:t>
            </a:r>
          </a:p>
          <a:p>
            <a:pPr lvl="2"/>
            <a:r>
              <a:rPr lang="en-US" dirty="0"/>
              <a:t>Animal investigation (if applicable) - TAHC </a:t>
            </a:r>
          </a:p>
        </p:txBody>
      </p:sp>
    </p:spTree>
    <p:extLst>
      <p:ext uri="{BB962C8B-B14F-4D97-AF65-F5344CB8AC3E}">
        <p14:creationId xmlns:p14="http://schemas.microsoft.com/office/powerpoint/2010/main" val="159403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get a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400" cy="4114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Ensure that infection control precautions are in place: standard, contact, and airborne recommended: </a:t>
            </a:r>
            <a:r>
              <a:rPr lang="en-US" dirty="0">
                <a:hlinkClick r:id="rId2"/>
              </a:rPr>
              <a:t>http://www.cdc.gov/flu/avianflu/novel-flu-infection-control.htm</a:t>
            </a:r>
            <a:r>
              <a:rPr lang="en-US" dirty="0"/>
              <a:t> </a:t>
            </a:r>
          </a:p>
          <a:p>
            <a:r>
              <a:rPr lang="en-US" dirty="0"/>
              <a:t>Work with providers to evaluate patients for suspected novel/variant flu:</a:t>
            </a:r>
          </a:p>
          <a:p>
            <a:pPr lvl="1"/>
            <a:r>
              <a:rPr lang="en-US" dirty="0"/>
              <a:t>Record information on the “General Influenza Investigation Form” and “Influenza Investigation Form Supplemental Pages”</a:t>
            </a:r>
          </a:p>
          <a:p>
            <a:pPr lvl="1"/>
            <a:r>
              <a:rPr lang="fr-FR" dirty="0"/>
              <a:t>Use the </a:t>
            </a:r>
            <a:r>
              <a:rPr lang="fr-FR" dirty="0" err="1"/>
              <a:t>CDC’s</a:t>
            </a:r>
            <a:r>
              <a:rPr lang="fr-FR" dirty="0"/>
              <a:t> </a:t>
            </a:r>
            <a:r>
              <a:rPr lang="en-US" dirty="0"/>
              <a:t>Case Under Investigation (CUI) criteria and/or consult with DSHS:</a:t>
            </a:r>
          </a:p>
          <a:p>
            <a:pPr lvl="2"/>
            <a:r>
              <a:rPr lang="en-US" dirty="0"/>
              <a:t>H5N1: </a:t>
            </a:r>
            <a:r>
              <a:rPr lang="en-US" dirty="0">
                <a:hlinkClick r:id="rId3"/>
              </a:rPr>
              <a:t>http://www.cdc.gov/flu/avianflu/h5n1/case-definitions.htm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H7N9: </a:t>
            </a:r>
            <a:r>
              <a:rPr lang="en-US" dirty="0">
                <a:hlinkClick r:id="rId4"/>
              </a:rPr>
              <a:t>http://www.cdc.gov/flu/avianflu/h7n9/case-definitions.htm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HPAI H5: </a:t>
            </a:r>
            <a:r>
              <a:rPr lang="en-US" dirty="0">
                <a:hlinkClick r:id="rId5"/>
              </a:rPr>
              <a:t>http://www.cdc.gov/flu/avianflu/hpai/case-definitions.htm</a:t>
            </a:r>
            <a:endParaRPr lang="en-US" dirty="0"/>
          </a:p>
          <a:p>
            <a:pPr lvl="1"/>
            <a:r>
              <a:rPr lang="en-US" dirty="0"/>
              <a:t>CUI/PUI criteria requires 1) compatible illness AND 2) exposure criteria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45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testing for novel flu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153400" cy="3733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patient meets CUI/PUI criteria, collect specimens</a:t>
            </a:r>
          </a:p>
          <a:p>
            <a:pPr lvl="1"/>
            <a:r>
              <a:rPr lang="en-US" dirty="0"/>
              <a:t>Upper respiratory symptoms: upper respiratory swab </a:t>
            </a:r>
          </a:p>
          <a:p>
            <a:pPr lvl="2"/>
            <a:r>
              <a:rPr lang="en-US" dirty="0"/>
              <a:t>(e.g., NP swab in VTM, nasal aspirate/wash, or combined NP/OP swabs in VTM) </a:t>
            </a:r>
          </a:p>
          <a:p>
            <a:pPr lvl="1"/>
            <a:r>
              <a:rPr lang="en-US" dirty="0"/>
              <a:t>Lower respiratory tract specimen may be preferred if patient has lower respiratory tract illness</a:t>
            </a:r>
          </a:p>
          <a:p>
            <a:pPr lvl="1"/>
            <a:r>
              <a:rPr lang="en-US" dirty="0"/>
              <a:t>If other symptoms (e.g., eye irritation), may need additional samples (e.g., conjunctival)</a:t>
            </a:r>
          </a:p>
          <a:p>
            <a:r>
              <a:rPr lang="en-US" dirty="0"/>
              <a:t>Novel/avian flu testing in TX: DSHS Austin and all Texas LRNs</a:t>
            </a:r>
          </a:p>
          <a:p>
            <a:pPr lvl="1"/>
            <a:r>
              <a:rPr lang="en-US" dirty="0"/>
              <a:t>Notify lab before sending specimens</a:t>
            </a:r>
          </a:p>
          <a:p>
            <a:pPr lvl="1"/>
            <a:r>
              <a:rPr lang="en-US" dirty="0"/>
              <a:t>Provide tracking number for shipment</a:t>
            </a:r>
          </a:p>
          <a:p>
            <a:pPr lvl="1"/>
            <a:r>
              <a:rPr lang="en-US" dirty="0"/>
              <a:t>Same-day testing recommended for those who meet CUI/PUI criteria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685800"/>
            <a:ext cx="226717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 Reportable Conditions</a:t>
            </a:r>
            <a:br>
              <a:rPr lang="en-US" dirty="0"/>
            </a:br>
            <a:r>
              <a:rPr lang="en-US" dirty="0"/>
              <a:t>(non-flu)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0" y="2257267"/>
            <a:ext cx="4343399" cy="3020345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/>
              <a:t>Novel coronavirus/MERS</a:t>
            </a:r>
          </a:p>
          <a:p>
            <a:r>
              <a:rPr lang="en-US" dirty="0"/>
              <a:t>Invasive meningococcal infection</a:t>
            </a:r>
          </a:p>
          <a:p>
            <a:r>
              <a:rPr lang="en-US" dirty="0"/>
              <a:t>Amebic meningitis/encephalitis, including PAM</a:t>
            </a:r>
          </a:p>
          <a:p>
            <a:r>
              <a:rPr lang="en-US" dirty="0" err="1"/>
              <a:t>Legionellosis</a:t>
            </a:r>
            <a:endParaRPr lang="en-US" dirty="0"/>
          </a:p>
          <a:p>
            <a:r>
              <a:rPr lang="en-US" dirty="0"/>
              <a:t>Group A Streptococcus (invasive)</a:t>
            </a:r>
          </a:p>
          <a:p>
            <a:r>
              <a:rPr lang="en-US" dirty="0"/>
              <a:t>Group B Streptococcus (invasive)</a:t>
            </a:r>
          </a:p>
          <a:p>
            <a:r>
              <a:rPr lang="en-US" dirty="0"/>
              <a:t>Invasive pneumococcal disease</a:t>
            </a:r>
          </a:p>
        </p:txBody>
      </p:sp>
    </p:spTree>
    <p:extLst>
      <p:ext uri="{BB962C8B-B14F-4D97-AF65-F5344CB8AC3E}">
        <p14:creationId xmlns:p14="http://schemas.microsoft.com/office/powerpoint/2010/main" val="4200786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 testing FAQs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077200" cy="4038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hospital can do influenza testing (antigen, PCR, culture, etc.). Why should I send this suspected novel /avian flu specimen to DSHS or an LRN?</a:t>
            </a:r>
          </a:p>
          <a:p>
            <a:pPr lvl="1"/>
            <a:r>
              <a:rPr lang="en-US" dirty="0"/>
              <a:t>Culture is a no-no</a:t>
            </a:r>
          </a:p>
          <a:p>
            <a:pPr lvl="1"/>
            <a:r>
              <a:rPr lang="en-US" dirty="0"/>
              <a:t>Antigen tests results are unreliable and cannot subtype</a:t>
            </a:r>
          </a:p>
          <a:p>
            <a:pPr lvl="1"/>
            <a:r>
              <a:rPr lang="en-US" dirty="0"/>
              <a:t>PCR tests are not created equally</a:t>
            </a:r>
          </a:p>
          <a:p>
            <a:pPr lvl="2"/>
            <a:r>
              <a:rPr lang="en-US" dirty="0"/>
              <a:t>Public health labs in TX run CDC’s PCR flu assay </a:t>
            </a:r>
          </a:p>
          <a:p>
            <a:pPr lvl="2"/>
            <a:r>
              <a:rPr lang="en-US" dirty="0"/>
              <a:t>Other flu PCR assays may not detect novel strains</a:t>
            </a:r>
          </a:p>
          <a:p>
            <a:r>
              <a:rPr lang="en-US" dirty="0"/>
              <a:t>Patient doesn’t meet CUI/PUI criteria (but hospital still wants him tested / I’m still concerned). What do I do?</a:t>
            </a:r>
          </a:p>
          <a:p>
            <a:pPr lvl="1"/>
            <a:r>
              <a:rPr lang="en-US" dirty="0"/>
              <a:t>Can still test patient at DSHS Austin or LRN using seasonal flu RT-PCR assay (will also detect novel strains)</a:t>
            </a:r>
          </a:p>
          <a:p>
            <a:pPr lvl="1"/>
            <a:r>
              <a:rPr lang="en-US" dirty="0"/>
              <a:t>No testing urgency with non-CUIs/PUIs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8486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Novel/Variant Influenza - Humans</a:t>
            </a: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918067"/>
              </p:ext>
            </p:extLst>
          </p:nvPr>
        </p:nvGraphicFramePr>
        <p:xfrm>
          <a:off x="770164" y="1676400"/>
          <a:ext cx="7535636" cy="454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2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H5N1*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H7N9*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0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Cases [n]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846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693</a:t>
                      </a: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0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Deaths [n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(%)]</a:t>
                      </a:r>
                      <a:endParaRPr lang="en-US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449 (53%)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277 (40%)</a:t>
                      </a: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17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Median Age </a:t>
                      </a:r>
                    </a:p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(Age Range)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18 years</a:t>
                      </a:r>
                      <a:r>
                        <a:rPr lang="en-US" sz="2000" b="1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†</a:t>
                      </a:r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(0-86</a:t>
                      </a:r>
                      <a:r>
                        <a:rPr lang="en-US" sz="20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years)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58 years</a:t>
                      </a:r>
                      <a:r>
                        <a:rPr lang="en-US" sz="2000" b="1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†</a:t>
                      </a:r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(0-91 years)</a:t>
                      </a: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0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% Male Sex</a:t>
                      </a:r>
                      <a:endParaRPr lang="en-US" sz="2000" b="1" baseline="300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46.9%</a:t>
                      </a:r>
                      <a:r>
                        <a:rPr lang="en-US" sz="2000" b="1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†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68.5%</a:t>
                      </a:r>
                      <a:r>
                        <a:rPr lang="en-US" sz="2000" b="1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†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0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First onset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2003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2013</a:t>
                      </a: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Last onset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Dec 2015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Jan 2016</a:t>
                      </a: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17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Countries with human cases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16 (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Asia</a:t>
                      </a:r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,</a:t>
                      </a:r>
                      <a:r>
                        <a:rPr lang="en-US" sz="20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M.E.</a:t>
                      </a:r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Africa</a:t>
                      </a:r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, Canada)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3 (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China</a:t>
                      </a:r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,</a:t>
                      </a:r>
                      <a:r>
                        <a:rPr lang="en-US" sz="20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Malaysia, Canada)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17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Exposure(s)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Poultry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Poultry/</a:t>
                      </a:r>
                    </a:p>
                    <a:p>
                      <a:r>
                        <a:rPr lang="en-US" sz="2000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bird markets</a:t>
                      </a: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90708" y="63347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*As of 1/20/16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324600"/>
            <a:ext cx="640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solidFill>
                  <a:schemeClr val="accent4">
                    <a:lumMod val="10000"/>
                  </a:schemeClr>
                </a:solidFill>
              </a:rPr>
              <a:t>†</a:t>
            </a:r>
            <a:r>
              <a:rPr lang="en-US" sz="1100" dirty="0">
                <a:solidFill>
                  <a:schemeClr val="accent4">
                    <a:lumMod val="10000"/>
                  </a:schemeClr>
                </a:solidFill>
              </a:rPr>
              <a:t>Qin, Ying, et al. "Differences in the epidemiology of human cases of avian influenza A (H7N9) and A (H5N1) viruses infection." </a:t>
            </a:r>
            <a:r>
              <a:rPr lang="en-US" sz="1100" i="1" dirty="0">
                <a:solidFill>
                  <a:schemeClr val="accent4">
                    <a:lumMod val="10000"/>
                  </a:schemeClr>
                </a:solidFill>
              </a:rPr>
              <a:t>Clinical Infectious Diseases </a:t>
            </a:r>
            <a:r>
              <a:rPr lang="en-US" sz="1100" dirty="0">
                <a:solidFill>
                  <a:schemeClr val="accent4">
                    <a:lumMod val="10000"/>
                  </a:schemeClr>
                </a:solidFill>
              </a:rPr>
              <a:t>(2015): civ345.</a:t>
            </a:r>
          </a:p>
        </p:txBody>
      </p:sp>
    </p:spTree>
    <p:extLst>
      <p:ext uri="{BB962C8B-B14F-4D97-AF65-F5344CB8AC3E}">
        <p14:creationId xmlns:p14="http://schemas.microsoft.com/office/powerpoint/2010/main" val="3304313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099"/>
            <a:ext cx="7439359" cy="709865"/>
          </a:xfrm>
        </p:spPr>
        <p:txBody>
          <a:bodyPr>
            <a:normAutofit fontScale="90000"/>
          </a:bodyPr>
          <a:lstStyle/>
          <a:p>
            <a:r>
              <a:rPr lang="en-US" dirty="0"/>
              <a:t>Number of Confirmed Human H5N1 Cases by Month of Onset, Worldwide (as of 7/6/2015)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72200" y="3340387"/>
            <a:ext cx="5715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1852"/>
            <a:ext cx="8609381" cy="64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9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18" y="685800"/>
            <a:ext cx="7262382" cy="70986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Number of Confirmed Human H7N9 Cases by Week of Onset, Worldwide (as of 11/13/2015)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199"/>
            <a:ext cx="8229600" cy="6204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41" y="900749"/>
            <a:ext cx="3087259" cy="20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07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Human Infections with Other Novel Influenza 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1"/>
            <a:ext cx="7848599" cy="3657600"/>
          </a:xfrm>
        </p:spPr>
        <p:txBody>
          <a:bodyPr>
            <a:normAutofit/>
          </a:bodyPr>
          <a:lstStyle/>
          <a:p>
            <a:r>
              <a:rPr lang="en-US" sz="2000" dirty="0"/>
              <a:t>Avian viruses</a:t>
            </a:r>
          </a:p>
          <a:p>
            <a:pPr lvl="1"/>
            <a:r>
              <a:rPr lang="en-US" sz="1800" dirty="0"/>
              <a:t>H5N6 – 10 cases, 9 severe (including 6 deaths) in China</a:t>
            </a:r>
          </a:p>
          <a:p>
            <a:pPr lvl="1"/>
            <a:r>
              <a:rPr lang="en-US" sz="1800" dirty="0"/>
              <a:t>H9N2 - Bangladesh</a:t>
            </a:r>
          </a:p>
          <a:p>
            <a:r>
              <a:rPr lang="en-US" sz="2000" dirty="0"/>
              <a:t>Swine viruses</a:t>
            </a:r>
          </a:p>
          <a:p>
            <a:pPr lvl="1"/>
            <a:r>
              <a:rPr lang="en-US" sz="1800" dirty="0"/>
              <a:t>H1N1v – 3 in 2015 (OH, IA, MN)</a:t>
            </a:r>
          </a:p>
          <a:p>
            <a:pPr lvl="1"/>
            <a:r>
              <a:rPr lang="en-US" sz="1800" dirty="0"/>
              <a:t>H3N2v - 3 infections in 2015 (MI, MN, NJ)</a:t>
            </a:r>
          </a:p>
          <a:p>
            <a:endParaRPr lang="en-US" sz="2000" dirty="0"/>
          </a:p>
          <a:p>
            <a:r>
              <a:rPr lang="en-US" sz="2000" dirty="0"/>
              <a:t>No novel/avian/swine cases in humans in TX since 2010!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1473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HPAI (H5, H7) Animal Outbreaks, 2015 </a:t>
            </a:r>
            <a:br>
              <a:rPr lang="en-US"/>
            </a:br>
            <a:r>
              <a:rPr lang="en-US"/>
              <a:t>(as of 11/10/15)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34034" r="38174" b="14140"/>
          <a:stretch/>
        </p:blipFill>
        <p:spPr bwMode="auto">
          <a:xfrm>
            <a:off x="942230" y="1582311"/>
            <a:ext cx="6735327" cy="46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796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Avian Flu in the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305800" cy="4038599"/>
          </a:xfrm>
        </p:spPr>
        <p:txBody>
          <a:bodyPr>
            <a:normAutofit/>
          </a:bodyPr>
          <a:lstStyle/>
          <a:p>
            <a:r>
              <a:rPr lang="en-US" sz="2000" dirty="0"/>
              <a:t>2015 HPAI H5N2, Dec 2014—Jun 2015</a:t>
            </a:r>
          </a:p>
          <a:p>
            <a:pPr lvl="1"/>
            <a:r>
              <a:rPr lang="en-US" sz="1800" dirty="0"/>
              <a:t>Started with wild birds in WA</a:t>
            </a:r>
          </a:p>
          <a:p>
            <a:pPr lvl="1"/>
            <a:r>
              <a:rPr lang="en-US" sz="1800" dirty="0"/>
              <a:t>15 states affected</a:t>
            </a:r>
          </a:p>
          <a:p>
            <a:pPr lvl="2"/>
            <a:r>
              <a:rPr lang="en-US" sz="1600" dirty="0"/>
              <a:t>Commercial poultry premises</a:t>
            </a:r>
          </a:p>
          <a:p>
            <a:pPr lvl="2"/>
            <a:r>
              <a:rPr lang="en-US" sz="1600" dirty="0"/>
              <a:t>Backyard flocks</a:t>
            </a:r>
          </a:p>
          <a:p>
            <a:pPr lvl="2"/>
            <a:r>
              <a:rPr lang="en-US" sz="1600" dirty="0"/>
              <a:t>Wild birds</a:t>
            </a:r>
          </a:p>
          <a:p>
            <a:pPr lvl="1"/>
            <a:r>
              <a:rPr lang="en-US" sz="1800" dirty="0"/>
              <a:t>No human H5N2 cases detected</a:t>
            </a:r>
          </a:p>
          <a:p>
            <a:r>
              <a:rPr lang="en-US" sz="2000" dirty="0"/>
              <a:t>2016 HPAI and LPAI H7N8</a:t>
            </a:r>
          </a:p>
          <a:p>
            <a:pPr lvl="1"/>
            <a:r>
              <a:rPr lang="en-US" sz="1800" dirty="0"/>
              <a:t>Turkey flocks in Dubois Co, Indiana – Jan 2016</a:t>
            </a:r>
          </a:p>
          <a:p>
            <a:pPr lvl="1"/>
            <a:r>
              <a:rPr lang="en-US" sz="1800" dirty="0"/>
              <a:t>No human H7N8 cases detected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4" t="15037" r="19068" b="15090"/>
          <a:stretch/>
        </p:blipFill>
        <p:spPr bwMode="auto">
          <a:xfrm>
            <a:off x="5562600" y="459940"/>
            <a:ext cx="3495262" cy="36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6362188"/>
            <a:ext cx="5053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https://www.aphis.usda.gov</a:t>
            </a:r>
          </a:p>
        </p:txBody>
      </p:sp>
    </p:spTree>
    <p:extLst>
      <p:ext uri="{BB962C8B-B14F-4D97-AF65-F5344CB8AC3E}">
        <p14:creationId xmlns:p14="http://schemas.microsoft.com/office/powerpoint/2010/main" val="1186215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ILINet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077200" cy="4191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 Outpatient Influenza-like Illness Surveillance Network (ILINet)</a:t>
            </a:r>
          </a:p>
          <a:p>
            <a:r>
              <a:rPr lang="en-US" dirty="0"/>
              <a:t>Voluntary nationwide network of outpatient providers who report weekly on number of patients seen with influenza-like illness (ILI) by age group, and total patients seen for any reason</a:t>
            </a:r>
          </a:p>
          <a:p>
            <a:pPr lvl="1"/>
            <a:r>
              <a:rPr lang="en-US" dirty="0"/>
              <a:t>Can calculate % ILI</a:t>
            </a:r>
          </a:p>
          <a:p>
            <a:pPr lvl="1"/>
            <a:r>
              <a:rPr lang="en-US" dirty="0"/>
              <a:t>ILI definition: fever ≥ 100°F plus cough and/or sore throat</a:t>
            </a:r>
          </a:p>
          <a:p>
            <a:r>
              <a:rPr lang="en-US" dirty="0"/>
              <a:t>CDC recruitment target: 1 provider per 250,000 population</a:t>
            </a:r>
          </a:p>
          <a:p>
            <a:pPr lvl="1"/>
            <a:r>
              <a:rPr lang="en-US" dirty="0"/>
              <a:t>Providers urgently needed in Regions 1 and 4 </a:t>
            </a:r>
          </a:p>
          <a:p>
            <a:pPr lvl="1"/>
            <a:r>
              <a:rPr lang="en-US" dirty="0"/>
              <a:t>Provider participation takes about 20 minutes/week</a:t>
            </a:r>
          </a:p>
          <a:p>
            <a:pPr lvl="1"/>
            <a:r>
              <a:rPr lang="en-US" dirty="0"/>
              <a:t>Contact Robert Russin to enroll providers</a:t>
            </a:r>
          </a:p>
          <a:p>
            <a:r>
              <a:rPr lang="en-US" dirty="0"/>
              <a:t>Only non-lab flu surveillance system to “detect” the start of the 2009 pandemic</a:t>
            </a:r>
          </a:p>
          <a:p>
            <a:r>
              <a:rPr lang="en-US" dirty="0"/>
              <a:t>To log in to the online system to see data from Texas, contact Robert Russin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202"/>
          <a:stretch/>
        </p:blipFill>
        <p:spPr>
          <a:xfrm>
            <a:off x="304800" y="6248400"/>
            <a:ext cx="8577262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04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NREVSS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1"/>
            <a:ext cx="8077199" cy="3733800"/>
          </a:xfrm>
        </p:spPr>
        <p:txBody>
          <a:bodyPr>
            <a:normAutofit/>
          </a:bodyPr>
          <a:lstStyle/>
          <a:p>
            <a:r>
              <a:rPr lang="en-US" dirty="0"/>
              <a:t>National Respiratory and Enteric Virus Surveillance System (NREVSS) – CDC online system</a:t>
            </a:r>
          </a:p>
          <a:p>
            <a:r>
              <a:rPr lang="en-US" dirty="0"/>
              <a:t>Weekly data (# total tests, # tests positive) voluntarily entered by hospital laboratories</a:t>
            </a:r>
          </a:p>
          <a:p>
            <a:r>
              <a:rPr lang="en-US" dirty="0"/>
              <a:t>Viral data captured (any/all of the following): influenza, parainfluenza, RSV, human metapneumovirus, rhinovirus, enterovirus, adenovirus (respiratory and enteric), seasonal coronaviruses, rotavirus</a:t>
            </a:r>
          </a:p>
          <a:p>
            <a:r>
              <a:rPr lang="en-US" dirty="0"/>
              <a:t>Labs urgently needed in Regions </a:t>
            </a:r>
            <a:r>
              <a:rPr lang="en-US" b="1" dirty="0"/>
              <a:t>2, 4, 9</a:t>
            </a:r>
            <a:r>
              <a:rPr lang="en-US" dirty="0"/>
              <a:t>, 10, 1 (or anywhere there is an interested lab)</a:t>
            </a:r>
          </a:p>
          <a:p>
            <a:r>
              <a:rPr lang="en-US" dirty="0"/>
              <a:t>Contact Johnathan to enroll new labs</a:t>
            </a:r>
          </a:p>
        </p:txBody>
      </p:sp>
    </p:spTree>
    <p:extLst>
      <p:ext uri="{BB962C8B-B14F-4D97-AF65-F5344CB8AC3E}">
        <p14:creationId xmlns:p14="http://schemas.microsoft.com/office/powerpoint/2010/main" val="358248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27099"/>
            <a:ext cx="6345260" cy="709865"/>
          </a:xfrm>
        </p:spPr>
        <p:txBody>
          <a:bodyPr>
            <a:normAutofit fontScale="90000"/>
          </a:bodyPr>
          <a:lstStyle/>
          <a:p>
            <a:r>
              <a:rPr lang="en-US" dirty="0"/>
              <a:t>Respiratory Syncytial Virus (RSV)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8153400" cy="3810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RSV is a respiratory virus thought to infect most people by age 2</a:t>
            </a:r>
          </a:p>
          <a:p>
            <a:pPr lvl="1"/>
            <a:r>
              <a:rPr lang="en-US" dirty="0"/>
              <a:t>Can cause severe illness in certain children</a:t>
            </a:r>
          </a:p>
          <a:p>
            <a:pPr lvl="1"/>
            <a:r>
              <a:rPr lang="en-US" dirty="0"/>
              <a:t>May be responsible for more illness and outbreaks in older adults than previously thought</a:t>
            </a:r>
          </a:p>
          <a:p>
            <a:r>
              <a:rPr lang="en-US" dirty="0"/>
              <a:t>Not reportable in Texas (except outbreaks)</a:t>
            </a:r>
          </a:p>
          <a:p>
            <a:pPr lvl="1"/>
            <a:r>
              <a:rPr lang="en-US" dirty="0"/>
              <a:t>However, surveillance required through TAC Chapter 97, subchapter K Texas</a:t>
            </a:r>
          </a:p>
          <a:p>
            <a:pPr lvl="1"/>
            <a:r>
              <a:rPr lang="en-US" dirty="0"/>
              <a:t>RSV surveillance uses laboratory data only (mainly, NREVSS data)</a:t>
            </a:r>
          </a:p>
          <a:p>
            <a:r>
              <a:rPr lang="en-US" dirty="0"/>
              <a:t>Trends in RSV lab detections inform Texas Medicaid office on approval dates for palivizumab (Ig monoclonal Ab) </a:t>
            </a:r>
          </a:p>
          <a:p>
            <a:pPr lvl="1"/>
            <a:r>
              <a:rPr lang="en-US" dirty="0"/>
              <a:t>Monthly injections recommended for children with certain risk factors for RSV – see 2015 </a:t>
            </a:r>
            <a:r>
              <a:rPr lang="en-US" i="1" dirty="0"/>
              <a:t>Red Book</a:t>
            </a:r>
            <a:r>
              <a:rPr lang="en-US" dirty="0"/>
              <a:t> for list or </a:t>
            </a:r>
            <a:r>
              <a:rPr lang="en-US" dirty="0">
                <a:hlinkClick r:id="rId3"/>
              </a:rPr>
              <a:t>http://pediatrics.aappublications.org/content/134/2/415.full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57200"/>
            <a:ext cx="2543175" cy="15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6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Coronavirus</a:t>
            </a:r>
            <a:br>
              <a:rPr lang="en-US" dirty="0"/>
            </a:br>
            <a:r>
              <a:rPr lang="en-US" dirty="0"/>
              <a:t>(MERS, SARS, etc.)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0" y="2209801"/>
            <a:ext cx="7667959" cy="3581399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1800" dirty="0"/>
              <a:t>Suspected cases </a:t>
            </a:r>
            <a:r>
              <a:rPr lang="en-US" sz="1800" dirty="0">
                <a:solidFill>
                  <a:srgbClr val="FF0000"/>
                </a:solidFill>
              </a:rPr>
              <a:t>immediately</a:t>
            </a:r>
            <a:r>
              <a:rPr lang="en-US" sz="1800" dirty="0"/>
              <a:t> reportable</a:t>
            </a:r>
          </a:p>
          <a:p>
            <a:r>
              <a:rPr lang="en-US" dirty="0"/>
              <a:t>Middle East Respiratory Syndrome (MERS), 2012 to present</a:t>
            </a:r>
          </a:p>
          <a:p>
            <a:pPr lvl="1"/>
            <a:r>
              <a:rPr lang="en-US" dirty="0"/>
              <a:t>1638 cases, 587 (36%) deaths</a:t>
            </a:r>
          </a:p>
          <a:p>
            <a:pPr lvl="2"/>
            <a:r>
              <a:rPr lang="en-US" dirty="0"/>
              <a:t>2 cases in US (in 2014), none in TX</a:t>
            </a:r>
          </a:p>
          <a:p>
            <a:r>
              <a:rPr lang="en-US" dirty="0"/>
              <a:t>Transmission: not fully understood</a:t>
            </a:r>
          </a:p>
          <a:p>
            <a:pPr lvl="1"/>
            <a:r>
              <a:rPr lang="en-US" dirty="0"/>
              <a:t>Animal to human: Direct or indirect contact with camels and their raw products</a:t>
            </a:r>
          </a:p>
          <a:p>
            <a:pPr lvl="1"/>
            <a:r>
              <a:rPr lang="en-US" dirty="0"/>
              <a:t>Human to human: Close contact with infected persons, including via infectious respiratory secretions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486400"/>
            <a:ext cx="2363876" cy="1327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441"/>
          <a:stretch/>
        </p:blipFill>
        <p:spPr>
          <a:xfrm>
            <a:off x="6112098" y="5334000"/>
            <a:ext cx="2352112" cy="13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7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Outbreak Reporting and General Resources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38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Outbreaks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077200" cy="41147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Outbreaks of ANY etiology are reportable</a:t>
            </a:r>
          </a:p>
          <a:p>
            <a:r>
              <a:rPr lang="en-US" dirty="0"/>
              <a:t>Respiratory Disease Outbreak Summary Form: </a:t>
            </a:r>
            <a:r>
              <a:rPr lang="en-US" dirty="0">
                <a:hlinkClick r:id="rId3"/>
              </a:rPr>
              <a:t>http://www.dshs.state.tx.us/idcu/investigation/</a:t>
            </a:r>
            <a:r>
              <a:rPr lang="en-US" dirty="0"/>
              <a:t> </a:t>
            </a:r>
          </a:p>
          <a:p>
            <a:r>
              <a:rPr lang="en-US" dirty="0"/>
              <a:t>Lab testing available</a:t>
            </a:r>
          </a:p>
          <a:p>
            <a:pPr lvl="1"/>
            <a:r>
              <a:rPr lang="en-US" dirty="0"/>
              <a:t>LRN labs: flu PCR</a:t>
            </a:r>
          </a:p>
          <a:p>
            <a:pPr lvl="1"/>
            <a:r>
              <a:rPr lang="en-US" dirty="0"/>
              <a:t>DSHS Austin: flu PCR; respiratory virus panel (RVP); various bacteria, viruses, and fungi</a:t>
            </a:r>
          </a:p>
          <a:p>
            <a:pPr lvl="2"/>
            <a:r>
              <a:rPr lang="en-US" dirty="0"/>
              <a:t>Rapid respiratory outbreak testing (flu PCR, RVP) available; must submit NP swabs for RVP</a:t>
            </a:r>
          </a:p>
          <a:p>
            <a:pPr lvl="1"/>
            <a:r>
              <a:rPr lang="en-US" dirty="0"/>
              <a:t>CDC: mycoplasma, </a:t>
            </a:r>
            <a:r>
              <a:rPr lang="en-US" i="1" dirty="0" err="1"/>
              <a:t>Chlamydophila</a:t>
            </a:r>
            <a:r>
              <a:rPr lang="en-US" dirty="0"/>
              <a:t>, enterovirus typing, and many others</a:t>
            </a:r>
          </a:p>
          <a:p>
            <a:r>
              <a:rPr lang="en-US" dirty="0"/>
              <a:t>Other resources</a:t>
            </a:r>
          </a:p>
          <a:p>
            <a:pPr lvl="1"/>
            <a:r>
              <a:rPr lang="en-US" dirty="0"/>
              <a:t>Outbreaks chapter of Flu Handbook</a:t>
            </a:r>
          </a:p>
          <a:p>
            <a:pPr lvl="1"/>
            <a:r>
              <a:rPr lang="en-US" dirty="0"/>
              <a:t>“Managing Special Situations” sections of EAIDB Investigation Guidelines</a:t>
            </a:r>
          </a:p>
          <a:p>
            <a:pPr lvl="1"/>
            <a:r>
              <a:rPr lang="en-US" dirty="0"/>
              <a:t>CDC’s Unexplained Respiratory Disease Outbreaks (URDO) working group: </a:t>
            </a:r>
            <a:r>
              <a:rPr lang="en-US" dirty="0">
                <a:hlinkClick r:id="rId4"/>
              </a:rPr>
              <a:t>http://www.cdc.gov/urdo/index.html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241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1"/>
            <a:ext cx="8305799" cy="3810000"/>
          </a:xfrm>
        </p:spPr>
        <p:txBody>
          <a:bodyPr>
            <a:normAutofit/>
          </a:bodyPr>
          <a:lstStyle/>
          <a:p>
            <a:r>
              <a:rPr lang="en-US" dirty="0"/>
              <a:t>Influenza</a:t>
            </a:r>
          </a:p>
          <a:p>
            <a:pPr lvl="1"/>
            <a:r>
              <a:rPr lang="en-US" dirty="0"/>
              <a:t>Influenza Surveillance Handbook (updated in September): </a:t>
            </a:r>
            <a:r>
              <a:rPr lang="en-US" dirty="0">
                <a:hlinkClick r:id="rId2"/>
              </a:rPr>
              <a:t>http://www.dshs.state.tx.us/idcu/disease/influenza/Texas-Influenza-Surveillance-Handbook/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Influenza Surveillance Workshop (influenza, MERS/novel coronavirus, respiratory viruses) – Summer 2016</a:t>
            </a:r>
          </a:p>
          <a:p>
            <a:r>
              <a:rPr lang="en-US" dirty="0" err="1"/>
              <a:t>Legionellosis</a:t>
            </a:r>
            <a:endParaRPr lang="en-US" dirty="0"/>
          </a:p>
          <a:p>
            <a:pPr lvl="1"/>
            <a:r>
              <a:rPr lang="en-US" dirty="0" err="1"/>
              <a:t>Legionellosis</a:t>
            </a:r>
            <a:r>
              <a:rPr lang="en-US" dirty="0"/>
              <a:t> investigation toolkits: </a:t>
            </a:r>
            <a:r>
              <a:rPr lang="en-US" dirty="0">
                <a:hlinkClick r:id="rId3"/>
              </a:rPr>
              <a:t>http://www.cdc.gov/legionella/health-depts/index.html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CDC environmental investigation videos: </a:t>
            </a:r>
            <a:r>
              <a:rPr lang="en-US" dirty="0">
                <a:hlinkClick r:id="rId4"/>
              </a:rPr>
              <a:t>http://www.cdc.gov/legionella/videos.html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07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Legionella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162800" cy="65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1" y="685800"/>
            <a:ext cx="8907609" cy="54102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81800" y="2100554"/>
            <a:ext cx="609600" cy="1854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67400" y="1699742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Republic of Korea outbreak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1600200"/>
            <a:ext cx="1905000" cy="187744"/>
          </a:xfrm>
          <a:prstGeom prst="rect">
            <a:avLst/>
          </a:prstGeom>
          <a:solidFill>
            <a:schemeClr val="bg1"/>
          </a:solidFill>
        </p:spPr>
        <p:txBody>
          <a:bodyPr wrap="square" tIns="9144" bIns="9144" rtlCol="0">
            <a:spAutoFit/>
          </a:bodyPr>
          <a:lstStyle/>
          <a:p>
            <a:r>
              <a:rPr lang="en-US" sz="1100" dirty="0"/>
              <a:t>Republic of Korea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1" y="1787944"/>
            <a:ext cx="1981200" cy="192512"/>
          </a:xfrm>
          <a:prstGeom prst="rect">
            <a:avLst/>
          </a:prstGeom>
          <a:solidFill>
            <a:schemeClr val="bg1"/>
          </a:solidFill>
        </p:spPr>
        <p:txBody>
          <a:bodyPr wrap="square" tIns="9144" bIns="9144" rtlCol="0">
            <a:spAutoFit/>
          </a:bodyPr>
          <a:lstStyle/>
          <a:p>
            <a:r>
              <a:rPr lang="en-US" sz="1100" dirty="0"/>
              <a:t>Other countries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1945856"/>
            <a:ext cx="1927123" cy="187744"/>
          </a:xfrm>
          <a:prstGeom prst="rect">
            <a:avLst/>
          </a:prstGeom>
          <a:solidFill>
            <a:schemeClr val="bg1"/>
          </a:solidFill>
        </p:spPr>
        <p:txBody>
          <a:bodyPr wrap="square" tIns="9144" bIns="9144" rtlCol="0">
            <a:spAutoFit/>
          </a:bodyPr>
          <a:lstStyle/>
          <a:p>
            <a:r>
              <a:rPr lang="en-US" sz="1100" dirty="0"/>
              <a:t>Saudi Arabia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8100" y="1800933"/>
            <a:ext cx="1257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2014</a:t>
            </a:r>
          </a:p>
          <a:p>
            <a:r>
              <a:rPr lang="en-US" sz="1400" dirty="0"/>
              <a:t>outbreaks in KSA, UAE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19600" y="2539597"/>
            <a:ext cx="467484" cy="2125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4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4495800"/>
            <a:ext cx="8305800" cy="2057399"/>
          </a:xfrm>
        </p:spPr>
        <p:txBody>
          <a:bodyPr>
            <a:normAutofit/>
          </a:bodyPr>
          <a:lstStyle/>
          <a:p>
            <a:r>
              <a:rPr lang="en-US" dirty="0"/>
              <a:t>Countries in or near the Arabian Peninsula with MERS cases: Iran, Jordan, Kuwait, Lebanon, Oman, Qatar, Saudi Arabia, UAE, Yemen</a:t>
            </a:r>
          </a:p>
          <a:p>
            <a:endParaRPr lang="en-US" dirty="0"/>
          </a:p>
          <a:p>
            <a:r>
              <a:rPr lang="en-US" dirty="0"/>
              <a:t>Travel-associated MERS cases: Algeria, Austria, China, Egypt, France, Germany, Greece, Italy, Malaysia, Netherlands, Philippines, Republic of Korea, Thailand, Tunisia, Turkey, UK, USA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7" y="304800"/>
            <a:ext cx="8696325" cy="40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0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399" cy="4343399"/>
          </a:xfrm>
        </p:spPr>
        <p:txBody>
          <a:bodyPr>
            <a:normAutofit/>
          </a:bodyPr>
          <a:lstStyle/>
          <a:p>
            <a:r>
              <a:rPr lang="en-US" dirty="0"/>
              <a:t>Incubation period: 2-14 days</a:t>
            </a:r>
          </a:p>
          <a:p>
            <a:r>
              <a:rPr lang="en-US" dirty="0"/>
              <a:t>Symptoms: </a:t>
            </a:r>
          </a:p>
          <a:p>
            <a:pPr lvl="1"/>
            <a:r>
              <a:rPr lang="en-US" dirty="0"/>
              <a:t>Fever, cough, shortness of breath</a:t>
            </a:r>
          </a:p>
          <a:p>
            <a:pPr lvl="1"/>
            <a:r>
              <a:rPr lang="en-US" dirty="0"/>
              <a:t>Pneumonia is common, but not always present</a:t>
            </a:r>
          </a:p>
          <a:p>
            <a:pPr lvl="1"/>
            <a:r>
              <a:rPr lang="en-US" dirty="0"/>
              <a:t>Possibly GI symptoms</a:t>
            </a:r>
          </a:p>
          <a:p>
            <a:r>
              <a:rPr lang="en-US" dirty="0"/>
              <a:t>Clinical spectrum: asymptomatic/mild to severe</a:t>
            </a:r>
          </a:p>
          <a:p>
            <a:r>
              <a:rPr lang="en-US" dirty="0"/>
              <a:t>No vaccine, specific treatment, or chemoprophylaxis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35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2989</TotalTime>
  <Words>5310</Words>
  <Application>Microsoft Office PowerPoint</Application>
  <PresentationFormat>On-screen Show (4:3)</PresentationFormat>
  <Paragraphs>647</Paragraphs>
  <Slides>63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Century Gothic</vt:lpstr>
      <vt:lpstr>Times New Roman</vt:lpstr>
      <vt:lpstr>Wingdings 3</vt:lpstr>
      <vt:lpstr>Ion Boardroom</vt:lpstr>
      <vt:lpstr>ELC Epidemiologist Orientation Invasive and Respiratory Infectious Disease (IRID) Team </vt:lpstr>
      <vt:lpstr>Invasive and Respiratory Infectious Disease (IRID) Team - DSHS Austin EAIDB</vt:lpstr>
      <vt:lpstr>IRID Team</vt:lpstr>
      <vt:lpstr>PowerPoint Presentation</vt:lpstr>
      <vt:lpstr>IRID Reportable Conditions (non-flu)</vt:lpstr>
      <vt:lpstr>Novel Coronavirus (MERS, SARS, etc.)</vt:lpstr>
      <vt:lpstr>PowerPoint Presentation</vt:lpstr>
      <vt:lpstr>PowerPoint Presentation</vt:lpstr>
      <vt:lpstr>MERS Disease</vt:lpstr>
      <vt:lpstr>MERS Risk Groups</vt:lpstr>
      <vt:lpstr>When you get a call</vt:lpstr>
      <vt:lpstr>Should you test?</vt:lpstr>
      <vt:lpstr>PUI Criteria - Definitions, etc.</vt:lpstr>
      <vt:lpstr>Novel coronavirus / MERS – lab testing</vt:lpstr>
      <vt:lpstr>Other Considerations</vt:lpstr>
      <vt:lpstr>IRID Reportable Conditions (non-flu)</vt:lpstr>
      <vt:lpstr>Meningococcal Infection, Invasive</vt:lpstr>
      <vt:lpstr>Meningococcal Case Investigation</vt:lpstr>
      <vt:lpstr>Important Data to Collect</vt:lpstr>
      <vt:lpstr>Neisseria meningitidis  Lab Testing and Requirements</vt:lpstr>
      <vt:lpstr>IRID Reportable Conditions (non-flu)</vt:lpstr>
      <vt:lpstr>Primary Amebic Meningoencephalitis (PAM)</vt:lpstr>
      <vt:lpstr>PAM Diagnosis</vt:lpstr>
      <vt:lpstr>PAM Cases – Prevention and Response</vt:lpstr>
      <vt:lpstr>Amebic Meningitis/Encephalitis,  Other than PAM</vt:lpstr>
      <vt:lpstr>For all amebic CNS infections</vt:lpstr>
      <vt:lpstr>IRID Reportable Conditions (non-flu)</vt:lpstr>
      <vt:lpstr>Legionellosis</vt:lpstr>
      <vt:lpstr>Reporting and Investigation</vt:lpstr>
      <vt:lpstr>Legionella – Clinical Laboratory testing</vt:lpstr>
      <vt:lpstr>Legionellosis outbreaks</vt:lpstr>
      <vt:lpstr>IRID Reportable Conditions (non-flu)</vt:lpstr>
      <vt:lpstr>Group A Streptococcus (GAS), Invasive</vt:lpstr>
      <vt:lpstr>Group B Streptococcus (GBS), Invasive</vt:lpstr>
      <vt:lpstr>Streptococcus pneumoniae, Invasive  (Invasive Pneumococcal Disease [IPD])</vt:lpstr>
      <vt:lpstr>TX Invasive Streptococcal Disease Cases, 2006-2015*</vt:lpstr>
      <vt:lpstr>Invasive Streps - Investigation</vt:lpstr>
      <vt:lpstr>PowerPoint Presentation</vt:lpstr>
      <vt:lpstr>Laboratory – Invasive Streps</vt:lpstr>
      <vt:lpstr>Influenza,  ILI,  and Respiratory Virus Surveillance</vt:lpstr>
      <vt:lpstr>Influenza</vt:lpstr>
      <vt:lpstr>Flu Prevention and Control</vt:lpstr>
      <vt:lpstr>Texas Influenza Surveillance Components</vt:lpstr>
      <vt:lpstr>Current Flu Summary</vt:lpstr>
      <vt:lpstr>TX Current Flu Summary (Feb 22, 2016)</vt:lpstr>
      <vt:lpstr>Influenza-Associated Pediatric Mortality</vt:lpstr>
      <vt:lpstr>What is novel/variant influenza?</vt:lpstr>
      <vt:lpstr>If you get a call</vt:lpstr>
      <vt:lpstr>Lab testing for novel flu</vt:lpstr>
      <vt:lpstr>Flu testing FAQs</vt:lpstr>
      <vt:lpstr>Novel/Variant Influenza - Humans</vt:lpstr>
      <vt:lpstr>Number of Confirmed Human H5N1 Cases by Month of Onset, Worldwide (as of 7/6/2015)</vt:lpstr>
      <vt:lpstr> Number of Confirmed Human H7N9 Cases by Week of Onset, Worldwide (as of 11/13/2015)</vt:lpstr>
      <vt:lpstr>Recent Human Infections with Other Novel Influenza Viruses</vt:lpstr>
      <vt:lpstr>HPAI (H5, H7) Animal Outbreaks, 2015  (as of 11/10/15)</vt:lpstr>
      <vt:lpstr>Avian Flu in the US</vt:lpstr>
      <vt:lpstr>ILINet</vt:lpstr>
      <vt:lpstr>NREVSS</vt:lpstr>
      <vt:lpstr>Respiratory Syncytial Virus (RSV)</vt:lpstr>
      <vt:lpstr>Outbreak Reporting and General Resources</vt:lpstr>
      <vt:lpstr>Outbreaks</vt:lpstr>
      <vt:lpstr>Other resources</vt:lpstr>
      <vt:lpstr>CDC Legionella Videos</vt:lpstr>
    </vt:vector>
  </TitlesOfParts>
  <Company>Texas Department of State Health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Epidemiologist Orientation – Reference Slides</dc:title>
  <dc:creator>Lesley Brannan</dc:creator>
  <cp:lastModifiedBy>Pinter,Henry J (DSHS)</cp:lastModifiedBy>
  <cp:revision>519</cp:revision>
  <cp:lastPrinted>2015-08-19T15:37:42Z</cp:lastPrinted>
  <dcterms:created xsi:type="dcterms:W3CDTF">2015-08-07T14:27:03Z</dcterms:created>
  <dcterms:modified xsi:type="dcterms:W3CDTF">2023-02-17T15:10:16Z</dcterms:modified>
</cp:coreProperties>
</file>