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60" r:id="rId3"/>
    <p:sldId id="275" r:id="rId4"/>
    <p:sldId id="270" r:id="rId5"/>
    <p:sldId id="271" r:id="rId6"/>
    <p:sldId id="276" r:id="rId7"/>
    <p:sldId id="277" r:id="rId8"/>
    <p:sldId id="290" r:id="rId9"/>
    <p:sldId id="291" r:id="rId10"/>
    <p:sldId id="292" r:id="rId11"/>
    <p:sldId id="293" r:id="rId12"/>
    <p:sldId id="294" r:id="rId13"/>
    <p:sldId id="272" r:id="rId14"/>
    <p:sldId id="308" r:id="rId15"/>
    <p:sldId id="310" r:id="rId16"/>
    <p:sldId id="309" r:id="rId17"/>
    <p:sldId id="298" r:id="rId18"/>
    <p:sldId id="286" r:id="rId19"/>
    <p:sldId id="288" r:id="rId20"/>
    <p:sldId id="287" r:id="rId21"/>
    <p:sldId id="289" r:id="rId22"/>
    <p:sldId id="278" r:id="rId23"/>
    <p:sldId id="279" r:id="rId24"/>
    <p:sldId id="304" r:id="rId25"/>
    <p:sldId id="305" r:id="rId26"/>
    <p:sldId id="295" r:id="rId27"/>
    <p:sldId id="281" r:id="rId28"/>
    <p:sldId id="274" r:id="rId29"/>
    <p:sldId id="283" r:id="rId30"/>
    <p:sldId id="313" r:id="rId31"/>
    <p:sldId id="285" r:id="rId32"/>
    <p:sldId id="311" r:id="rId33"/>
    <p:sldId id="296" r:id="rId34"/>
    <p:sldId id="299" r:id="rId35"/>
    <p:sldId id="300" r:id="rId36"/>
    <p:sldId id="301" r:id="rId37"/>
    <p:sldId id="297" r:id="rId38"/>
    <p:sldId id="302" r:id="rId39"/>
    <p:sldId id="303" r:id="rId40"/>
    <p:sldId id="306" r:id="rId41"/>
    <p:sldId id="307" r:id="rId42"/>
    <p:sldId id="31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Media, Blood</a:t>
            </a:r>
            <a:r>
              <a:rPr lang="en-US" baseline="0" dirty="0"/>
              <a:t> Agar, MacConkey Agar, Phenol Red Broth, MR/VP, </a:t>
            </a:r>
            <a:r>
              <a:rPr lang="en-US" baseline="0" dirty="0" err="1"/>
              <a:t>Enterotube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Staphytec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cillus_subtilis_endospore_stai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ci.rutgers.edu/~microlab/CLASSINFO/IMAGESCI/capsulestain.htm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ologyproject.wordpress.com/2012/01/18/giardiasis-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ogrun.com.ar/salud/perros/salud_perros_giardiasis.html" TargetMode="Externa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zoology.wordpress.com/2014/03/15/plasmodium-viva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Chocolate_agar_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By%20Microrao%20-%20Own%20work,%20CC%20BY%203.0,%20https:/commons.wikimedia.org/w/index.php?curid=11722811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C%20BY-SA%203.0,%20https:/commons.wikimedia.org/w/index.php?curid=1640312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china.com/m-rapid-strep-a-test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dc.gov/meningitis/lab-manual/chpt06-culture-id.html" TargetMode="Externa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edialabs.com/intl/en/products/Microbiology/Media-Supplements-Identification-and-Growth-Legionella-Legionella-Selective-Supplement/Buffered-Charcoal-Yeast-Extract-Agar-Base-M81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apidtest.com/index.php?i=Salmonella-Rapid-Test&amp;id=594&amp;cat=26" TargetMode="Externa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rect_fluorescent_antibody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thermofisher.com/us/en/home/life-science/protein-biology/protein-biology-learning-center/protein-biology-resource-library/pierce-protein-methods/overview-elis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.pacificbiolabs.com/pacificbiolabs/2013/5/6/immunogenicity-testing-overview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b.bioninja.com.au/standard-level/topic-3-genetics/35-genetic-modification-and/pcr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midlandstech.edu/carterp/Courses/bio225/chap10/lecture3.ht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ciencefair.math.iit.edu/techniques/gelelectrophoresis/" TargetMode="External"/><Relationship Id="rId4" Type="http://schemas.openxmlformats.org/officeDocument/2006/relationships/hyperlink" Target="http://www.biologyreference.com/Dn-Ep/Electrophoresi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rep.community.uaf.edu/the-basics-of-gel-electrophoresis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clinicmeded.com/medicalpubs/diseasemanagement/hepatology/hepatitis-b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hepatitis/resources/professionals/training/serology/training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clinicmeded.com/medicalpubs/diseasemanagement/hepatology/hepatitis-b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clinicmeded.com/medicalpubs/diseasemanagement/hepatology/hepatitis-b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xline.info/diseases/hepatitis-virus-pane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ologyinpictures.com/bacteria%20photos/streptococcus%20pyogenes%20photos/streptococcus%20pyogenes%2009.html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etroscope.eu/wordpress/colony-picture-group-b-beta-hemolytic-streptococci/" TargetMode="External"/><Relationship Id="rId4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By%20Photo%20Credit:%20James%20GathanyContent%20Providers(s):%20CDC/%20Maryam%20I.%20Daneshvar,%20Ph.D.Transwiki%20approved%20by:%20w:en:User:Dmcdevit%20-%20This%20media%20comes%20from%20the%20Centers%20for%20Disease%20Control%20and%20Prevention's%20Public%20Health%20Image%20Library%20(PHIL),%20with%20identification%20number#8401.Note: Not all PHIL images are public domain; be sure to check copyright status and credit authors and content providers.English&#160;| Sloven&#353;&#269;ina&#160;| +/&#8722;This image was copied from wikipedia:en., Public Domain, https://commons.wikimedia.org/w/index.php?curid=2740727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infectionnet.org/notes/bacterial-basics/" TargetMode="Externa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it.cornell.edu/biomi290/microscopycases/AchesPlane/aches.intr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icrobiological_cultures#/media/File:Bacteria_on_agar_plate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Bacteria#/media/File:E._coli_Bacteria_(16598492368)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Staphylococcus_aureus#/media/File:Staphylococcus_aureus_VISA_2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udydroid.com/printerFriendlyViewPack.php?packId=160685" TargetMode="External"/><Relationship Id="rId4" Type="http://schemas.openxmlformats.org/officeDocument/2006/relationships/hyperlink" Target="https://en.wikipedia.org/wiki/Bacill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m_stain_01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ciencepole.com/acid-fastness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Microbe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De-mystified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Endospores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Capsules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1917618"/>
            <a:ext cx="2542903" cy="2542903"/>
          </a:xfrm>
        </p:spPr>
      </p:pic>
      <p:sp>
        <p:nvSpPr>
          <p:cNvPr id="6" name="TextBox 5"/>
          <p:cNvSpPr txBox="1"/>
          <p:nvPr/>
        </p:nvSpPr>
        <p:spPr>
          <a:xfrm>
            <a:off x="9359243" y="2968752"/>
            <a:ext cx="2423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https://commons.wikimedia.org/wiki/File:Bacillus_subtilis_endospore_stain.png</a:t>
            </a:r>
            <a:endParaRPr lang="en-US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24" y="4549684"/>
            <a:ext cx="2346687" cy="2254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1715" y="5338354"/>
            <a:ext cx="24209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http://www.rci.rutgers.edu/~microlab/CLASSINFO/IMAGESCI/capsulestain.htm</a:t>
            </a:r>
            <a:endParaRPr lang="en-US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Resting stage vs active growing/feeding stage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 Protozoan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77" y="4284322"/>
            <a:ext cx="2894161" cy="2482238"/>
          </a:xfrm>
        </p:spPr>
      </p:pic>
      <p:sp>
        <p:nvSpPr>
          <p:cNvPr id="8" name="TextBox 7"/>
          <p:cNvSpPr txBox="1"/>
          <p:nvPr/>
        </p:nvSpPr>
        <p:spPr>
          <a:xfrm>
            <a:off x="10110650" y="5525441"/>
            <a:ext cx="202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Giardia </a:t>
            </a:r>
            <a:r>
              <a:rPr lang="en-US" dirty="0" err="1">
                <a:hlinkClick r:id="rId3"/>
              </a:rPr>
              <a:t>trophozoite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76" y="1904839"/>
            <a:ext cx="2894161" cy="230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0650" y="278674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Giardia cyst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1924594" cy="513806"/>
          </a:xfrm>
        </p:spPr>
        <p:txBody>
          <a:bodyPr/>
          <a:lstStyle/>
          <a:p>
            <a:r>
              <a:rPr lang="en-US" dirty="0"/>
              <a:t>Malaria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3264580"/>
            <a:ext cx="3270607" cy="2213111"/>
          </a:xfrm>
        </p:spPr>
      </p:pic>
      <p:sp>
        <p:nvSpPr>
          <p:cNvPr id="6" name="TextBox 5"/>
          <p:cNvSpPr txBox="1"/>
          <p:nvPr/>
        </p:nvSpPr>
        <p:spPr>
          <a:xfrm>
            <a:off x="2231839" y="5756366"/>
            <a:ext cx="136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Sporozoite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2417597"/>
            <a:ext cx="2237694" cy="3060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2824" y="5756366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Ring Stage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3264580"/>
            <a:ext cx="2857500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7497" y="5756366"/>
            <a:ext cx="270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Schizont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(Pre-</a:t>
            </a:r>
            <a:r>
              <a:rPr lang="en-US" dirty="0" err="1"/>
              <a:t>Merozoite</a:t>
            </a:r>
            <a:r>
              <a:rPr lang="en-US" dirty="0"/>
              <a:t> Release)</a:t>
            </a:r>
          </a:p>
        </p:txBody>
      </p:sp>
    </p:spTree>
    <p:extLst>
      <p:ext uri="{BB962C8B-B14F-4D97-AF65-F5344CB8AC3E}">
        <p14:creationId xmlns:p14="http://schemas.microsoft.com/office/powerpoint/2010/main" val="4582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Biochemical Tests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Enzymatic and fermentation abilities determined through the use of various media</a:t>
            </a:r>
          </a:p>
          <a:p>
            <a:pPr lvl="1"/>
            <a:r>
              <a:rPr lang="en-US" dirty="0"/>
              <a:t>Phenol Red Broth</a:t>
            </a:r>
          </a:p>
          <a:p>
            <a:pPr lvl="1"/>
            <a:r>
              <a:rPr lang="en-US" dirty="0"/>
              <a:t>MR/VP</a:t>
            </a:r>
          </a:p>
          <a:p>
            <a:pPr lvl="1"/>
            <a:r>
              <a:rPr lang="en-US" dirty="0"/>
              <a:t>SIM</a:t>
            </a:r>
          </a:p>
          <a:p>
            <a:pPr lvl="1"/>
            <a:r>
              <a:rPr lang="en-US" dirty="0"/>
              <a:t>MacConkey Agar</a:t>
            </a:r>
          </a:p>
          <a:p>
            <a:pPr lvl="1"/>
            <a:r>
              <a:rPr lang="en-US" dirty="0"/>
              <a:t>Blood Agar</a:t>
            </a:r>
          </a:p>
          <a:p>
            <a:pPr lvl="1"/>
            <a:r>
              <a:rPr lang="en-US" dirty="0"/>
              <a:t>Chocolate Agar</a:t>
            </a:r>
          </a:p>
          <a:p>
            <a:pPr lvl="1"/>
            <a:r>
              <a:rPr lang="en-US" dirty="0"/>
              <a:t>Urease</a:t>
            </a:r>
          </a:p>
          <a:p>
            <a:pPr lvl="1"/>
            <a:r>
              <a:rPr lang="en-US" dirty="0"/>
              <a:t>Decarboxylase</a:t>
            </a:r>
          </a:p>
          <a:p>
            <a:pPr lvl="1"/>
            <a:r>
              <a:rPr lang="en-US" dirty="0"/>
              <a:t>API20E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197531"/>
            <a:ext cx="4494212" cy="3980587"/>
          </a:xfrm>
        </p:spPr>
      </p:pic>
      <p:sp>
        <p:nvSpPr>
          <p:cNvPr id="6" name="TextBox 5"/>
          <p:cNvSpPr txBox="1"/>
          <p:nvPr/>
        </p:nvSpPr>
        <p:spPr>
          <a:xfrm>
            <a:off x="6705600" y="6313714"/>
            <a:ext cx="4014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4"/>
              </a:rPr>
              <a:t>Chocolate Agar:  Wikimedia 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14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Sensitivity-Kirby Bauer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Media most often used: Mueller Hinton</a:t>
            </a:r>
          </a:p>
          <a:p>
            <a:r>
              <a:rPr lang="en-US" dirty="0"/>
              <a:t>Antibiotic infused disks</a:t>
            </a:r>
          </a:p>
          <a:p>
            <a:r>
              <a:rPr lang="en-US" dirty="0"/>
              <a:t>Measure diameter of zone of clearing to determine antibiotic sensitivity</a:t>
            </a:r>
          </a:p>
          <a:p>
            <a:pPr lvl="1"/>
            <a:r>
              <a:rPr lang="en-US" dirty="0"/>
              <a:t>Called, “Zone of Inhibition”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978473"/>
            <a:ext cx="4081272" cy="4682281"/>
          </a:xfrm>
        </p:spPr>
      </p:pic>
    </p:spTree>
    <p:extLst>
      <p:ext uri="{BB962C8B-B14F-4D97-AF65-F5344CB8AC3E}">
        <p14:creationId xmlns:p14="http://schemas.microsoft.com/office/powerpoint/2010/main" val="11159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Sensitivity-Microdilution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Determines minimal concentration needed to inhibit bacterial growth</a:t>
            </a:r>
          </a:p>
          <a:p>
            <a:r>
              <a:rPr lang="en-US" dirty="0"/>
              <a:t>Gradual reduction in antibiotic concentration within each well</a:t>
            </a:r>
          </a:p>
          <a:p>
            <a:r>
              <a:rPr lang="en-US" dirty="0"/>
              <a:t>Minimal Inhibitory Concentration (MIC) determined by visual comparison between negative control and each inoculated well. </a:t>
            </a:r>
          </a:p>
          <a:p>
            <a:pPr lvl="1"/>
            <a:r>
              <a:rPr lang="en-US" dirty="0"/>
              <a:t>No visible turbidity indicates MIC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25" y="2194559"/>
            <a:ext cx="4821068" cy="3614057"/>
          </a:xfrm>
        </p:spPr>
      </p:pic>
      <p:sp>
        <p:nvSpPr>
          <p:cNvPr id="6" name="Rectangle 5"/>
          <p:cNvSpPr/>
          <p:nvPr/>
        </p:nvSpPr>
        <p:spPr>
          <a:xfrm>
            <a:off x="8192724" y="6050539"/>
            <a:ext cx="15340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Microdilution Series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79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Sensitivity-E-Test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Antibiotic infused strip</a:t>
            </a:r>
          </a:p>
          <a:p>
            <a:r>
              <a:rPr lang="en-US" dirty="0"/>
              <a:t>Varying concentrations throughout length of strip. </a:t>
            </a:r>
          </a:p>
          <a:p>
            <a:pPr lvl="1"/>
            <a:r>
              <a:rPr lang="en-US" dirty="0"/>
              <a:t>Greatest concentration is end indicated by the letter</a:t>
            </a:r>
          </a:p>
          <a:p>
            <a:r>
              <a:rPr lang="en-US" dirty="0"/>
              <a:t>Several can be placed on one plate at a time.</a:t>
            </a:r>
          </a:p>
          <a:p>
            <a:r>
              <a:rPr lang="en-US" dirty="0"/>
              <a:t>Quick and easy but expensive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94" y="2194560"/>
            <a:ext cx="3335890" cy="3169096"/>
          </a:xfrm>
        </p:spPr>
      </p:pic>
      <p:sp>
        <p:nvSpPr>
          <p:cNvPr id="6" name="TextBox 5"/>
          <p:cNvSpPr txBox="1"/>
          <p:nvPr/>
        </p:nvSpPr>
        <p:spPr>
          <a:xfrm>
            <a:off x="8817682" y="5598955"/>
            <a:ext cx="766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hlinkClick r:id="rId3"/>
              </a:rPr>
              <a:t>ETest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05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Identification (Immunology)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Primarily consist of Antibody-Antigen Reactions</a:t>
            </a:r>
          </a:p>
          <a:p>
            <a:r>
              <a:rPr lang="en-US" dirty="0"/>
              <a:t>Antibody Titer dependent upon ability of the Immune System to develop “memory” of pathogens</a:t>
            </a:r>
          </a:p>
          <a:p>
            <a:r>
              <a:rPr lang="en-US" dirty="0"/>
              <a:t>Primary Immunological Test Used</a:t>
            </a:r>
          </a:p>
          <a:p>
            <a:pPr lvl="1"/>
            <a:r>
              <a:rPr lang="en-US" dirty="0"/>
              <a:t>Slide Agglutination</a:t>
            </a:r>
          </a:p>
          <a:p>
            <a:pPr lvl="1"/>
            <a:r>
              <a:rPr lang="en-US" dirty="0"/>
              <a:t>Direct Fluorescent Antibody Test</a:t>
            </a:r>
          </a:p>
          <a:p>
            <a:pPr lvl="1"/>
            <a:r>
              <a:rPr lang="en-US" dirty="0"/>
              <a:t>ELISA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3" y="2775679"/>
            <a:ext cx="11430037" cy="3742507"/>
          </a:xfrm>
        </p:spPr>
      </p:pic>
    </p:spTree>
    <p:extLst>
      <p:ext uri="{BB962C8B-B14F-4D97-AF65-F5344CB8AC3E}">
        <p14:creationId xmlns:p14="http://schemas.microsoft.com/office/powerpoint/2010/main" val="20806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Classes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80" y="2282303"/>
            <a:ext cx="8839200" cy="23749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76" y="4771416"/>
            <a:ext cx="8832604" cy="12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Classification Activity</a:t>
            </a:r>
          </a:p>
          <a:p>
            <a:r>
              <a:rPr lang="en-US" dirty="0"/>
              <a:t>What does it mean?</a:t>
            </a:r>
          </a:p>
          <a:p>
            <a:pPr lvl="1"/>
            <a:r>
              <a:rPr lang="en-US" dirty="0"/>
              <a:t>Begin with group that shares many common features</a:t>
            </a:r>
          </a:p>
          <a:p>
            <a:pPr lvl="2"/>
            <a:r>
              <a:rPr lang="en-US" dirty="0"/>
              <a:t>Prokaryotes</a:t>
            </a:r>
          </a:p>
          <a:p>
            <a:pPr lvl="2"/>
            <a:r>
              <a:rPr lang="en-US" dirty="0"/>
              <a:t>Viruses</a:t>
            </a:r>
          </a:p>
          <a:p>
            <a:pPr lvl="1"/>
            <a:r>
              <a:rPr lang="en-US" dirty="0"/>
              <a:t>Narrow groups down based upon small differences</a:t>
            </a:r>
          </a:p>
          <a:p>
            <a:pPr lvl="2"/>
            <a:r>
              <a:rPr lang="en-US" dirty="0"/>
              <a:t>Species and subspecies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Antibodies at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50" y="1902041"/>
            <a:ext cx="5843452" cy="4845790"/>
          </a:xfrm>
        </p:spPr>
      </p:pic>
    </p:spTree>
    <p:extLst>
      <p:ext uri="{BB962C8B-B14F-4D97-AF65-F5344CB8AC3E}">
        <p14:creationId xmlns:p14="http://schemas.microsoft.com/office/powerpoint/2010/main" val="35219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Immunological Memory and Antibody Titer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1893255"/>
            <a:ext cx="6461760" cy="4895551"/>
          </a:xfrm>
        </p:spPr>
      </p:pic>
    </p:spTree>
    <p:extLst>
      <p:ext uri="{BB962C8B-B14F-4D97-AF65-F5344CB8AC3E}">
        <p14:creationId xmlns:p14="http://schemas.microsoft.com/office/powerpoint/2010/main" val="39038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Agglutination/Rapid 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64" y="1898469"/>
            <a:ext cx="5922550" cy="4908192"/>
          </a:xfrm>
        </p:spPr>
      </p:pic>
    </p:spTree>
    <p:extLst>
      <p:ext uri="{BB962C8B-B14F-4D97-AF65-F5344CB8AC3E}">
        <p14:creationId xmlns:p14="http://schemas.microsoft.com/office/powerpoint/2010/main" val="25056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Agglutination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72" y="2079913"/>
            <a:ext cx="7081608" cy="4505614"/>
          </a:xfrm>
        </p:spPr>
      </p:pic>
      <p:sp>
        <p:nvSpPr>
          <p:cNvPr id="5" name="TextBox 4"/>
          <p:cNvSpPr txBox="1"/>
          <p:nvPr/>
        </p:nvSpPr>
        <p:spPr>
          <a:xfrm flipH="1">
            <a:off x="489527" y="4350327"/>
            <a:ext cx="10991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Clumping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7273" y="4534993"/>
            <a:ext cx="1634835" cy="36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Flow Tests as an alternative to Slide Agglutination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7469" y="1970694"/>
            <a:ext cx="4489704" cy="830695"/>
          </a:xfrm>
        </p:spPr>
        <p:txBody>
          <a:bodyPr/>
          <a:lstStyle/>
          <a:p>
            <a:r>
              <a:rPr lang="en-US" dirty="0"/>
              <a:t>Meningococcal Antigen Testing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60" y="1898124"/>
            <a:ext cx="2742329" cy="830695"/>
          </a:xfrm>
        </p:spPr>
        <p:txBody>
          <a:bodyPr/>
          <a:lstStyle/>
          <a:p>
            <a:r>
              <a:rPr lang="en-US" dirty="0"/>
              <a:t>Rapid Strep Test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" y="3023019"/>
            <a:ext cx="3152503" cy="3152503"/>
          </a:xfrm>
        </p:spPr>
      </p:pic>
      <p:sp>
        <p:nvSpPr>
          <p:cNvPr id="9" name="TextBox 8"/>
          <p:cNvSpPr txBox="1"/>
          <p:nvPr/>
        </p:nvSpPr>
        <p:spPr>
          <a:xfrm>
            <a:off x="1686631" y="6338917"/>
            <a:ext cx="151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Lateral Flow Strep Test</a:t>
            </a:r>
            <a:endParaRPr lang="en-US" sz="11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3061776"/>
            <a:ext cx="6010678" cy="2938554"/>
          </a:xfrm>
        </p:spPr>
      </p:pic>
      <p:sp>
        <p:nvSpPr>
          <p:cNvPr id="12" name="TextBox 11"/>
          <p:cNvSpPr txBox="1"/>
          <p:nvPr/>
        </p:nvSpPr>
        <p:spPr>
          <a:xfrm>
            <a:off x="7936337" y="6338917"/>
            <a:ext cx="190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Lateral Flow Meningitis Test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19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Examples of Antigen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852716"/>
            <a:ext cx="4489704" cy="830695"/>
          </a:xfrm>
        </p:spPr>
        <p:txBody>
          <a:bodyPr/>
          <a:lstStyle/>
          <a:p>
            <a:r>
              <a:rPr lang="en-US" dirty="0"/>
              <a:t>Legionella 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2856405"/>
            <a:ext cx="3509554" cy="3433769"/>
          </a:xfrm>
        </p:spPr>
        <p:txBody>
          <a:bodyPr/>
          <a:lstStyle/>
          <a:p>
            <a:r>
              <a:rPr lang="en-US" dirty="0"/>
              <a:t>Use culture method and latex agglutination in combination to diagnose</a:t>
            </a:r>
          </a:p>
          <a:p>
            <a:r>
              <a:rPr lang="en-US" dirty="0"/>
              <a:t>Culture performed using both charcoal yeast agar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1" y="2339597"/>
            <a:ext cx="2442675" cy="3082423"/>
          </a:xfrm>
        </p:spPr>
      </p:pic>
      <p:sp>
        <p:nvSpPr>
          <p:cNvPr id="8" name="TextBox 7"/>
          <p:cNvSpPr txBox="1"/>
          <p:nvPr/>
        </p:nvSpPr>
        <p:spPr>
          <a:xfrm>
            <a:off x="5048752" y="5671551"/>
            <a:ext cx="145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Charcoal Yeast Agar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2343500"/>
            <a:ext cx="4132241" cy="3078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6583" y="5671551"/>
            <a:ext cx="1558834" cy="27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Urinary Antigen Test Kit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17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Fluorescent Antibody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7" y="2560664"/>
            <a:ext cx="5029373" cy="334374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50888" y="2560664"/>
            <a:ext cx="4493424" cy="905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Fluorochrome tagged antibody detects antigen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9208" y="6017623"/>
            <a:ext cx="5026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https://en.wikipedia.org/wiki/Direct_fluorescent_antibody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627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ELISA (Enzyme-Linked Immunosorbent Assay)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to:</a:t>
            </a:r>
          </a:p>
          <a:p>
            <a:pPr lvl="1"/>
            <a:r>
              <a:rPr lang="en-US" dirty="0"/>
              <a:t>Determine antibody titer</a:t>
            </a:r>
          </a:p>
          <a:p>
            <a:pPr lvl="1"/>
            <a:r>
              <a:rPr lang="en-US" dirty="0"/>
              <a:t>Detect HIV antibodies in patient serum sample, as well as other viral infections</a:t>
            </a:r>
          </a:p>
          <a:p>
            <a:r>
              <a:rPr lang="en-US" dirty="0" err="1">
                <a:hlinkClick r:id="rId2"/>
              </a:rPr>
              <a:t>Thermofisher</a:t>
            </a:r>
            <a:r>
              <a:rPr lang="en-US" dirty="0">
                <a:hlinkClick r:id="rId2"/>
              </a:rPr>
              <a:t> ELISA Process Overview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24" y="2194560"/>
            <a:ext cx="4494212" cy="2984156"/>
          </a:xfrm>
        </p:spPr>
      </p:pic>
      <p:sp>
        <p:nvSpPr>
          <p:cNvPr id="6" name="TextBox 5"/>
          <p:cNvSpPr txBox="1"/>
          <p:nvPr/>
        </p:nvSpPr>
        <p:spPr>
          <a:xfrm>
            <a:off x="7632016" y="5421709"/>
            <a:ext cx="2485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4"/>
              </a:rPr>
              <a:t>Source: ELISA Plate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07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 Identification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DNA used to search for and identify specific microbial genes</a:t>
            </a:r>
          </a:p>
          <a:p>
            <a:r>
              <a:rPr lang="en-US" dirty="0"/>
              <a:t>Most commonly used technique:</a:t>
            </a:r>
          </a:p>
          <a:p>
            <a:pPr lvl="1"/>
            <a:r>
              <a:rPr lang="en-US" dirty="0"/>
              <a:t>PCR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DNA replication process to detect specific genes found in various organisms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2194560"/>
            <a:ext cx="4935147" cy="3659563"/>
          </a:xfrm>
        </p:spPr>
      </p:pic>
      <p:sp>
        <p:nvSpPr>
          <p:cNvPr id="7" name="TextBox 6"/>
          <p:cNvSpPr txBox="1"/>
          <p:nvPr/>
        </p:nvSpPr>
        <p:spPr>
          <a:xfrm>
            <a:off x="7666181" y="6181344"/>
            <a:ext cx="2429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Source: </a:t>
            </a:r>
            <a:r>
              <a:rPr lang="en-US" sz="1000" dirty="0" err="1">
                <a:hlinkClick r:id="rId3"/>
              </a:rPr>
              <a:t>bioninja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36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Dichotomous Key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26" y="1988126"/>
            <a:ext cx="5714319" cy="4779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0331" y="6435634"/>
            <a:ext cx="1629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Dichotomous Key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06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Electrophoresis as a Tool to view PCR Results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2083534"/>
            <a:ext cx="5512386" cy="466715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89" y="2083534"/>
            <a:ext cx="3916132" cy="4676981"/>
          </a:xfrm>
        </p:spPr>
      </p:pic>
      <p:sp>
        <p:nvSpPr>
          <p:cNvPr id="10" name="TextBox 9"/>
          <p:cNvSpPr txBox="1"/>
          <p:nvPr/>
        </p:nvSpPr>
        <p:spPr>
          <a:xfrm>
            <a:off x="7602582" y="2246811"/>
            <a:ext cx="1454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Gel with PCR Products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9715" y="2812869"/>
            <a:ext cx="870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Gel Set-up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260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Important to note that a positive PCR result does not necessarily mean that viable cells were present.</a:t>
            </a:r>
          </a:p>
          <a:p>
            <a:pPr lvl="1"/>
            <a:r>
              <a:rPr lang="en-US" dirty="0"/>
              <a:t>We can only conclude that the DNA for a specific organism (gene) was present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57" y="2020389"/>
            <a:ext cx="4921409" cy="4355447"/>
          </a:xfrm>
        </p:spPr>
      </p:pic>
      <p:sp>
        <p:nvSpPr>
          <p:cNvPr id="7" name="TextBox 6"/>
          <p:cNvSpPr txBox="1"/>
          <p:nvPr/>
        </p:nvSpPr>
        <p:spPr>
          <a:xfrm>
            <a:off x="8003176" y="6432610"/>
            <a:ext cx="1976846" cy="2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Second View of PCR Products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29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and Diagnosis of Specific Microbial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Hepatitis B </a:t>
            </a:r>
          </a:p>
          <a:p>
            <a:r>
              <a:rPr lang="en-US" dirty="0"/>
              <a:t>Group A and B Streptococcus</a:t>
            </a:r>
          </a:p>
        </p:txBody>
      </p:sp>
    </p:spTree>
    <p:extLst>
      <p:ext uri="{BB962C8B-B14F-4D97-AF65-F5344CB8AC3E}">
        <p14:creationId xmlns:p14="http://schemas.microsoft.com/office/powerpoint/2010/main" val="38342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 Virus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5" y="1907094"/>
            <a:ext cx="7245531" cy="4805558"/>
          </a:xfrm>
        </p:spPr>
      </p:pic>
      <p:sp>
        <p:nvSpPr>
          <p:cNvPr id="7" name="TextBox 6"/>
          <p:cNvSpPr txBox="1"/>
          <p:nvPr/>
        </p:nvSpPr>
        <p:spPr>
          <a:xfrm>
            <a:off x="7811588" y="6343320"/>
            <a:ext cx="17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Cleveland Clinic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81266"/>
            <a:ext cx="229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Here:  Overview of Hepatitis Serology through CDC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4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Hepatitis B Progression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59" y="1918555"/>
            <a:ext cx="6130833" cy="4860875"/>
          </a:xfrm>
        </p:spPr>
      </p:pic>
      <p:sp>
        <p:nvSpPr>
          <p:cNvPr id="5" name="Rectangle 4"/>
          <p:cNvSpPr/>
          <p:nvPr/>
        </p:nvSpPr>
        <p:spPr>
          <a:xfrm>
            <a:off x="9544695" y="6410098"/>
            <a:ext cx="16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Cleveland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Hepatitis B Progression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29" y="1905544"/>
            <a:ext cx="5969888" cy="4869723"/>
          </a:xfrm>
        </p:spPr>
      </p:pic>
      <p:sp>
        <p:nvSpPr>
          <p:cNvPr id="6" name="Rectangle 5"/>
          <p:cNvSpPr/>
          <p:nvPr/>
        </p:nvSpPr>
        <p:spPr>
          <a:xfrm>
            <a:off x="9254365" y="6405935"/>
            <a:ext cx="16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Cleveland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Hepatitis B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67" y="1828456"/>
            <a:ext cx="5757417" cy="4967829"/>
          </a:xfrm>
        </p:spPr>
      </p:pic>
      <p:sp>
        <p:nvSpPr>
          <p:cNvPr id="6" name="Rectangle 5"/>
          <p:cNvSpPr/>
          <p:nvPr/>
        </p:nvSpPr>
        <p:spPr>
          <a:xfrm>
            <a:off x="9050911" y="6534675"/>
            <a:ext cx="29354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/>
              </a:rPr>
              <a:t>http://dxline.info/diseases/hepatitis-virus-panel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25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and Differentiating Group A and </a:t>
            </a:r>
            <a:r>
              <a:rPr lang="en-US"/>
              <a:t>B Streptococci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Group A Streptococcus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Streptococcus pyogenes</a:t>
            </a:r>
          </a:p>
          <a:p>
            <a:r>
              <a:rPr lang="en-US" sz="2000" dirty="0"/>
              <a:t>Can be normal flora of respiratory tract for some people (opportunistic pathogen)</a:t>
            </a:r>
          </a:p>
          <a:p>
            <a:r>
              <a:rPr lang="en-US" sz="2000" dirty="0"/>
              <a:t>Transmission: Droplet spread</a:t>
            </a:r>
          </a:p>
          <a:p>
            <a:r>
              <a:rPr lang="en-US" sz="2000" dirty="0"/>
              <a:t>Disease: Strep Throat, Scarlet Fever, Rheumatic Fever, Impetigo, Cellulitis, Toxic Shock Syndrome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Group B </a:t>
            </a:r>
            <a:r>
              <a:rPr lang="en-US" dirty="0" err="1"/>
              <a:t>Streptoccoccus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Streptococcus </a:t>
            </a:r>
            <a:r>
              <a:rPr lang="en-US" i="1" dirty="0" err="1"/>
              <a:t>agalactiae</a:t>
            </a:r>
            <a:endParaRPr lang="en-US" i="1" dirty="0"/>
          </a:p>
          <a:p>
            <a:r>
              <a:rPr lang="en-US" dirty="0"/>
              <a:t>Colonizes the vagina of many women</a:t>
            </a:r>
          </a:p>
          <a:p>
            <a:r>
              <a:rPr lang="en-US" dirty="0"/>
              <a:t>Generally does not cause disease in healthy women/becomes normal flora</a:t>
            </a:r>
          </a:p>
          <a:p>
            <a:r>
              <a:rPr lang="en-US" dirty="0"/>
              <a:t>Transmission: Infect newborns upon vaginal delivery</a:t>
            </a:r>
          </a:p>
          <a:p>
            <a:r>
              <a:rPr lang="en-US" dirty="0"/>
              <a:t>Disease: Meningitis, sepsis, or stillbirth </a:t>
            </a:r>
          </a:p>
        </p:txBody>
      </p:sp>
    </p:spTree>
    <p:extLst>
      <p:ext uri="{BB962C8B-B14F-4D97-AF65-F5344CB8AC3E}">
        <p14:creationId xmlns:p14="http://schemas.microsoft.com/office/powerpoint/2010/main" val="3042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1976846"/>
          </a:xfrm>
        </p:spPr>
        <p:txBody>
          <a:bodyPr/>
          <a:lstStyle/>
          <a:p>
            <a:r>
              <a:rPr lang="en-US" dirty="0"/>
              <a:t>Similarities:</a:t>
            </a:r>
          </a:p>
          <a:p>
            <a:pPr lvl="1"/>
            <a:r>
              <a:rPr lang="en-US" dirty="0"/>
              <a:t>streptococci</a:t>
            </a:r>
          </a:p>
          <a:p>
            <a:pPr lvl="1"/>
            <a:r>
              <a:rPr lang="en-US" dirty="0"/>
              <a:t>Beta-hemolysis</a:t>
            </a:r>
          </a:p>
          <a:p>
            <a:pPr lvl="1"/>
            <a:r>
              <a:rPr lang="en-US" dirty="0"/>
              <a:t>Colonial morphology indistinguishable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80" y="1828457"/>
            <a:ext cx="3243226" cy="2594580"/>
          </a:xfrm>
        </p:spPr>
      </p:pic>
      <p:sp>
        <p:nvSpPr>
          <p:cNvPr id="6" name="TextBox 5"/>
          <p:cNvSpPr txBox="1"/>
          <p:nvPr/>
        </p:nvSpPr>
        <p:spPr>
          <a:xfrm>
            <a:off x="10450568" y="3352800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Group A Strep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21" y="4659763"/>
            <a:ext cx="4108453" cy="186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50568" y="5364480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Group B Strep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Differentiate Between Group A and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Lancefield</a:t>
            </a:r>
          </a:p>
          <a:p>
            <a:pPr lvl="1"/>
            <a:r>
              <a:rPr lang="en-US" dirty="0"/>
              <a:t>Developed method to determine differences between members of the </a:t>
            </a:r>
            <a:r>
              <a:rPr lang="en-US"/>
              <a:t>genus </a:t>
            </a:r>
            <a:r>
              <a:rPr lang="en-US" i="1"/>
              <a:t>Streptococcus</a:t>
            </a:r>
            <a:endParaRPr lang="en-US" i="1" dirty="0"/>
          </a:p>
          <a:p>
            <a:pPr lvl="1"/>
            <a:r>
              <a:rPr lang="en-US" dirty="0"/>
              <a:t>Method based upon identifying cell wall polysaccharide antigens</a:t>
            </a:r>
          </a:p>
          <a:p>
            <a:pPr lvl="1"/>
            <a:r>
              <a:rPr lang="en-US" dirty="0"/>
              <a:t>Streptococci grouped according to cell wall polysaccharides</a:t>
            </a:r>
          </a:p>
          <a:p>
            <a:pPr lvl="2"/>
            <a:r>
              <a:rPr lang="en-US" dirty="0"/>
              <a:t>Groups A, B, and D most commonly cause human disease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Bacitracin sensitivity</a:t>
            </a:r>
          </a:p>
          <a:p>
            <a:pPr lvl="2"/>
            <a:r>
              <a:rPr lang="en-US" dirty="0"/>
              <a:t>Group B (resistant)</a:t>
            </a:r>
          </a:p>
          <a:p>
            <a:pPr lvl="2"/>
            <a:r>
              <a:rPr lang="en-US" dirty="0"/>
              <a:t>Group A (sensitive)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072384"/>
            <a:ext cx="5527040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6526" y="2520000"/>
            <a:ext cx="98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0388" y="2520000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2570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Microbial Characteristics are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Characteristics</a:t>
            </a:r>
          </a:p>
          <a:p>
            <a:r>
              <a:rPr lang="en-US" dirty="0"/>
              <a:t>Biochemical Tests</a:t>
            </a:r>
          </a:p>
          <a:p>
            <a:r>
              <a:rPr lang="en-US" dirty="0"/>
              <a:t>Antibiotic Sensitivity Tests</a:t>
            </a:r>
          </a:p>
          <a:p>
            <a:r>
              <a:rPr lang="en-US" dirty="0"/>
              <a:t>Protein Identification (Immunology)</a:t>
            </a:r>
          </a:p>
          <a:p>
            <a:r>
              <a:rPr lang="en-US" dirty="0"/>
              <a:t>Nucleic Acid Identification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Sub-typing Strains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Salmonella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Serotyping:</a:t>
            </a:r>
          </a:p>
          <a:p>
            <a:pPr lvl="1"/>
            <a:r>
              <a:rPr lang="en-US" dirty="0"/>
              <a:t>Slide-agglutination flagellar antigens</a:t>
            </a:r>
          </a:p>
          <a:p>
            <a:r>
              <a:rPr lang="en-US" dirty="0"/>
              <a:t>PCR for specific flagellar antigens</a:t>
            </a:r>
          </a:p>
          <a:p>
            <a:r>
              <a:rPr lang="en-US" dirty="0"/>
              <a:t>PFGE: Pulse Field Gel Electrophoresis (DNA Finger printing)</a:t>
            </a:r>
          </a:p>
          <a:p>
            <a:r>
              <a:rPr lang="en-US" dirty="0"/>
              <a:t>Genetic Sequencing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23" y="1901722"/>
            <a:ext cx="3692434" cy="2446237"/>
          </a:xfrm>
        </p:spPr>
      </p:pic>
      <p:sp>
        <p:nvSpPr>
          <p:cNvPr id="8" name="TextBox 7"/>
          <p:cNvSpPr txBox="1"/>
          <p:nvPr/>
        </p:nvSpPr>
        <p:spPr>
          <a:xfrm>
            <a:off x="10985862" y="2994035"/>
            <a:ext cx="61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PFGE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22" y="4453215"/>
            <a:ext cx="3692435" cy="2338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1245" y="5491681"/>
            <a:ext cx="156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Bacterial Fingerprinting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5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51" y="466344"/>
            <a:ext cx="10824755" cy="1014114"/>
          </a:xfrm>
        </p:spPr>
        <p:txBody>
          <a:bodyPr/>
          <a:lstStyle/>
          <a:p>
            <a:r>
              <a:rPr lang="en-US" dirty="0"/>
              <a:t>Comparison between Culture, Serology, and Antigen Detection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50775"/>
              </p:ext>
            </p:extLst>
          </p:nvPr>
        </p:nvGraphicFramePr>
        <p:xfrm>
          <a:off x="426719" y="1950720"/>
          <a:ext cx="11399520" cy="48332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9880">
                  <a:extLst>
                    <a:ext uri="{9D8B030D-6E8A-4147-A177-3AD203B41FA5}">
                      <a16:colId xmlns:a16="http://schemas.microsoft.com/office/drawing/2014/main" val="3793194692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555734054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1003154423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67894207"/>
                    </a:ext>
                  </a:extLst>
                </a:gridCol>
              </a:tblGrid>
              <a:tr h="3108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DNA Antigen </a:t>
                      </a:r>
                      <a:r>
                        <a:rPr lang="en-US" sz="1400" dirty="0"/>
                        <a:t>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69670"/>
                  </a:ext>
                </a:extLst>
              </a:tr>
              <a:tr h="2376174">
                <a:tc>
                  <a:txBody>
                    <a:bodyPr/>
                    <a:lstStyle/>
                    <a:p>
                      <a:r>
                        <a:rPr lang="en-US" sz="1400" b="1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Grows and maintains viable cells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Basic characteristics detected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Can be used to determine basic metabolic characteristics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Detects</a:t>
                      </a:r>
                      <a:r>
                        <a:rPr lang="en-US" sz="1600" baseline="0" dirty="0"/>
                        <a:t> specific antigens on surface of organism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Relatively inexpensive, little equipment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Can have quick turn around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Extends the time/opportunity for detection</a:t>
                      </a:r>
                      <a:r>
                        <a:rPr lang="en-US" sz="1600" baseline="0" dirty="0"/>
                        <a:t> (viable or whole organism not necessary)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Extremely sensitive and effective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34877"/>
                  </a:ext>
                </a:extLst>
              </a:tr>
              <a:tr h="2146221"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Risk of contamination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Limited</a:t>
                      </a:r>
                      <a:r>
                        <a:rPr lang="en-US" sz="1600" baseline="0" dirty="0"/>
                        <a:t> in ability to accurately differentiate between species or sub-species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Extends time for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False positives</a:t>
                      </a:r>
                      <a:r>
                        <a:rPr lang="en-US" sz="1600" baseline="0" dirty="0"/>
                        <a:t>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Very specific: Can only detect specific antigens pre-determined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May indicate prior exposure, vaccination or current infection depending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Risk of environmental contamination leading</a:t>
                      </a:r>
                      <a:r>
                        <a:rPr lang="en-US" sz="1600" baseline="0" dirty="0"/>
                        <a:t> to false positives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Only detects</a:t>
                      </a:r>
                      <a:r>
                        <a:rPr lang="en-US" sz="1600" baseline="0" dirty="0"/>
                        <a:t> specific organisms/genes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Aches on a Plane Case Study</a:t>
            </a:r>
          </a:p>
          <a:p>
            <a:pPr lvl="1"/>
            <a:r>
              <a:rPr lang="en-US" dirty="0">
                <a:hlinkClick r:id="rId2"/>
              </a:rPr>
              <a:t>https://courses.cit.cornell.edu/biomi290/microscopycases/AchesPlane/aches.intro.html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Colonial Morphology</a:t>
            </a:r>
          </a:p>
          <a:p>
            <a:pPr lvl="1"/>
            <a:r>
              <a:rPr lang="en-US" dirty="0"/>
              <a:t>Growth Characteristics</a:t>
            </a:r>
          </a:p>
          <a:p>
            <a:r>
              <a:rPr lang="en-US" dirty="0"/>
              <a:t>Cellular Morphology</a:t>
            </a:r>
          </a:p>
          <a:p>
            <a:pPr lvl="1"/>
            <a:r>
              <a:rPr lang="en-US" dirty="0"/>
              <a:t>Cell characteristics</a:t>
            </a:r>
          </a:p>
          <a:p>
            <a:pPr lvl="1"/>
            <a:r>
              <a:rPr lang="en-US" dirty="0"/>
              <a:t>Determined through various Staining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Margin</a:t>
            </a:r>
          </a:p>
          <a:p>
            <a:r>
              <a:rPr lang="en-US" dirty="0"/>
              <a:t>Elevation</a:t>
            </a:r>
          </a:p>
          <a:p>
            <a:r>
              <a:rPr lang="en-US" dirty="0"/>
              <a:t>Texture</a:t>
            </a:r>
          </a:p>
          <a:p>
            <a:r>
              <a:rPr lang="en-US" dirty="0"/>
              <a:t>Soluble Pigment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390140"/>
            <a:ext cx="4494212" cy="3595369"/>
          </a:xfrm>
        </p:spPr>
      </p:pic>
      <p:sp>
        <p:nvSpPr>
          <p:cNvPr id="8" name="TextBox 7"/>
          <p:cNvSpPr txBox="1"/>
          <p:nvPr/>
        </p:nvSpPr>
        <p:spPr>
          <a:xfrm>
            <a:off x="6714309" y="6181344"/>
            <a:ext cx="3884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Bacteria on a plate: Wikimedia 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69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 shape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4" y="1911566"/>
            <a:ext cx="3257006" cy="2351151"/>
          </a:xfr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10424160" y="2586446"/>
            <a:ext cx="120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/>
              </a:rPr>
              <a:t>E.coli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1" y="4262717"/>
            <a:ext cx="3269739" cy="2512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4160" y="5286103"/>
            <a:ext cx="168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5"/>
              </a:rPr>
              <a:t>Staphylococcus </a:t>
            </a:r>
            <a:r>
              <a:rPr lang="en-US" i="1" dirty="0" err="1">
                <a:hlinkClick r:id="rId5"/>
              </a:rPr>
              <a:t>areus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07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 Grouping and size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20" y="1960153"/>
            <a:ext cx="3239590" cy="24296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20" y="4521543"/>
            <a:ext cx="3239590" cy="223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1646" y="2778034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B. subtilis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71314" y="5146766"/>
            <a:ext cx="18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5"/>
              </a:rPr>
              <a:t>B. </a:t>
            </a:r>
            <a:r>
              <a:rPr lang="en-US" i="1" dirty="0" err="1">
                <a:hlinkClick r:id="rId5"/>
              </a:rPr>
              <a:t>megaterium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37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Morphology through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 Wall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27" y="1890372"/>
            <a:ext cx="3154129" cy="2365597"/>
          </a:xfrm>
        </p:spPr>
      </p:pic>
      <p:sp>
        <p:nvSpPr>
          <p:cNvPr id="6" name="TextBox 5"/>
          <p:cNvSpPr txBox="1"/>
          <p:nvPr/>
        </p:nvSpPr>
        <p:spPr>
          <a:xfrm>
            <a:off x="9988730" y="2795451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/>
              </a:rPr>
              <a:t>Gram Stain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54" y="4317885"/>
            <a:ext cx="3124873" cy="2527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8730" y="5146766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5"/>
              </a:rPr>
              <a:t>Acid Fast Stain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23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2691</TotalTime>
  <Words>1035</Words>
  <Application>Microsoft Office PowerPoint</Application>
  <PresentationFormat>Widescreen</PresentationFormat>
  <Paragraphs>225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Educational subjects 16x9</vt:lpstr>
      <vt:lpstr>Microbe Identification</vt:lpstr>
      <vt:lpstr>Classification</vt:lpstr>
      <vt:lpstr>Dichotomous Key</vt:lpstr>
      <vt:lpstr>How Microbial Characteristics are Identified</vt:lpstr>
      <vt:lpstr>Growth Characteristics </vt:lpstr>
      <vt:lpstr>Colony Characteristics</vt:lpstr>
      <vt:lpstr>Cellular Morphology through Microscopy  </vt:lpstr>
      <vt:lpstr>Cellular Morphology through Microscopy</vt:lpstr>
      <vt:lpstr>Cellular Morphology through Microscopy</vt:lpstr>
      <vt:lpstr>Cellular Morphology through Microscopy</vt:lpstr>
      <vt:lpstr>Cellular Morphology through Microscopy</vt:lpstr>
      <vt:lpstr>Cellular Morphology through Microscopy</vt:lpstr>
      <vt:lpstr>Biochemical Tests </vt:lpstr>
      <vt:lpstr>Antibiotic Sensitivity-Kirby Bauer Test</vt:lpstr>
      <vt:lpstr>Antibiotic Sensitivity-Microdilution Method</vt:lpstr>
      <vt:lpstr>Antibiotic Sensitivity-E-Test</vt:lpstr>
      <vt:lpstr>Protein Identification (Immunology)</vt:lpstr>
      <vt:lpstr>Antibody Structure</vt:lpstr>
      <vt:lpstr>Antibody Classes</vt:lpstr>
      <vt:lpstr>Antibodies at Work</vt:lpstr>
      <vt:lpstr>Immunological Memory and Antibody Titer</vt:lpstr>
      <vt:lpstr>Slide Agglutination/Rapid Tests</vt:lpstr>
      <vt:lpstr>Slide Agglutination Results</vt:lpstr>
      <vt:lpstr>Lateral Flow Tests as an alternative to Slide Agglutination</vt:lpstr>
      <vt:lpstr>Additional Examples of Antigen Testing</vt:lpstr>
      <vt:lpstr>Direct Fluorescent Antibody</vt:lpstr>
      <vt:lpstr>ELISA (Enzyme-Linked Immunosorbent Assay)</vt:lpstr>
      <vt:lpstr>Nucleic Acid Identification </vt:lpstr>
      <vt:lpstr>PCR</vt:lpstr>
      <vt:lpstr>Gel Electrophoresis as a Tool to view PCR Results</vt:lpstr>
      <vt:lpstr>PCR Results</vt:lpstr>
      <vt:lpstr>Characteristics and Diagnosis of Specific Microbial Examples</vt:lpstr>
      <vt:lpstr>Hepatitis B Virus</vt:lpstr>
      <vt:lpstr>Acute Hepatitis B Progression</vt:lpstr>
      <vt:lpstr>Chronic Hepatitis B Progression</vt:lpstr>
      <vt:lpstr>Interpreting Hepatitis B Results</vt:lpstr>
      <vt:lpstr>Identifying and Differentiating Group A and B Streptococci</vt:lpstr>
      <vt:lpstr>The Challenge</vt:lpstr>
      <vt:lpstr>How to Differentiate Between Group A and B</vt:lpstr>
      <vt:lpstr>Sub-typing Strains</vt:lpstr>
      <vt:lpstr>Comparison between Culture, Serology, and Antigen Detection </vt:lpstr>
      <vt:lpstr>You Try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 Identification</dc:title>
  <dc:creator>Kristine Hollingsworth</dc:creator>
  <cp:lastModifiedBy>Pinter,Henry J (DSHS)</cp:lastModifiedBy>
  <cp:revision>70</cp:revision>
  <dcterms:created xsi:type="dcterms:W3CDTF">2016-09-24T00:53:42Z</dcterms:created>
  <dcterms:modified xsi:type="dcterms:W3CDTF">2023-02-16T21:47:52Z</dcterms:modified>
</cp:coreProperties>
</file>