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256" r:id="rId2"/>
    <p:sldId id="259" r:id="rId3"/>
    <p:sldId id="260" r:id="rId4"/>
    <p:sldId id="267" r:id="rId5"/>
    <p:sldId id="268" r:id="rId6"/>
    <p:sldId id="257" r:id="rId7"/>
    <p:sldId id="264" r:id="rId8"/>
    <p:sldId id="271" r:id="rId9"/>
    <p:sldId id="258" r:id="rId10"/>
    <p:sldId id="262" r:id="rId11"/>
    <p:sldId id="263" r:id="rId12"/>
    <p:sldId id="266" r:id="rId13"/>
    <p:sldId id="291" r:id="rId14"/>
    <p:sldId id="269" r:id="rId15"/>
    <p:sldId id="282" r:id="rId16"/>
    <p:sldId id="283" r:id="rId17"/>
    <p:sldId id="273" r:id="rId18"/>
    <p:sldId id="272" r:id="rId19"/>
    <p:sldId id="284" r:id="rId20"/>
    <p:sldId id="285" r:id="rId21"/>
    <p:sldId id="286" r:id="rId22"/>
    <p:sldId id="287" r:id="rId23"/>
    <p:sldId id="275" r:id="rId24"/>
    <p:sldId id="276" r:id="rId25"/>
    <p:sldId id="289" r:id="rId26"/>
    <p:sldId id="295" r:id="rId27"/>
    <p:sldId id="277" r:id="rId28"/>
    <p:sldId id="278" r:id="rId29"/>
    <p:sldId id="294" r:id="rId30"/>
    <p:sldId id="293" r:id="rId31"/>
    <p:sldId id="270" r:id="rId32"/>
    <p:sldId id="265" r:id="rId33"/>
    <p:sldId id="290" r:id="rId34"/>
    <p:sldId id="281" r:id="rId35"/>
    <p:sldId id="280"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5" autoAdjust="0"/>
  </p:normalViewPr>
  <p:slideViewPr>
    <p:cSldViewPr>
      <p:cViewPr varScale="1">
        <p:scale>
          <a:sx n="52" d="100"/>
          <a:sy n="52" d="100"/>
        </p:scale>
        <p:origin x="1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A7A34-2C8D-414C-AE21-3B9FA6350ABE}"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69B54-6DF3-4790-8FC0-E2A6511719C8}" type="slidenum">
              <a:rPr lang="en-US" smtClean="0"/>
              <a:t>‹#›</a:t>
            </a:fld>
            <a:endParaRPr lang="en-US"/>
          </a:p>
        </p:txBody>
      </p:sp>
    </p:spTree>
    <p:extLst>
      <p:ext uri="{BB962C8B-B14F-4D97-AF65-F5344CB8AC3E}">
        <p14:creationId xmlns:p14="http://schemas.microsoft.com/office/powerpoint/2010/main" val="10027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ext.apic.org/item-2/chapter-1-infection-prevention-and-control-programs/references#2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In this session an epidemiologist will be able to learn more about the world of infection prevention and control. </a:t>
            </a:r>
          </a:p>
          <a:p>
            <a:r>
              <a:rPr lang="en-US" sz="1200" kern="1200" dirty="0">
                <a:solidFill>
                  <a:schemeClr val="tx1"/>
                </a:solidFill>
                <a:effectLst/>
                <a:latin typeface="+mn-lt"/>
                <a:ea typeface="+mn-ea"/>
                <a:cs typeface="+mn-cs"/>
              </a:rPr>
              <a:t>What is an infection preventionist and why do hospitals have them? How can we make our working relationship more effective?</a:t>
            </a:r>
          </a:p>
          <a:p>
            <a:r>
              <a:rPr lang="en-US" sz="1200" kern="1200" dirty="0">
                <a:solidFill>
                  <a:schemeClr val="tx1"/>
                </a:solidFill>
                <a:effectLst/>
                <a:latin typeface="+mn-lt"/>
                <a:ea typeface="+mn-ea"/>
                <a:cs typeface="+mn-cs"/>
              </a:rPr>
              <a:t>Questions during and</a:t>
            </a:r>
            <a:r>
              <a:rPr lang="en-US" sz="1200" kern="1200" baseline="0" dirty="0">
                <a:solidFill>
                  <a:schemeClr val="tx1"/>
                </a:solidFill>
                <a:effectLst/>
                <a:latin typeface="+mn-lt"/>
                <a:ea typeface="+mn-ea"/>
                <a:cs typeface="+mn-cs"/>
              </a:rPr>
              <a:t> at the end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869B54-6DF3-4790-8FC0-E2A6511719C8}" type="slidenum">
              <a:rPr lang="en-US" smtClean="0"/>
              <a:t>1</a:t>
            </a:fld>
            <a:endParaRPr lang="en-US"/>
          </a:p>
        </p:txBody>
      </p:sp>
    </p:spTree>
    <p:extLst>
      <p:ext uri="{BB962C8B-B14F-4D97-AF65-F5344CB8AC3E}">
        <p14:creationId xmlns:p14="http://schemas.microsoft.com/office/powerpoint/2010/main" val="419913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12</a:t>
            </a:fld>
            <a:endParaRPr lang="en-US"/>
          </a:p>
        </p:txBody>
      </p:sp>
    </p:spTree>
    <p:extLst>
      <p:ext uri="{BB962C8B-B14F-4D97-AF65-F5344CB8AC3E}">
        <p14:creationId xmlns:p14="http://schemas.microsoft.com/office/powerpoint/2010/main" val="157233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boxes are from Joint Commission, one accrediting source that most</a:t>
            </a:r>
            <a:r>
              <a:rPr lang="en-US" baseline="0" dirty="0"/>
              <a:t> are familiar with.</a:t>
            </a:r>
          </a:p>
          <a:p>
            <a:r>
              <a:rPr lang="en-US" baseline="0" dirty="0"/>
              <a:t>They have what are called National Patient Safety Goals. You can view the ones for hospital and specifically for Infection Control. These are updated annually.</a:t>
            </a:r>
          </a:p>
          <a:p>
            <a:endParaRPr lang="en-US" baseline="0" dirty="0"/>
          </a:p>
          <a:p>
            <a:r>
              <a:rPr lang="en-US" baseline="0" dirty="0"/>
              <a:t>The next is from DNV’s another accrediting source. They what is called ISO process. After a facility is accredited they can be certified in MIR. It is a one to three year process. </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13</a:t>
            </a:fld>
            <a:endParaRPr lang="en-US"/>
          </a:p>
        </p:txBody>
      </p:sp>
    </p:spTree>
    <p:extLst>
      <p:ext uri="{BB962C8B-B14F-4D97-AF65-F5344CB8AC3E}">
        <p14:creationId xmlns:p14="http://schemas.microsoft.com/office/powerpoint/2010/main" val="403772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15</a:t>
            </a:fld>
            <a:endParaRPr lang="en-US" dirty="0"/>
          </a:p>
        </p:txBody>
      </p:sp>
    </p:spTree>
    <p:extLst>
      <p:ext uri="{BB962C8B-B14F-4D97-AF65-F5344CB8AC3E}">
        <p14:creationId xmlns:p14="http://schemas.microsoft.com/office/powerpoint/2010/main" val="10694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survey of U.S. healthcare workers found that 1%-3% reused the same needle and/or syringe on multiple patients.</a:t>
            </a:r>
          </a:p>
          <a:p>
            <a:endParaRPr lang="en-US" dirty="0"/>
          </a:p>
          <a:p>
            <a:r>
              <a:rPr lang="en-US" dirty="0"/>
              <a:t>1% is 45 respondents. 1 of which</a:t>
            </a:r>
            <a:r>
              <a:rPr lang="en-US" baseline="0" dirty="0"/>
              <a:t> worked in a LTCF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16</a:t>
            </a:fld>
            <a:endParaRPr lang="en-US" dirty="0"/>
          </a:p>
        </p:txBody>
      </p:sp>
    </p:spTree>
    <p:extLst>
      <p:ext uri="{BB962C8B-B14F-4D97-AF65-F5344CB8AC3E}">
        <p14:creationId xmlns:p14="http://schemas.microsoft.com/office/powerpoint/2010/main" val="153570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is that persons baseline? </a:t>
            </a:r>
          </a:p>
          <a:p>
            <a:r>
              <a:rPr lang="en-US" sz="1200" b="0" i="0" kern="1200" dirty="0">
                <a:solidFill>
                  <a:schemeClr val="tx1"/>
                </a:solidFill>
                <a:effectLst/>
                <a:latin typeface="+mn-lt"/>
                <a:ea typeface="+mn-ea"/>
                <a:cs typeface="+mn-cs"/>
              </a:rPr>
              <a:t>Masks need to be changed out frequently.</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Cohort</a:t>
            </a:r>
            <a:r>
              <a:rPr lang="en-US" sz="1200" b="0" i="0" kern="1200" baseline="0" dirty="0">
                <a:solidFill>
                  <a:schemeClr val="tx1"/>
                </a:solidFill>
                <a:effectLst/>
                <a:latin typeface="+mn-lt"/>
                <a:ea typeface="+mn-ea"/>
                <a:cs typeface="+mn-cs"/>
              </a:rPr>
              <a:t> but </a:t>
            </a:r>
            <a:r>
              <a:rPr lang="en-US" sz="1200" b="0" i="0" kern="1200" dirty="0">
                <a:solidFill>
                  <a:schemeClr val="tx1"/>
                </a:solidFill>
                <a:effectLst/>
                <a:latin typeface="+mn-lt"/>
                <a:ea typeface="+mn-ea"/>
                <a:cs typeface="+mn-cs"/>
              </a:rPr>
              <a:t>avoid placement with high-risk patients == </a:t>
            </a:r>
            <a:r>
              <a:rPr lang="en-US" dirty="0"/>
              <a:t>change gown and gloves and perform hand hygiene prior to touching the next patient.</a:t>
            </a:r>
          </a:p>
          <a:p>
            <a:r>
              <a:rPr lang="en-US" dirty="0"/>
              <a:t>2 days if they are housed with non-high risk</a:t>
            </a:r>
            <a:r>
              <a:rPr lang="en-US" baseline="0" dirty="0"/>
              <a:t>, CDC outbreak recommends 5 days.</a:t>
            </a:r>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19</a:t>
            </a:fld>
            <a:endParaRPr lang="en-US" dirty="0"/>
          </a:p>
        </p:txBody>
      </p:sp>
    </p:spTree>
    <p:extLst>
      <p:ext uri="{BB962C8B-B14F-4D97-AF65-F5344CB8AC3E}">
        <p14:creationId xmlns:p14="http://schemas.microsoft.com/office/powerpoint/2010/main" val="325244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20</a:t>
            </a:fld>
            <a:endParaRPr lang="en-US" dirty="0"/>
          </a:p>
        </p:txBody>
      </p:sp>
    </p:spTree>
    <p:extLst>
      <p:ext uri="{BB962C8B-B14F-4D97-AF65-F5344CB8AC3E}">
        <p14:creationId xmlns:p14="http://schemas.microsoft.com/office/powerpoint/2010/main" val="310815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gut bacteria; causes many types of infections. Started to be seen in 1992 and then in the US in 2001</a:t>
            </a:r>
          </a:p>
          <a:p>
            <a:r>
              <a:rPr lang="en-US" dirty="0"/>
              <a:t>Bloodstream</a:t>
            </a:r>
            <a:r>
              <a:rPr lang="en-US" baseline="0" dirty="0"/>
              <a:t> CRE infections have shown as high as 50% mortality</a:t>
            </a:r>
            <a:endParaRPr lang="en-US" dirty="0"/>
          </a:p>
          <a:p>
            <a:r>
              <a:rPr lang="en-US" dirty="0"/>
              <a:t>CP could be modified in these settings. Higher risk for transmission vs. those considered</a:t>
            </a:r>
            <a:r>
              <a:rPr lang="en-US" baseline="0" dirty="0"/>
              <a:t> functional.</a:t>
            </a:r>
            <a:endParaRPr lang="en-US" dirty="0"/>
          </a:p>
          <a:p>
            <a:r>
              <a:rPr lang="en-US" dirty="0"/>
              <a:t> Dependent upon HCP for their activities of daily living</a:t>
            </a:r>
          </a:p>
          <a:p>
            <a:r>
              <a:rPr lang="en-US" dirty="0"/>
              <a:t> Ventilator-dependent</a:t>
            </a:r>
          </a:p>
          <a:p>
            <a:r>
              <a:rPr lang="en-US" dirty="0"/>
              <a:t> Incontinent of stool</a:t>
            </a:r>
          </a:p>
          <a:p>
            <a:r>
              <a:rPr lang="en-US" dirty="0"/>
              <a:t> Wounds with drainage that is difficult to control</a:t>
            </a:r>
          </a:p>
          <a:p>
            <a:r>
              <a:rPr lang="en-US" dirty="0"/>
              <a:t>For other residents (more functional), requirement for contact Precautions might be relaxed -- Emphasize hand hygiene, keep wounds covered</a:t>
            </a:r>
          </a:p>
        </p:txBody>
      </p:sp>
      <p:sp>
        <p:nvSpPr>
          <p:cNvPr id="4" name="Slide Number Placeholder 3"/>
          <p:cNvSpPr>
            <a:spLocks noGrp="1"/>
          </p:cNvSpPr>
          <p:nvPr>
            <p:ph type="sldNum" sz="quarter" idx="10"/>
          </p:nvPr>
        </p:nvSpPr>
        <p:spPr/>
        <p:txBody>
          <a:bodyPr/>
          <a:lstStyle/>
          <a:p>
            <a:fld id="{F9D08DD3-4A0E-4CE3-AF8B-08CC1132B70C}" type="slidenum">
              <a:rPr lang="en-US" smtClean="0"/>
              <a:t>21</a:t>
            </a:fld>
            <a:endParaRPr lang="en-US" dirty="0"/>
          </a:p>
        </p:txBody>
      </p:sp>
    </p:spTree>
    <p:extLst>
      <p:ext uri="{BB962C8B-B14F-4D97-AF65-F5344CB8AC3E}">
        <p14:creationId xmlns:p14="http://schemas.microsoft.com/office/powerpoint/2010/main" val="2904343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t>
            </a:r>
            <a:r>
              <a:rPr lang="en-US" baseline="0" dirty="0"/>
              <a:t> “CDC CRE Toolkit” and find this 28 page document</a:t>
            </a:r>
          </a:p>
          <a:p>
            <a:r>
              <a:rPr lang="en-US" baseline="0" dirty="0"/>
              <a:t>1) Educate staff with frequent in-services: NEO, annually, monitor compliance and provide feedback of performance</a:t>
            </a:r>
          </a:p>
          <a:p>
            <a:r>
              <a:rPr lang="en-US" baseline="0" dirty="0"/>
              <a:t> Ensure access to hand hygiene stations, Install alcohol-based hand gel dispensers in/near patient rooms, Encourage use of alcohol-based hand gel dispensers in favor of soap and water (exceptions include when hands are visibly soiled)</a:t>
            </a:r>
          </a:p>
          <a:p>
            <a:r>
              <a:rPr lang="en-US" baseline="0" dirty="0"/>
              <a:t>2) Keep staff up-to-date on rates, tell them about CRE now and</a:t>
            </a:r>
            <a:r>
              <a:rPr lang="en-US" dirty="0"/>
              <a:t> how to isolate</a:t>
            </a:r>
            <a:endParaRPr lang="en-US" baseline="0" dirty="0"/>
          </a:p>
          <a:p>
            <a:r>
              <a:rPr lang="en-US" dirty="0"/>
              <a:t>3</a:t>
            </a:r>
            <a:r>
              <a:rPr lang="en-US" baseline="0" dirty="0"/>
              <a:t>) Minimize use of invasive devices</a:t>
            </a:r>
          </a:p>
          <a:p>
            <a:r>
              <a:rPr lang="en-US" baseline="0" dirty="0"/>
              <a:t> Ensure implementation of HICPAC recommendations: Urinary catheters, CVCs/PICCs</a:t>
            </a:r>
          </a:p>
          <a:p>
            <a:r>
              <a:rPr lang="en-US" dirty="0"/>
              <a:t>4</a:t>
            </a:r>
            <a:r>
              <a:rPr lang="en-US" baseline="0" dirty="0"/>
              <a:t>) Place CRE patients in single-patient rooms </a:t>
            </a:r>
          </a:p>
          <a:p>
            <a:r>
              <a:rPr lang="en-US" baseline="0" dirty="0"/>
              <a:t> Cohort patients together in same room, specific units w/dedicated staff. </a:t>
            </a:r>
          </a:p>
          <a:p>
            <a:r>
              <a:rPr lang="en-US" baseline="0" dirty="0"/>
              <a:t>Single rooms for highest risk (e.g., incontinent,  devices, open wounds)</a:t>
            </a:r>
          </a:p>
          <a:p>
            <a:r>
              <a:rPr lang="en-US" dirty="0"/>
              <a:t>5</a:t>
            </a:r>
            <a:r>
              <a:rPr lang="en-US" baseline="0" dirty="0"/>
              <a:t>) Perform appropriate lab  screening for CRE (in accordance with CLSI guidance)</a:t>
            </a:r>
          </a:p>
          <a:p>
            <a:r>
              <a:rPr lang="en-US" baseline="0" dirty="0"/>
              <a:t> Are protocols in place for timely notification of CRE to the appropriate staff</a:t>
            </a:r>
          </a:p>
          <a:p>
            <a:r>
              <a:rPr lang="en-US" baseline="0" dirty="0"/>
              <a:t> Applies to on-site and off-site laboratories</a:t>
            </a:r>
          </a:p>
          <a:p>
            <a:r>
              <a:rPr lang="en-US" dirty="0"/>
              <a:t>6</a:t>
            </a:r>
            <a:r>
              <a:rPr lang="en-US" baseline="0" dirty="0"/>
              <a:t>) Ensure appropriate indications and duration of use of antimicrobial therapy</a:t>
            </a:r>
          </a:p>
          <a:p>
            <a:r>
              <a:rPr lang="en-US" baseline="0" dirty="0"/>
              <a:t> Use narrowest spectrum of antimicrobial that is appropriate</a:t>
            </a:r>
          </a:p>
          <a:p>
            <a:r>
              <a:rPr lang="en-US" dirty="0"/>
              <a:t>7</a:t>
            </a:r>
            <a:r>
              <a:rPr lang="en-US" baseline="0" dirty="0"/>
              <a:t>) Screening</a:t>
            </a:r>
            <a:r>
              <a:rPr lang="en-US" dirty="0"/>
              <a:t> is u</a:t>
            </a:r>
            <a:r>
              <a:rPr lang="en-US" baseline="0" dirty="0"/>
              <a:t>sed to ID unrecognized CRE among high-risk patients: Epi-linked cases</a:t>
            </a:r>
          </a:p>
          <a:p>
            <a:r>
              <a:rPr lang="en-US" baseline="0" dirty="0"/>
              <a:t> Point prevalence surveys</a:t>
            </a:r>
          </a:p>
          <a:p>
            <a:r>
              <a:rPr lang="en-US" baseline="0" dirty="0"/>
              <a:t>• Rapid evaluation of CRE prevalence in particular wards/units</a:t>
            </a:r>
          </a:p>
          <a:p>
            <a:r>
              <a:rPr lang="en-US" baseline="0" dirty="0"/>
              <a:t>• Do once if few or no additional CRE colonized patients identified</a:t>
            </a:r>
          </a:p>
          <a:p>
            <a:r>
              <a:rPr lang="en-US" baseline="0" dirty="0"/>
              <a:t>• Do serially if colonization more widespread and/or to follow effect of intervention</a:t>
            </a:r>
          </a:p>
          <a:p>
            <a:endParaRPr lang="en-US" baseline="0" dirty="0"/>
          </a:p>
          <a:p>
            <a:r>
              <a:rPr lang="en-US" baseline="0" dirty="0"/>
              <a:t>Supplemental</a:t>
            </a:r>
          </a:p>
          <a:p>
            <a:pPr marL="228600" indent="-228600">
              <a:buAutoNum type="arabicParenR"/>
            </a:pPr>
            <a:r>
              <a:rPr lang="en-US" baseline="0" dirty="0"/>
              <a:t>Patients who may not be epi-links to cases, but meet certain pre-specified criteria</a:t>
            </a:r>
          </a:p>
          <a:p>
            <a:pPr marL="228600" indent="-228600">
              <a:buAutoNum type="arabicParenR"/>
            </a:pPr>
            <a:r>
              <a:rPr lang="en-US" baseline="0" dirty="0"/>
              <a:t>LTCF – bathe high-risk patients with 2% chlorhexidine</a:t>
            </a:r>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22</a:t>
            </a:fld>
            <a:endParaRPr lang="en-US" dirty="0"/>
          </a:p>
        </p:txBody>
      </p:sp>
    </p:spTree>
    <p:extLst>
      <p:ext uri="{BB962C8B-B14F-4D97-AF65-F5344CB8AC3E}">
        <p14:creationId xmlns:p14="http://schemas.microsoft.com/office/powerpoint/2010/main" val="37805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job that was terribly</a:t>
            </a:r>
            <a:r>
              <a:rPr lang="en-US" baseline="0" dirty="0"/>
              <a:t> set up. </a:t>
            </a:r>
          </a:p>
          <a:p>
            <a:r>
              <a:rPr lang="en-US" baseline="0" dirty="0"/>
              <a:t>They tried!</a:t>
            </a:r>
          </a:p>
          <a:p>
            <a:r>
              <a:rPr lang="en-US" baseline="0" dirty="0"/>
              <a:t>But they forgot to ask if it met IC standards.</a:t>
            </a:r>
          </a:p>
          <a:p>
            <a:r>
              <a:rPr lang="en-US" baseline="0" dirty="0"/>
              <a:t>How would you know by looking at it if it’s good or not?</a:t>
            </a:r>
          </a:p>
          <a:p>
            <a:r>
              <a:rPr lang="en-US" baseline="0" dirty="0"/>
              <a:t>Environmental Hygiene is not only about cleaning patient rooms, but how well the whole environment is at protecting patients from infections.</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26</a:t>
            </a:fld>
            <a:endParaRPr lang="en-US"/>
          </a:p>
        </p:txBody>
      </p:sp>
    </p:spTree>
    <p:extLst>
      <p:ext uri="{BB962C8B-B14F-4D97-AF65-F5344CB8AC3E}">
        <p14:creationId xmlns:p14="http://schemas.microsoft.com/office/powerpoint/2010/main" val="410934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your daily cleaning like vs. checkout/discharge cleaning?</a:t>
            </a:r>
          </a:p>
          <a:p>
            <a:r>
              <a:rPr lang="en-US" baseline="0" dirty="0"/>
              <a:t>Do the staff clean the bed if the patient is in it?</a:t>
            </a:r>
          </a:p>
          <a:p>
            <a:r>
              <a:rPr lang="en-US" baseline="0" dirty="0">
                <a:solidFill>
                  <a:srgbClr val="FF0000"/>
                </a:solidFill>
              </a:rPr>
              <a:t>How many products do you use?  What is the right number of products?  Products for C. diff or other special pathogens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9D08DD3-4A0E-4CE3-AF8B-08CC1132B70C}" type="slidenum">
              <a:rPr lang="en-US" smtClean="0"/>
              <a:t>27</a:t>
            </a:fld>
            <a:endParaRPr lang="en-US" dirty="0"/>
          </a:p>
        </p:txBody>
      </p:sp>
    </p:spTree>
    <p:extLst>
      <p:ext uri="{BB962C8B-B14F-4D97-AF65-F5344CB8AC3E}">
        <p14:creationId xmlns:p14="http://schemas.microsoft.com/office/powerpoint/2010/main" val="249592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 really</a:t>
            </a:r>
            <a:r>
              <a:rPr lang="en-US" baseline="0" dirty="0"/>
              <a:t> began to take hold in the 1970’s: Joint Commission began specific standards</a:t>
            </a:r>
          </a:p>
          <a:p>
            <a:r>
              <a:rPr lang="en-US" baseline="0" dirty="0"/>
              <a:t>American Hospital Association </a:t>
            </a:r>
          </a:p>
          <a:p>
            <a:r>
              <a:rPr lang="en-US" baseline="0" dirty="0"/>
              <a:t>Association for Professionals in Infection Control &amp; Epidemiology</a:t>
            </a:r>
          </a:p>
          <a:p>
            <a:r>
              <a:rPr lang="en-US" baseline="0" dirty="0"/>
              <a:t>HICPAC= </a:t>
            </a:r>
            <a:r>
              <a:rPr lang="en-US" sz="1200" b="0" i="0" kern="1200" dirty="0">
                <a:solidFill>
                  <a:schemeClr val="tx1"/>
                </a:solidFill>
                <a:effectLst/>
                <a:latin typeface="+mn-lt"/>
                <a:ea typeface="+mn-ea"/>
                <a:cs typeface="+mn-cs"/>
              </a:rPr>
              <a:t>The Healthcare Infection Control Practices Advisory Committee (HICPAC) federal advisory committee provides advice and guidance to (CDC) and Health and Human Services (HHS) for anything</a:t>
            </a:r>
            <a:r>
              <a:rPr lang="en-US" sz="1200" b="0" i="0" kern="1200" baseline="0" dirty="0">
                <a:solidFill>
                  <a:schemeClr val="tx1"/>
                </a:solidFill>
                <a:effectLst/>
                <a:latin typeface="+mn-lt"/>
                <a:ea typeface="+mn-ea"/>
                <a:cs typeface="+mn-cs"/>
              </a:rPr>
              <a:t> and everything related to Infection Control &amp; Preventions in </a:t>
            </a:r>
            <a:r>
              <a:rPr lang="en-US" sz="1200" b="0" i="0" kern="1200" dirty="0">
                <a:solidFill>
                  <a:schemeClr val="tx1"/>
                </a:solidFill>
                <a:effectLst/>
                <a:latin typeface="+mn-lt"/>
                <a:ea typeface="+mn-ea"/>
                <a:cs typeface="+mn-cs"/>
              </a:rPr>
              <a:t>healthcare settings w/in</a:t>
            </a:r>
            <a:r>
              <a:rPr lang="en-US" sz="1200" b="0" i="0" kern="1200" baseline="0" dirty="0">
                <a:solidFill>
                  <a:schemeClr val="tx1"/>
                </a:solidFill>
                <a:effectLst/>
                <a:latin typeface="+mn-lt"/>
                <a:ea typeface="+mn-ea"/>
                <a:cs typeface="+mn-cs"/>
              </a:rPr>
              <a:t> the US</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3</a:t>
            </a:fld>
            <a:endParaRPr lang="en-US"/>
          </a:p>
        </p:txBody>
      </p:sp>
    </p:spTree>
    <p:extLst>
      <p:ext uri="{BB962C8B-B14F-4D97-AF65-F5344CB8AC3E}">
        <p14:creationId xmlns:p14="http://schemas.microsoft.com/office/powerpoint/2010/main" val="418543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own staff for ways to improve, let them evaluate</a:t>
            </a:r>
            <a:r>
              <a:rPr lang="en-US" baseline="0" dirty="0"/>
              <a:t> products before switching.</a:t>
            </a:r>
          </a:p>
          <a:p>
            <a:r>
              <a:rPr lang="en-US" baseline="0" dirty="0"/>
              <a:t>Get them involved in environmental spot checks.</a:t>
            </a:r>
          </a:p>
          <a:p>
            <a:r>
              <a:rPr lang="en-US" baseline="0" dirty="0"/>
              <a:t>Are you giving them enough time to do the job you’re asking them to do.</a:t>
            </a:r>
            <a:endParaRPr lang="en-US" dirty="0"/>
          </a:p>
          <a:p>
            <a:r>
              <a:rPr lang="en-US" dirty="0"/>
              <a:t>====</a:t>
            </a:r>
          </a:p>
          <a:p>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28</a:t>
            </a:fld>
            <a:endParaRPr lang="en-US" dirty="0"/>
          </a:p>
        </p:txBody>
      </p:sp>
    </p:spTree>
    <p:extLst>
      <p:ext uri="{BB962C8B-B14F-4D97-AF65-F5344CB8AC3E}">
        <p14:creationId xmlns:p14="http://schemas.microsoft.com/office/powerpoint/2010/main" val="2676489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alone</a:t>
            </a:r>
            <a:r>
              <a:rPr lang="en-US" baseline="0" dirty="0"/>
              <a:t> can take up a whole day or weekend.</a:t>
            </a:r>
          </a:p>
          <a:p>
            <a:r>
              <a:rPr lang="en-US" baseline="0" dirty="0"/>
              <a:t>If you have an outbreak, cluster or situation related to surgical processes you really need someone knowledgeable in the area or at least someone who knows where to go to find the standards that should be met so they can help figure out where practices aren’t being met. </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30</a:t>
            </a:fld>
            <a:endParaRPr lang="en-US"/>
          </a:p>
        </p:txBody>
      </p:sp>
    </p:spTree>
    <p:extLst>
      <p:ext uri="{BB962C8B-B14F-4D97-AF65-F5344CB8AC3E}">
        <p14:creationId xmlns:p14="http://schemas.microsoft.com/office/powerpoint/2010/main" val="116508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a little more</a:t>
            </a:r>
            <a:r>
              <a:rPr lang="en-US" baseline="0" dirty="0"/>
              <a:t> about what an IP does when they’re not reporting communicable diseases to you, how can you all work together to help each do your jobs faster?</a:t>
            </a:r>
          </a:p>
          <a:p>
            <a:r>
              <a:rPr lang="en-US" baseline="0" dirty="0"/>
              <a:t>You have your surveillance and cases to get taken care of, no need to stretch it out. </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31</a:t>
            </a:fld>
            <a:endParaRPr lang="en-US"/>
          </a:p>
        </p:txBody>
      </p:sp>
    </p:spTree>
    <p:extLst>
      <p:ext uri="{BB962C8B-B14F-4D97-AF65-F5344CB8AC3E}">
        <p14:creationId xmlns:p14="http://schemas.microsoft.com/office/powerpoint/2010/main" val="2771301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website</a:t>
            </a:r>
            <a:r>
              <a:rPr lang="en-US" sz="1200" kern="1200" baseline="0" dirty="0">
                <a:solidFill>
                  <a:schemeClr val="tx1"/>
                </a:solidFill>
                <a:effectLst/>
                <a:latin typeface="+mn-lt"/>
                <a:ea typeface="+mn-ea"/>
                <a:cs typeface="+mn-cs"/>
              </a:rPr>
              <a:t> provides a Word Document, it’s a resource list for newer IPs with notes about r</a:t>
            </a:r>
            <a:r>
              <a:rPr lang="en-US" sz="1200" kern="1200" dirty="0">
                <a:solidFill>
                  <a:schemeClr val="tx1"/>
                </a:solidFill>
                <a:effectLst/>
                <a:latin typeface="+mn-lt"/>
                <a:ea typeface="+mn-ea"/>
                <a:cs typeface="+mn-cs"/>
              </a:rPr>
              <a:t>egulatory and accrediting agencies.</a:t>
            </a:r>
          </a:p>
          <a:p>
            <a:r>
              <a:rPr lang="en-US" sz="1200" kern="1200" dirty="0">
                <a:solidFill>
                  <a:schemeClr val="tx1"/>
                </a:solidFill>
                <a:effectLst/>
                <a:latin typeface="+mn-lt"/>
                <a:ea typeface="+mn-ea"/>
                <a:cs typeface="+mn-cs"/>
              </a:rPr>
              <a:t>- You</a:t>
            </a:r>
            <a:r>
              <a:rPr lang="en-US" sz="1200" kern="1200" baseline="0" dirty="0">
                <a:solidFill>
                  <a:schemeClr val="tx1"/>
                </a:solidFill>
                <a:effectLst/>
                <a:latin typeface="+mn-lt"/>
                <a:ea typeface="+mn-ea"/>
                <a:cs typeface="+mn-cs"/>
              </a:rPr>
              <a:t> are not training to be a surveyor or an IP but you should be knowledgeable in what you’re looking at.</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32</a:t>
            </a:fld>
            <a:endParaRPr lang="en-US"/>
          </a:p>
        </p:txBody>
      </p:sp>
    </p:spTree>
    <p:extLst>
      <p:ext uri="{BB962C8B-B14F-4D97-AF65-F5344CB8AC3E}">
        <p14:creationId xmlns:p14="http://schemas.microsoft.com/office/powerpoint/2010/main" val="276395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Primer: made by</a:t>
            </a:r>
            <a:r>
              <a:rPr lang="en-US" baseline="0" dirty="0"/>
              <a:t> our own lone ranger </a:t>
            </a:r>
            <a:r>
              <a:rPr lang="en-US" baseline="0" dirty="0" err="1"/>
              <a:t>epi</a:t>
            </a:r>
            <a:endParaRPr lang="en-US" baseline="0" dirty="0"/>
          </a:p>
          <a:p>
            <a:r>
              <a:rPr lang="en-US" baseline="0" dirty="0"/>
              <a:t>Control of communicable diseases: good book to recommend to a new IP or yourself</a:t>
            </a:r>
            <a:endParaRPr lang="en-US" dirty="0"/>
          </a:p>
          <a:p>
            <a:r>
              <a:rPr lang="en-US" dirty="0"/>
              <a:t>Red book: childhood disease</a:t>
            </a:r>
          </a:p>
          <a:p>
            <a:r>
              <a:rPr lang="en-US" dirty="0"/>
              <a:t>Pink book: VPD’s</a:t>
            </a:r>
          </a:p>
        </p:txBody>
      </p:sp>
      <p:sp>
        <p:nvSpPr>
          <p:cNvPr id="4" name="Slide Number Placeholder 3"/>
          <p:cNvSpPr>
            <a:spLocks noGrp="1"/>
          </p:cNvSpPr>
          <p:nvPr>
            <p:ph type="sldNum" sz="quarter" idx="10"/>
          </p:nvPr>
        </p:nvSpPr>
        <p:spPr/>
        <p:txBody>
          <a:bodyPr/>
          <a:lstStyle/>
          <a:p>
            <a:fld id="{FF869B54-6DF3-4790-8FC0-E2A6511719C8}" type="slidenum">
              <a:rPr lang="en-US" smtClean="0"/>
              <a:t>33</a:t>
            </a:fld>
            <a:endParaRPr lang="en-US"/>
          </a:p>
        </p:txBody>
      </p:sp>
    </p:spTree>
    <p:extLst>
      <p:ext uri="{BB962C8B-B14F-4D97-AF65-F5344CB8AC3E}">
        <p14:creationId xmlns:p14="http://schemas.microsoft.com/office/powerpoint/2010/main" val="2431682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many have heard of NHSN?</a:t>
            </a:r>
          </a:p>
          <a:p>
            <a:r>
              <a:rPr lang="en-US" baseline="0" dirty="0"/>
              <a:t>In 2012, a LTCF component was released. AHRQ is coordinating the development of the Common Formats, which standardize the definitions and reporting formats for patient safety events</a:t>
            </a:r>
          </a:p>
          <a:p>
            <a:r>
              <a:rPr lang="en-US" baseline="0" dirty="0"/>
              <a:t>Acute care facilities have been using it for a long time, but now nursing homes can as well….</a:t>
            </a:r>
          </a:p>
          <a:p>
            <a:r>
              <a:rPr lang="en-US" baseline="0" dirty="0"/>
              <a:t>They should already be using what’s called </a:t>
            </a:r>
            <a:r>
              <a:rPr lang="en-US" baseline="0" dirty="0" err="1"/>
              <a:t>McGreer</a:t>
            </a:r>
            <a:r>
              <a:rPr lang="en-US" baseline="0" dirty="0"/>
              <a:t> Definitions, then they can compare their rates to other nursing homes if they’re all using the same definitions for numerators.</a:t>
            </a:r>
          </a:p>
          <a:p>
            <a:r>
              <a:rPr lang="en-US" baseline="0" dirty="0"/>
              <a:t>NHSN has the ability for nursing homes to track their rates for the following areas (listed on screen)</a:t>
            </a:r>
            <a:endParaRPr lang="en-US" dirty="0"/>
          </a:p>
        </p:txBody>
      </p:sp>
      <p:sp>
        <p:nvSpPr>
          <p:cNvPr id="4" name="Slide Number Placeholder 3"/>
          <p:cNvSpPr>
            <a:spLocks noGrp="1"/>
          </p:cNvSpPr>
          <p:nvPr>
            <p:ph type="sldNum" sz="quarter" idx="10"/>
          </p:nvPr>
        </p:nvSpPr>
        <p:spPr/>
        <p:txBody>
          <a:bodyPr/>
          <a:lstStyle/>
          <a:p>
            <a:fld id="{F9D08DD3-4A0E-4CE3-AF8B-08CC1132B70C}" type="slidenum">
              <a:rPr lang="en-US" smtClean="0"/>
              <a:t>34</a:t>
            </a:fld>
            <a:endParaRPr lang="en-US" dirty="0"/>
          </a:p>
        </p:txBody>
      </p:sp>
    </p:spTree>
    <p:extLst>
      <p:ext uri="{BB962C8B-B14F-4D97-AF65-F5344CB8AC3E}">
        <p14:creationId xmlns:p14="http://schemas.microsoft.com/office/powerpoint/2010/main" val="1547082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additional resources</a:t>
            </a:r>
            <a:r>
              <a:rPr lang="en-US" baseline="0" dirty="0"/>
              <a:t> for long term care places.</a:t>
            </a:r>
          </a:p>
          <a:p>
            <a:r>
              <a:rPr lang="en-US" baseline="0" dirty="0"/>
              <a:t>The text is tiny so  cdc.gov/HAI/settings/ltc_settings.html</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35</a:t>
            </a:fld>
            <a:endParaRPr lang="en-US"/>
          </a:p>
        </p:txBody>
      </p:sp>
    </p:spTree>
    <p:extLst>
      <p:ext uri="{BB962C8B-B14F-4D97-AF65-F5344CB8AC3E}">
        <p14:creationId xmlns:p14="http://schemas.microsoft.com/office/powerpoint/2010/main" val="234524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2008 – IP.</a:t>
            </a:r>
            <a:r>
              <a:rPr lang="en-US" sz="1200" b="0" i="0" kern="1200" baseline="0" dirty="0">
                <a:solidFill>
                  <a:schemeClr val="tx1"/>
                </a:solidFill>
                <a:effectLst/>
                <a:latin typeface="+mn-lt"/>
                <a:ea typeface="+mn-ea"/>
                <a:cs typeface="+mn-cs"/>
              </a:rPr>
              <a:t> aka </a:t>
            </a:r>
            <a:r>
              <a:rPr lang="en-US" sz="1200" b="0" i="1" kern="1200" dirty="0">
                <a:solidFill>
                  <a:schemeClr val="tx1"/>
                </a:solidFill>
                <a:effectLst/>
                <a:latin typeface="+mn-lt"/>
                <a:ea typeface="+mn-ea"/>
                <a:cs typeface="+mn-cs"/>
              </a:rPr>
              <a:t>ICP,</a:t>
            </a:r>
            <a:r>
              <a:rPr lang="en-US" sz="1200" b="0" i="1" kern="1200" baseline="0" dirty="0">
                <a:solidFill>
                  <a:schemeClr val="tx1"/>
                </a:solidFill>
                <a:effectLst/>
                <a:latin typeface="+mn-lt"/>
                <a:ea typeface="+mn-ea"/>
                <a:cs typeface="+mn-cs"/>
              </a:rPr>
              <a:t> I</a:t>
            </a:r>
            <a:r>
              <a:rPr lang="en-US" sz="1200" b="0" i="1" kern="1200" dirty="0">
                <a:solidFill>
                  <a:schemeClr val="tx1"/>
                </a:solidFill>
                <a:effectLst/>
                <a:latin typeface="+mn-lt"/>
                <a:ea typeface="+mn-ea"/>
                <a:cs typeface="+mn-cs"/>
              </a:rPr>
              <a:t>C nurse, officer, coordinator, nurse epidemiologist</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May be involved in employee health, quality improvement, and risk management.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t>
            </a:r>
            <a:r>
              <a:rPr lang="en-US" sz="1200" b="0" i="0" kern="1200" dirty="0" err="1">
                <a:solidFill>
                  <a:schemeClr val="tx1"/>
                </a:solidFill>
                <a:effectLst/>
                <a:latin typeface="+mn-lt"/>
                <a:ea typeface="+mn-ea"/>
                <a:cs typeface="+mn-cs"/>
              </a:rPr>
              <a:t>nonacute</a:t>
            </a:r>
            <a:r>
              <a:rPr lang="en-US" sz="1200" b="0" i="0" kern="1200" dirty="0">
                <a:solidFill>
                  <a:schemeClr val="tx1"/>
                </a:solidFill>
                <a:effectLst/>
                <a:latin typeface="+mn-lt"/>
                <a:ea typeface="+mn-ea"/>
                <a:cs typeface="+mn-cs"/>
              </a:rPr>
              <a:t> care facilities, infection prevention professionals typically have multiple roles to fill and usually have only hours per week available to devote to infection prevention activities.</a:t>
            </a:r>
            <a:r>
              <a:rPr lang="en-US" sz="1200" b="1" i="0" u="none" strike="noStrike" kern="1200" baseline="30000" dirty="0">
                <a:solidFill>
                  <a:schemeClr val="tx1"/>
                </a:solidFill>
                <a:effectLst/>
                <a:latin typeface="+mn-lt"/>
                <a:ea typeface="+mn-ea"/>
                <a:cs typeface="+mn-cs"/>
                <a:hlinkClick r:id="rId3"/>
              </a:rPr>
              <a:t>29</a:t>
            </a: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4</a:t>
            </a:fld>
            <a:endParaRPr lang="en-US"/>
          </a:p>
        </p:txBody>
      </p:sp>
    </p:spTree>
    <p:extLst>
      <p:ext uri="{BB962C8B-B14F-4D97-AF65-F5344CB8AC3E}">
        <p14:creationId xmlns:p14="http://schemas.microsoft.com/office/powerpoint/2010/main" val="418543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5</a:t>
            </a:fld>
            <a:endParaRPr lang="en-US"/>
          </a:p>
        </p:txBody>
      </p:sp>
    </p:spTree>
    <p:extLst>
      <p:ext uri="{BB962C8B-B14F-4D97-AF65-F5344CB8AC3E}">
        <p14:creationId xmlns:p14="http://schemas.microsoft.com/office/powerpoint/2010/main" val="41854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 Hopkins has all of</a:t>
            </a:r>
            <a:r>
              <a:rPr lang="en-US" baseline="0" dirty="0"/>
              <a:t> these things on their website, listing what the department does for their hospital.</a:t>
            </a:r>
          </a:p>
          <a:p>
            <a:endParaRPr lang="en-US" sz="1200" dirty="0"/>
          </a:p>
          <a:p>
            <a:r>
              <a:rPr lang="en-US" sz="1200" dirty="0"/>
              <a:t>- Collection and analysis of infection data</a:t>
            </a:r>
          </a:p>
          <a:p>
            <a:r>
              <a:rPr lang="en-US" sz="1200" dirty="0"/>
              <a:t>- Evaluation of products and procedures</a:t>
            </a:r>
          </a:p>
          <a:p>
            <a:r>
              <a:rPr lang="en-US" sz="1200" dirty="0"/>
              <a:t>- Development and review of policies</a:t>
            </a:r>
          </a:p>
          <a:p>
            <a:r>
              <a:rPr lang="en-US" sz="1200" dirty="0"/>
              <a:t>- Consultation on infection risk assessment, prevention, and control strategies</a:t>
            </a:r>
          </a:p>
          <a:p>
            <a:r>
              <a:rPr lang="en-US" sz="1200" dirty="0"/>
              <a:t>- Education efforts directed at interventions to reduce infection risks</a:t>
            </a:r>
          </a:p>
          <a:p>
            <a:r>
              <a:rPr lang="en-US" sz="1200" dirty="0"/>
              <a:t>- Implementation of changes mandated by regulatory, accrediting, and licensing agencies</a:t>
            </a:r>
          </a:p>
          <a:p>
            <a:r>
              <a:rPr lang="en-US" sz="1200" dirty="0"/>
              <a:t>- Application of epidemiological principles, including activities directed at improving patient outcomes</a:t>
            </a:r>
          </a:p>
          <a:p>
            <a:r>
              <a:rPr lang="en-US" sz="1200" dirty="0"/>
              <a:t>- Cost-efficient, high-quality services</a:t>
            </a:r>
          </a:p>
          <a:p>
            <a:r>
              <a:rPr lang="en-US" sz="1200" dirty="0"/>
              <a:t>- Participation in research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includes activities related to occupational health, construction, and disaster planning</a:t>
            </a:r>
          </a:p>
          <a:p>
            <a:endParaRPr lang="en-US" sz="1200" dirty="0"/>
          </a:p>
          <a:p>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6</a:t>
            </a:fld>
            <a:endParaRPr lang="en-US"/>
          </a:p>
        </p:txBody>
      </p:sp>
    </p:spTree>
    <p:extLst>
      <p:ext uri="{BB962C8B-B14F-4D97-AF65-F5344CB8AC3E}">
        <p14:creationId xmlns:p14="http://schemas.microsoft.com/office/powerpoint/2010/main" val="40556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8</a:t>
            </a:fld>
            <a:endParaRPr lang="en-US"/>
          </a:p>
        </p:txBody>
      </p:sp>
    </p:spTree>
    <p:extLst>
      <p:ext uri="{BB962C8B-B14F-4D97-AF65-F5344CB8AC3E}">
        <p14:creationId xmlns:p14="http://schemas.microsoft.com/office/powerpoint/2010/main" val="40556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9</a:t>
            </a:fld>
            <a:endParaRPr lang="en-US"/>
          </a:p>
        </p:txBody>
      </p:sp>
    </p:spTree>
    <p:extLst>
      <p:ext uri="{BB962C8B-B14F-4D97-AF65-F5344CB8AC3E}">
        <p14:creationId xmlns:p14="http://schemas.microsoft.com/office/powerpoint/2010/main" val="157233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10</a:t>
            </a:fld>
            <a:endParaRPr lang="en-US"/>
          </a:p>
        </p:txBody>
      </p:sp>
    </p:spTree>
    <p:extLst>
      <p:ext uri="{BB962C8B-B14F-4D97-AF65-F5344CB8AC3E}">
        <p14:creationId xmlns:p14="http://schemas.microsoft.com/office/powerpoint/2010/main" val="157233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869B54-6DF3-4790-8FC0-E2A6511719C8}" type="slidenum">
              <a:rPr lang="en-US" smtClean="0"/>
              <a:t>11</a:t>
            </a:fld>
            <a:endParaRPr lang="en-US"/>
          </a:p>
        </p:txBody>
      </p:sp>
    </p:spTree>
    <p:extLst>
      <p:ext uri="{BB962C8B-B14F-4D97-AF65-F5344CB8AC3E}">
        <p14:creationId xmlns:p14="http://schemas.microsoft.com/office/powerpoint/2010/main" val="157233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3A70F0C-410C-43EA-B9B8-5160A1E760D5}" type="datetimeFigureOut">
              <a:rPr lang="en-US" smtClean="0"/>
              <a:t>2/16/2023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76586B3-5811-4A86-BABF-9DBA0B813A6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70F0C-410C-43EA-B9B8-5160A1E760D5}"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70F0C-410C-43EA-B9B8-5160A1E760D5}"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CDBC600-9DB8-489F-B857-2A572EF9BE6E}" type="slidenum">
              <a:rPr lang="en-US" altLang="en-US"/>
              <a:pPr/>
              <a:t>‹#›</a:t>
            </a:fld>
            <a:endParaRPr lang="en-US" altLang="en-US"/>
          </a:p>
        </p:txBody>
      </p:sp>
    </p:spTree>
    <p:extLst>
      <p:ext uri="{BB962C8B-B14F-4D97-AF65-F5344CB8AC3E}">
        <p14:creationId xmlns:p14="http://schemas.microsoft.com/office/powerpoint/2010/main" val="101661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70F0C-410C-43EA-B9B8-5160A1E760D5}"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70F0C-410C-43EA-B9B8-5160A1E760D5}"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3A70F0C-410C-43EA-B9B8-5160A1E760D5}"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586B3-5811-4A86-BABF-9DBA0B813A6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70F0C-410C-43EA-B9B8-5160A1E760D5}"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70F0C-410C-43EA-B9B8-5160A1E760D5}"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70F0C-410C-43EA-B9B8-5160A1E760D5}"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A70F0C-410C-43EA-B9B8-5160A1E760D5}" type="datetimeFigureOut">
              <a:rPr lang="en-US" smtClean="0"/>
              <a:t>2/16/2023</a:t>
            </a:fld>
            <a:endParaRPr lang="en-US"/>
          </a:p>
        </p:txBody>
      </p:sp>
      <p:sp>
        <p:nvSpPr>
          <p:cNvPr id="7" name="Slide Number Placeholder 6"/>
          <p:cNvSpPr>
            <a:spLocks noGrp="1"/>
          </p:cNvSpPr>
          <p:nvPr>
            <p:ph type="sldNum" sz="quarter" idx="12"/>
          </p:nvPr>
        </p:nvSpPr>
        <p:spPr/>
        <p:txBody>
          <a:bodyPr/>
          <a:lstStyle/>
          <a:p>
            <a:fld id="{076586B3-5811-4A86-BABF-9DBA0B813A6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70F0C-410C-43EA-B9B8-5160A1E760D5}" type="datetimeFigureOut">
              <a:rPr lang="en-US" smtClean="0"/>
              <a:t>2/16/2023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76586B3-5811-4A86-BABF-9DBA0B813A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A70F0C-410C-43EA-B9B8-5160A1E760D5}" type="datetimeFigureOut">
              <a:rPr lang="en-US" smtClean="0"/>
              <a:t>2/16/2023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76586B3-5811-4A86-BABF-9DBA0B813A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Regulations-and-Guidance/Guidance/Transmittals/downloads/r51som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www.opticsplanet.net/caltech-dispatch-cleaner-disinfectant-with-bleach-caltech-68970.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Infection Prevention &amp; Control</a:t>
            </a:r>
          </a:p>
        </p:txBody>
      </p:sp>
      <p:sp>
        <p:nvSpPr>
          <p:cNvPr id="3" name="Subtitle 2"/>
          <p:cNvSpPr>
            <a:spLocks noGrp="1"/>
          </p:cNvSpPr>
          <p:nvPr>
            <p:ph type="subTitle" idx="1"/>
          </p:nvPr>
        </p:nvSpPr>
        <p:spPr/>
        <p:txBody>
          <a:bodyPr/>
          <a:lstStyle/>
          <a:p>
            <a:r>
              <a:rPr lang="en-US" dirty="0"/>
              <a:t>for the Epidemiologist</a:t>
            </a:r>
          </a:p>
        </p:txBody>
      </p:sp>
    </p:spTree>
    <p:extLst>
      <p:ext uri="{BB962C8B-B14F-4D97-AF65-F5344CB8AC3E}">
        <p14:creationId xmlns:p14="http://schemas.microsoft.com/office/powerpoint/2010/main" val="314251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normAutofit/>
          </a:bodyPr>
          <a:lstStyle/>
          <a:p>
            <a:r>
              <a:rPr lang="en-US" sz="3400" dirty="0"/>
              <a:t>Regulatory and Accrediting Agencies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93714692"/>
              </p:ext>
            </p:extLst>
          </p:nvPr>
        </p:nvGraphicFramePr>
        <p:xfrm>
          <a:off x="457200" y="1752600"/>
          <a:ext cx="8229600" cy="4754880"/>
        </p:xfrm>
        <a:graphic>
          <a:graphicData uri="http://schemas.openxmlformats.org/drawingml/2006/table">
            <a:tbl>
              <a:tblPr firstRow="1" bandRow="1">
                <a:tableStyleId>{5C22544A-7EE6-4342-B048-85BDC9FD1C3A}</a:tableStyleId>
              </a:tblPr>
              <a:tblGrid>
                <a:gridCol w="3809999">
                  <a:extLst>
                    <a:ext uri="{9D8B030D-6E8A-4147-A177-3AD203B41FA5}">
                      <a16:colId xmlns:a16="http://schemas.microsoft.com/office/drawing/2014/main" val="20000"/>
                    </a:ext>
                  </a:extLst>
                </a:gridCol>
                <a:gridCol w="4419601">
                  <a:extLst>
                    <a:ext uri="{9D8B030D-6E8A-4147-A177-3AD203B41FA5}">
                      <a16:colId xmlns:a16="http://schemas.microsoft.com/office/drawing/2014/main" val="20001"/>
                    </a:ext>
                  </a:extLst>
                </a:gridCol>
              </a:tblGrid>
              <a:tr h="353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DSHS Regulatory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DADS Regulatory</a:t>
                      </a:r>
                    </a:p>
                  </a:txBody>
                  <a:tcPr/>
                </a:tc>
                <a:extLst>
                  <a:ext uri="{0D108BD9-81ED-4DB2-BD59-A6C34878D82A}">
                    <a16:rowId xmlns:a16="http://schemas.microsoft.com/office/drawing/2014/main" val="10000"/>
                  </a:ext>
                </a:extLst>
              </a:tr>
              <a:tr h="1191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Maintain a log of all reportable diseases and HAIs designated as epidemiologically significant according to the hospital's infection control policies.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Under the program, the facility must maintain a record of incidents and corrective actions related to infections</a:t>
                      </a:r>
                    </a:p>
                  </a:txBody>
                  <a:tcPr/>
                </a:tc>
                <a:extLst>
                  <a:ext uri="{0D108BD9-81ED-4DB2-BD59-A6C34878D82A}">
                    <a16:rowId xmlns:a16="http://schemas.microsoft.com/office/drawing/2014/main" val="10001"/>
                  </a:ext>
                </a:extLst>
              </a:tr>
              <a:tr h="1412724">
                <a:tc>
                  <a:txBody>
                    <a:bodyPr/>
                    <a:lstStyle/>
                    <a:p>
                      <a:r>
                        <a:rPr lang="en-US" sz="1500" b="0" i="0" kern="1200" dirty="0">
                          <a:solidFill>
                            <a:schemeClr val="dk1"/>
                          </a:solidFill>
                          <a:effectLst/>
                          <a:latin typeface="+mn-lt"/>
                          <a:ea typeface="+mn-ea"/>
                          <a:cs typeface="+mn-cs"/>
                        </a:rPr>
                        <a:t>A written policy shall be adopted, implemented and enforced for reporting all reportable diseases to the local health authority</a:t>
                      </a:r>
                      <a:endParaRPr lang="en-US" sz="1500" dirty="0"/>
                    </a:p>
                  </a:txBody>
                  <a:tcPr/>
                </a:tc>
                <a:tc>
                  <a:txBody>
                    <a:bodyPr/>
                    <a:lstStyle/>
                    <a:p>
                      <a:r>
                        <a:rPr lang="en-US" sz="1500" b="0" i="0" kern="1200" dirty="0">
                          <a:solidFill>
                            <a:schemeClr val="dk1"/>
                          </a:solidFill>
                          <a:effectLst/>
                          <a:latin typeface="+mn-lt"/>
                          <a:ea typeface="+mn-ea"/>
                          <a:cs typeface="+mn-cs"/>
                        </a:rPr>
                        <a:t>The name of any resident with a reportable disease must be reported immediately to the city health officer, county health officer, or health unit director having jurisdiction, and appropriate infection control procedures must be implemented as directed by the LHD</a:t>
                      </a:r>
                      <a:endParaRPr lang="en-US" sz="1500" dirty="0"/>
                    </a:p>
                  </a:txBody>
                  <a:tcPr/>
                </a:tc>
                <a:extLst>
                  <a:ext uri="{0D108BD9-81ED-4DB2-BD59-A6C34878D82A}">
                    <a16:rowId xmlns:a16="http://schemas.microsoft.com/office/drawing/2014/main" val="10002"/>
                  </a:ext>
                </a:extLst>
              </a:tr>
              <a:tr h="1412724">
                <a:tc>
                  <a:txBody>
                    <a:bodyPr/>
                    <a:lstStyle/>
                    <a:p>
                      <a:r>
                        <a:rPr lang="en-US" sz="1500" dirty="0"/>
                        <a:t>A system for identifying, reporting, investigating, and controlling HAI’s and communicable diseases between patients and personnel.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mn-lt"/>
                          <a:ea typeface="+mn-ea"/>
                          <a:cs typeface="+mn-cs"/>
                        </a:rPr>
                        <a:t>The facility must have and implement written policies for the control of communicable diseases in employees and residents and must maintain evidence of compliance with local and state health codes and ordinances regarding employee and resident health status.</a:t>
                      </a:r>
                      <a:endParaRPr lang="en-US" sz="15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726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a:bodyPr>
          <a:lstStyle/>
          <a:p>
            <a:r>
              <a:rPr lang="en-US" sz="3400" dirty="0"/>
              <a:t>Regulatory and Accrediting Agencies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90904030"/>
              </p:ext>
            </p:extLst>
          </p:nvPr>
        </p:nvGraphicFramePr>
        <p:xfrm>
          <a:off x="457200" y="1656080"/>
          <a:ext cx="8229600" cy="5049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DSHS Regulatory </a:t>
                      </a:r>
                    </a:p>
                  </a:txBody>
                  <a:tcPr marL="75300" marR="753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DADS Regulatory</a:t>
                      </a:r>
                    </a:p>
                  </a:txBody>
                  <a:tcPr marL="75300" marR="75300"/>
                </a:tc>
                <a:extLst>
                  <a:ext uri="{0D108BD9-81ED-4DB2-BD59-A6C34878D82A}">
                    <a16:rowId xmlns:a16="http://schemas.microsoft.com/office/drawing/2014/main" val="10000"/>
                  </a:ext>
                </a:extLst>
              </a:tr>
              <a:tr h="370840">
                <a:tc>
                  <a:txBody>
                    <a:bodyPr/>
                    <a:lstStyle/>
                    <a:p>
                      <a:r>
                        <a:rPr lang="en-US" sz="1400" dirty="0"/>
                        <a:t>The IC program shall include active participation by the pharmacist</a:t>
                      </a:r>
                      <a:endParaRPr lang="en-US" sz="1500" dirty="0"/>
                    </a:p>
                  </a:txBody>
                  <a:tcPr marL="75300" marR="753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a:t>   __________________________________</a:t>
                      </a:r>
                      <a:endParaRPr lang="en-US" sz="1500" dirty="0"/>
                    </a:p>
                  </a:txBody>
                  <a:tcPr marL="75300" marR="75300"/>
                </a:tc>
                <a:extLst>
                  <a:ext uri="{0D108BD9-81ED-4DB2-BD59-A6C34878D82A}">
                    <a16:rowId xmlns:a16="http://schemas.microsoft.com/office/drawing/2014/main" val="10001"/>
                  </a:ext>
                </a:extLst>
              </a:tr>
              <a:tr h="370840">
                <a:tc>
                  <a:txBody>
                    <a:bodyPr/>
                    <a:lstStyle/>
                    <a:p>
                      <a:pPr marL="0" lvl="1" indent="0"/>
                      <a:r>
                        <a:rPr lang="en-US" sz="1500" dirty="0"/>
                        <a:t>The CEO, the medical staff, and the CNO shall be responsible for: The hospital-wide quality assessment and performance improvement program and training programs shall address problems identified by the infection control professional. Implement successful corrective action plans in affected problem areas</a:t>
                      </a:r>
                    </a:p>
                  </a:txBody>
                  <a:tcPr marL="75300" marR="753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mn-lt"/>
                          <a:ea typeface="+mn-ea"/>
                          <a:cs typeface="+mn-cs"/>
                        </a:rPr>
                        <a:t>The Quality Assessment and Assurance Committee will monitor the infection control program.</a:t>
                      </a:r>
                      <a:endParaRPr lang="en-US" sz="1500" dirty="0"/>
                    </a:p>
                  </a:txBody>
                  <a:tcPr marL="75300" marR="75300"/>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a:t>A policy to monitor compliance of the hospital and its personnel and medical staff with universal precautions</a:t>
                      </a:r>
                    </a:p>
                  </a:txBody>
                  <a:tcPr marL="75300" marR="753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mn-lt"/>
                          <a:ea typeface="+mn-ea"/>
                          <a:cs typeface="+mn-cs"/>
                        </a:rPr>
                        <a:t>Universal precautions must be used in the care of all residents. Facilities are responsible for complying with OSHA regulations.</a:t>
                      </a:r>
                      <a:endParaRPr lang="en-US" sz="1500" dirty="0"/>
                    </a:p>
                  </a:txBody>
                  <a:tcPr marL="75300" marR="7530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60000"/>
                              <a:lumOff val="40000"/>
                            </a:schemeClr>
                          </a:solidFill>
                        </a:rPr>
                        <a:t>Hospital (General) Licensing State</a:t>
                      </a:r>
                      <a:r>
                        <a:rPr lang="en-US" sz="1500" baseline="0" dirty="0">
                          <a:solidFill>
                            <a:schemeClr val="tx2">
                              <a:lumMod val="60000"/>
                              <a:lumOff val="40000"/>
                            </a:schemeClr>
                          </a:solidFill>
                        </a:rPr>
                        <a:t> Regulations: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60000"/>
                              <a:lumOff val="40000"/>
                            </a:schemeClr>
                          </a:solidFill>
                        </a:rPr>
                        <a:t>TAC Title 25, </a:t>
                      </a:r>
                      <a:r>
                        <a:rPr lang="en-US" sz="1500" b="0" i="0" kern="1200" dirty="0">
                          <a:solidFill>
                            <a:schemeClr val="tx2">
                              <a:lumMod val="60000"/>
                              <a:lumOff val="40000"/>
                            </a:schemeClr>
                          </a:solidFill>
                          <a:effectLst/>
                          <a:latin typeface="+mn-lt"/>
                          <a:ea typeface="+mn-ea"/>
                          <a:cs typeface="+mn-cs"/>
                        </a:rPr>
                        <a:t>§133.41</a:t>
                      </a:r>
                      <a:r>
                        <a:rPr lang="en-US" sz="1500" b="0" i="0" kern="1200" baseline="0" dirty="0">
                          <a:solidFill>
                            <a:schemeClr val="tx2">
                              <a:lumMod val="60000"/>
                              <a:lumOff val="40000"/>
                            </a:schemeClr>
                          </a:solidFill>
                          <a:effectLst/>
                          <a:latin typeface="+mn-lt"/>
                          <a:ea typeface="+mn-ea"/>
                          <a:cs typeface="+mn-cs"/>
                        </a:rPr>
                        <a:t> (subchapter C)</a:t>
                      </a:r>
                      <a:endParaRPr lang="en-US" sz="1500" dirty="0">
                        <a:solidFill>
                          <a:schemeClr val="tx2">
                            <a:lumMod val="60000"/>
                            <a:lumOff val="4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solidFill>
                            <a:schemeClr val="tx2">
                              <a:lumMod val="60000"/>
                              <a:lumOff val="40000"/>
                            </a:schemeClr>
                          </a:solidFill>
                        </a:rPr>
                        <a:t>Policies must be developed, adopted, implemented and enforced.</a:t>
                      </a:r>
                      <a:endParaRPr lang="en-US" sz="1500" dirty="0">
                        <a:solidFill>
                          <a:schemeClr val="tx2">
                            <a:lumMod val="60000"/>
                            <a:lumOff val="40000"/>
                          </a:schemeClr>
                        </a:solidFill>
                      </a:endParaRPr>
                    </a:p>
                  </a:txBody>
                  <a:tcPr marL="75300" marR="75300">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2">
                              <a:lumMod val="60000"/>
                              <a:lumOff val="40000"/>
                            </a:schemeClr>
                          </a:solidFill>
                          <a:effectLst/>
                          <a:latin typeface="+mn-lt"/>
                          <a:ea typeface="+mn-ea"/>
                          <a:cs typeface="+mn-cs"/>
                        </a:rPr>
                        <a:t>Nursing Facility Requirements for Licensure and Medicaid Certification Handbook,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2">
                              <a:lumMod val="60000"/>
                              <a:lumOff val="40000"/>
                            </a:schemeClr>
                          </a:solidFill>
                          <a:effectLst/>
                          <a:latin typeface="+mn-lt"/>
                          <a:ea typeface="+mn-ea"/>
                          <a:cs typeface="+mn-cs"/>
                        </a:rPr>
                        <a:t>Subchapter Q, Infection Control</a:t>
                      </a:r>
                      <a:endParaRPr lang="en-US" sz="1500" dirty="0">
                        <a:solidFill>
                          <a:schemeClr val="tx2">
                            <a:lumMod val="60000"/>
                            <a:lumOff val="40000"/>
                          </a:schemeClr>
                        </a:solidFill>
                      </a:endParaRPr>
                    </a:p>
                  </a:txBody>
                  <a:tcPr marL="75300" marR="75300">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509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1143000"/>
          </a:xfrm>
        </p:spPr>
        <p:txBody>
          <a:bodyPr>
            <a:normAutofit/>
          </a:bodyPr>
          <a:lstStyle/>
          <a:p>
            <a:r>
              <a:rPr lang="en-US" sz="3400" dirty="0"/>
              <a:t>Regulatory and Accrediting Agencies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8609859"/>
              </p:ext>
            </p:extLst>
          </p:nvPr>
        </p:nvGraphicFramePr>
        <p:xfrm>
          <a:off x="457200" y="1295400"/>
          <a:ext cx="8229600" cy="550661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5755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CMS</a:t>
                      </a:r>
                    </a:p>
                  </a:txBody>
                  <a:tcPr marL="75300" marR="7530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0"/>
                  </a:ext>
                </a:extLst>
              </a:tr>
              <a:tr h="1430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infection prevention and control program demonstrates ongoing surveillance, recognition, investigation and control of infections to prevent the onset and the spread of infection, to the extent possible; </a:t>
                      </a:r>
                    </a:p>
                  </a:txBody>
                  <a:tcPr marL="75300" marR="753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demonstrates practices to reduce the spread of infection and control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outbreaks through transmission-based precautions (e.g., isolation precautions);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marL="75300" marR="75300"/>
                </a:tc>
                <a:extLst>
                  <a:ext uri="{0D108BD9-81ED-4DB2-BD59-A6C34878D82A}">
                    <a16:rowId xmlns:a16="http://schemas.microsoft.com/office/drawing/2014/main" val="10001"/>
                  </a:ext>
                </a:extLst>
              </a:tr>
              <a:tr h="983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demonstrates that it uses records of incidents to improve its infection control processes and outcomes by taking corrective action; </a:t>
                      </a:r>
                    </a:p>
                  </a:txBody>
                  <a:tcPr marL="75300" marR="753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demonstrates practices and processes consistent with infection prevention and prevention of cross-contamination; </a:t>
                      </a:r>
                    </a:p>
                  </a:txBody>
                  <a:tcPr marL="75300" marR="75300"/>
                </a:tc>
                <a:extLst>
                  <a:ext uri="{0D108BD9-81ED-4DB2-BD59-A6C34878D82A}">
                    <a16:rowId xmlns:a16="http://schemas.microsoft.com/office/drawing/2014/main" val="10002"/>
                  </a:ext>
                </a:extLst>
              </a:tr>
              <a:tr h="1430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consistently demonstrates appropriate hand hygiene (e.g., hand washing)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practices, after each direct resident contact as indicated by professional practice; </a:t>
                      </a:r>
                    </a:p>
                  </a:txBody>
                  <a:tcPr marL="75300" marR="753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has processes and procedures to identify and prohibit employees with a communicable disease or infected skin lesions from direct contact with residents or their food, if direct contact will transmit the disease; </a:t>
                      </a:r>
                    </a:p>
                  </a:txBody>
                  <a:tcPr marL="75300" marR="75300"/>
                </a:tc>
                <a:extLst>
                  <a:ext uri="{0D108BD9-81ED-4DB2-BD59-A6C34878D82A}">
                    <a16:rowId xmlns:a16="http://schemas.microsoft.com/office/drawing/2014/main" val="10003"/>
                  </a:ext>
                </a:extLst>
              </a:tr>
              <a:tr h="1208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 The facility demonstrates handling, storage, processing and transporting of linens so as to prevent the spread of infection</a:t>
                      </a:r>
                    </a:p>
                  </a:txBody>
                  <a:tcPr marL="75300" marR="75300">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60000"/>
                              <a:lumOff val="40000"/>
                            </a:schemeClr>
                          </a:solidFill>
                        </a:rPr>
                        <a:t>LTC: </a:t>
                      </a:r>
                      <a:r>
                        <a:rPr lang="en-US" sz="1600" dirty="0">
                          <a:hlinkClick r:id="rId3"/>
                        </a:rPr>
                        <a:t>https://www.cms.gov/Regulations-and-guidance/Guidance/Transmittals/downloads/r51soma.pdf</a:t>
                      </a:r>
                      <a:endParaRPr lang="en-US" sz="1500" dirty="0">
                        <a:solidFill>
                          <a:schemeClr val="tx2">
                            <a:lumMod val="60000"/>
                            <a:lumOff val="40000"/>
                          </a:schemeClr>
                        </a:solidFill>
                      </a:endParaRPr>
                    </a:p>
                  </a:txBody>
                  <a:tcPr marL="75300" marR="75300">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37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68791"/>
            <a:ext cx="7024688" cy="1143000"/>
          </a:xfrm>
        </p:spPr>
        <p:txBody>
          <a:bodyPr/>
          <a:lstStyle/>
          <a:p>
            <a:r>
              <a:rPr lang="en-US" dirty="0"/>
              <a:t>Accreditation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46" b="11179"/>
          <a:stretch/>
        </p:blipFill>
        <p:spPr bwMode="auto">
          <a:xfrm>
            <a:off x="1295400" y="2286000"/>
            <a:ext cx="48196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257800"/>
            <a:ext cx="45339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58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Basic IC Knowledge</a:t>
            </a:r>
          </a:p>
        </p:txBody>
      </p:sp>
      <p:sp>
        <p:nvSpPr>
          <p:cNvPr id="7" name="Content Placeholder 6"/>
          <p:cNvSpPr>
            <a:spLocks noGrp="1"/>
          </p:cNvSpPr>
          <p:nvPr>
            <p:ph sz="quarter" idx="14"/>
          </p:nvPr>
        </p:nvSpPr>
        <p:spPr>
          <a:xfrm>
            <a:off x="990600" y="2057400"/>
            <a:ext cx="7391400" cy="4525963"/>
          </a:xfrm>
        </p:spPr>
        <p:txBody>
          <a:bodyPr/>
          <a:lstStyle/>
          <a:p>
            <a:pPr marL="0" indent="0">
              <a:buNone/>
            </a:pPr>
            <a:r>
              <a:rPr lang="en-US" dirty="0"/>
              <a:t>Hand hygiene</a:t>
            </a:r>
          </a:p>
          <a:p>
            <a:pPr marL="0" indent="0">
              <a:buNone/>
            </a:pPr>
            <a:r>
              <a:rPr lang="en-US" dirty="0"/>
              <a:t>Standard vs Transmission Based Precautions</a:t>
            </a:r>
          </a:p>
          <a:p>
            <a:pPr marL="0" indent="0">
              <a:buNone/>
            </a:pPr>
            <a:r>
              <a:rPr lang="en-US" dirty="0"/>
              <a:t>Environmental Hygiene, Cleaning &amp; Processing</a:t>
            </a:r>
          </a:p>
          <a:p>
            <a:pPr marL="0" indent="0">
              <a:buNone/>
            </a:pPr>
            <a:r>
              <a:rPr lang="en-US" dirty="0"/>
              <a:t>Surveillance</a:t>
            </a:r>
          </a:p>
          <a:p>
            <a:pPr marL="0" indent="0">
              <a:buNone/>
            </a:pPr>
            <a:endParaRPr lang="en-US" dirty="0"/>
          </a:p>
        </p:txBody>
      </p:sp>
    </p:spTree>
    <p:extLst>
      <p:ext uri="{BB962C8B-B14F-4D97-AF65-F5344CB8AC3E}">
        <p14:creationId xmlns:p14="http://schemas.microsoft.com/office/powerpoint/2010/main" val="327152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655039" cy="498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72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81000"/>
            <a:ext cx="7024744" cy="1143000"/>
          </a:xfrm>
        </p:spPr>
        <p:txBody>
          <a:bodyPr/>
          <a:lstStyle/>
          <a:p>
            <a:r>
              <a:rPr lang="en-US" dirty="0"/>
              <a:t>A 2012 Online Survey…</a:t>
            </a:r>
          </a:p>
        </p:txBody>
      </p:sp>
      <p:sp>
        <p:nvSpPr>
          <p:cNvPr id="3" name="Content Placeholder 2"/>
          <p:cNvSpPr>
            <a:spLocks noGrp="1"/>
          </p:cNvSpPr>
          <p:nvPr>
            <p:ph idx="1"/>
          </p:nvPr>
        </p:nvSpPr>
        <p:spPr>
          <a:xfrm>
            <a:off x="457200" y="1600200"/>
            <a:ext cx="8153400" cy="4525963"/>
          </a:xfrm>
        </p:spPr>
        <p:txBody>
          <a:bodyPr>
            <a:normAutofit/>
          </a:bodyPr>
          <a:lstStyle/>
          <a:p>
            <a:r>
              <a:rPr lang="en-US" dirty="0"/>
              <a:t>5446 healthcare practitioners found that:</a:t>
            </a:r>
          </a:p>
          <a:p>
            <a:r>
              <a:rPr lang="en-US" dirty="0"/>
              <a:t>6% </a:t>
            </a:r>
            <a:r>
              <a:rPr lang="en-US" spc="-20" dirty="0"/>
              <a:t>sometimes or always used single dose/vials on multiple patients</a:t>
            </a:r>
          </a:p>
          <a:p>
            <a:r>
              <a:rPr lang="en-US" dirty="0"/>
              <a:t>15% used the same syringe to re-enter multidose vials</a:t>
            </a:r>
          </a:p>
          <a:p>
            <a:r>
              <a:rPr lang="en-US" dirty="0"/>
              <a:t>9% sometimes or always used a common bag or bottle of intravenous solution as a source of flushes and drug diluents for multiple patients</a:t>
            </a:r>
          </a:p>
          <a:p>
            <a:endParaRPr lang="en-US" dirty="0"/>
          </a:p>
          <a:p>
            <a:pPr marL="0" indent="0">
              <a:buNone/>
            </a:pPr>
            <a:r>
              <a:rPr lang="en-US" u="sng" dirty="0"/>
              <a:t>1% reuse a syringe but change the needle for use on a 2</a:t>
            </a:r>
            <a:r>
              <a:rPr lang="en-US" u="sng" baseline="30000" dirty="0"/>
              <a:t>nd</a:t>
            </a:r>
            <a:r>
              <a:rPr lang="en-US" u="sng" dirty="0"/>
              <a:t> patient</a:t>
            </a:r>
          </a:p>
        </p:txBody>
      </p:sp>
    </p:spTree>
    <p:extLst>
      <p:ext uri="{BB962C8B-B14F-4D97-AF65-F5344CB8AC3E}">
        <p14:creationId xmlns:p14="http://schemas.microsoft.com/office/powerpoint/2010/main" val="29218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Standard Precautions</a:t>
            </a:r>
          </a:p>
        </p:txBody>
      </p:sp>
      <p:sp>
        <p:nvSpPr>
          <p:cNvPr id="3075" name="Rectangle 3"/>
          <p:cNvSpPr>
            <a:spLocks noGrp="1" noChangeArrowheads="1"/>
          </p:cNvSpPr>
          <p:nvPr>
            <p:ph type="body" sz="half" idx="1"/>
          </p:nvPr>
        </p:nvSpPr>
        <p:spPr>
          <a:xfrm>
            <a:off x="685800" y="1981200"/>
            <a:ext cx="7543800" cy="4114800"/>
          </a:xfrm>
        </p:spPr>
        <p:txBody>
          <a:bodyPr>
            <a:normAutofit/>
          </a:bodyPr>
          <a:lstStyle/>
          <a:p>
            <a:r>
              <a:rPr lang="en-US" altLang="en-US" sz="2800" dirty="0"/>
              <a:t>Use with all patients in the hospital</a:t>
            </a:r>
          </a:p>
          <a:p>
            <a:r>
              <a:rPr lang="en-US" altLang="en-US" sz="2800" dirty="0">
                <a:cs typeface="Times New Roman" pitchFamily="18" charset="0"/>
              </a:rPr>
              <a:t>Use appropriate PPE</a:t>
            </a:r>
            <a:r>
              <a:rPr lang="en-US" altLang="en-US" sz="2800" dirty="0"/>
              <a:t> </a:t>
            </a:r>
          </a:p>
          <a:p>
            <a:r>
              <a:rPr lang="en-US" altLang="en-US" sz="2800" dirty="0"/>
              <a:t>Remove all PPE before leaving room</a:t>
            </a:r>
          </a:p>
          <a:p>
            <a:pPr lvl="1"/>
            <a:r>
              <a:rPr lang="en-US" altLang="en-US" sz="2400" dirty="0"/>
              <a:t>No gowns in hallways, even if cold</a:t>
            </a:r>
          </a:p>
          <a:p>
            <a:pPr lvl="1"/>
            <a:r>
              <a:rPr lang="en-US" altLang="en-US" sz="2400" dirty="0"/>
              <a:t>Especially gloves</a:t>
            </a:r>
          </a:p>
        </p:txBody>
      </p:sp>
    </p:spTree>
    <p:extLst>
      <p:ext uri="{BB962C8B-B14F-4D97-AF65-F5344CB8AC3E}">
        <p14:creationId xmlns:p14="http://schemas.microsoft.com/office/powerpoint/2010/main" val="298307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924800" cy="1143000"/>
          </a:xfrm>
        </p:spPr>
        <p:txBody>
          <a:bodyPr>
            <a:normAutofit/>
          </a:bodyPr>
          <a:lstStyle/>
          <a:p>
            <a:r>
              <a:rPr lang="en-US" altLang="en-US" dirty="0"/>
              <a:t>Transmission Based Precautions</a:t>
            </a:r>
          </a:p>
        </p:txBody>
      </p:sp>
      <p:sp>
        <p:nvSpPr>
          <p:cNvPr id="5123" name="Rectangle 3"/>
          <p:cNvSpPr>
            <a:spLocks noGrp="1" noChangeArrowheads="1"/>
          </p:cNvSpPr>
          <p:nvPr>
            <p:ph sz="quarter" idx="13"/>
          </p:nvPr>
        </p:nvSpPr>
        <p:spPr>
          <a:xfrm>
            <a:off x="533400" y="1600200"/>
            <a:ext cx="8001000" cy="4876800"/>
          </a:xfrm>
        </p:spPr>
        <p:txBody>
          <a:bodyPr>
            <a:normAutofit/>
          </a:bodyPr>
          <a:lstStyle/>
          <a:p>
            <a:pPr>
              <a:buFontTx/>
              <a:buNone/>
            </a:pPr>
            <a:r>
              <a:rPr lang="en-US" altLang="en-US" sz="2000" u="sng" dirty="0">
                <a:cs typeface="Times New Roman" pitchFamily="18" charset="0"/>
              </a:rPr>
              <a:t>Contact Precautions (Isolation)</a:t>
            </a:r>
            <a:r>
              <a:rPr lang="en-US" altLang="en-US" sz="2000" dirty="0">
                <a:cs typeface="Times New Roman" pitchFamily="18" charset="0"/>
              </a:rPr>
              <a:t> </a:t>
            </a:r>
          </a:p>
          <a:p>
            <a:r>
              <a:rPr lang="en-US" altLang="en-US" sz="2000" dirty="0">
                <a:cs typeface="Times New Roman" pitchFamily="18" charset="0"/>
              </a:rPr>
              <a:t>Ex: MRSA, VRE, ESBL’s, CDIFF, and any other MDRO’s (multi drug resistant organism)</a:t>
            </a:r>
          </a:p>
          <a:p>
            <a:r>
              <a:rPr lang="en-US" altLang="en-US" sz="2000" dirty="0"/>
              <a:t>M</a:t>
            </a:r>
            <a:r>
              <a:rPr lang="en-US" altLang="en-US" sz="2000" dirty="0">
                <a:cs typeface="Times New Roman" pitchFamily="18" charset="0"/>
              </a:rPr>
              <a:t>inimum PPE to enter this room is gloves and a gown</a:t>
            </a:r>
          </a:p>
          <a:p>
            <a:pPr marL="68580" indent="0">
              <a:buNone/>
            </a:pPr>
            <a:endParaRPr lang="en-US" altLang="en-US" sz="2000" dirty="0">
              <a:cs typeface="Times New Roman" pitchFamily="18" charset="0"/>
            </a:endParaRPr>
          </a:p>
          <a:p>
            <a:pPr>
              <a:buFontTx/>
              <a:buNone/>
            </a:pPr>
            <a:r>
              <a:rPr lang="en-US" altLang="en-US" sz="2000" dirty="0">
                <a:cs typeface="Times New Roman" pitchFamily="18" charset="0"/>
              </a:rPr>
              <a:t> </a:t>
            </a:r>
            <a:r>
              <a:rPr lang="en-US" altLang="en-US" sz="2000" u="sng" dirty="0">
                <a:cs typeface="Times New Roman" pitchFamily="18" charset="0"/>
              </a:rPr>
              <a:t>Droplet Precautions (Isolation)</a:t>
            </a:r>
            <a:r>
              <a:rPr lang="en-US" altLang="en-US" sz="2000" dirty="0">
                <a:cs typeface="Times New Roman" pitchFamily="18" charset="0"/>
              </a:rPr>
              <a:t> </a:t>
            </a:r>
          </a:p>
          <a:p>
            <a:r>
              <a:rPr lang="en-US" altLang="en-US" sz="2000" dirty="0">
                <a:cs typeface="Times New Roman" pitchFamily="18" charset="0"/>
              </a:rPr>
              <a:t>Ex: Flu, the common cold &amp; meningitis</a:t>
            </a:r>
          </a:p>
          <a:p>
            <a:r>
              <a:rPr lang="en-US" altLang="en-US" sz="2000" dirty="0">
                <a:cs typeface="Times New Roman" pitchFamily="18" charset="0"/>
              </a:rPr>
              <a:t>Minimum PPE to enter this room is a plain surgical mask</a:t>
            </a:r>
          </a:p>
          <a:p>
            <a:endParaRPr lang="en-US" altLang="en-US" sz="2000" dirty="0">
              <a:cs typeface="Times New Roman" pitchFamily="18" charset="0"/>
            </a:endParaRPr>
          </a:p>
          <a:p>
            <a:pPr marL="68580" indent="0">
              <a:spcBef>
                <a:spcPct val="50000"/>
              </a:spcBef>
              <a:buNone/>
            </a:pPr>
            <a:r>
              <a:rPr lang="en-US" altLang="en-US" sz="2000" u="sng" dirty="0">
                <a:cs typeface="Times New Roman" pitchFamily="18" charset="0"/>
              </a:rPr>
              <a:t>Airborne Precautions (Isolation)</a:t>
            </a:r>
            <a:r>
              <a:rPr lang="en-US" altLang="en-US" sz="2000" dirty="0">
                <a:cs typeface="Times New Roman" pitchFamily="18" charset="0"/>
              </a:rPr>
              <a:t> </a:t>
            </a:r>
          </a:p>
          <a:p>
            <a:pPr>
              <a:spcBef>
                <a:spcPct val="50000"/>
              </a:spcBef>
            </a:pPr>
            <a:r>
              <a:rPr lang="en-US" altLang="en-US" sz="2000" dirty="0">
                <a:cs typeface="Times New Roman" pitchFamily="18" charset="0"/>
              </a:rPr>
              <a:t>Example: TB, disseminated shingles, and measles</a:t>
            </a:r>
          </a:p>
          <a:p>
            <a:pPr>
              <a:spcBef>
                <a:spcPct val="50000"/>
              </a:spcBef>
            </a:pPr>
            <a:r>
              <a:rPr lang="en-US" altLang="en-US" sz="2000" dirty="0">
                <a:cs typeface="Times New Roman" pitchFamily="18" charset="0"/>
              </a:rPr>
              <a:t>NOTE: minimum PPE to enter this room is an N-95 respirator</a:t>
            </a:r>
            <a:endParaRPr lang="en-US" altLang="en-US" sz="2000" dirty="0"/>
          </a:p>
          <a:p>
            <a:endParaRPr lang="en-US" altLang="en-US" sz="2000" dirty="0">
              <a:cs typeface="Times New Roman" pitchFamily="18" charset="0"/>
            </a:endParaRPr>
          </a:p>
          <a:p>
            <a:endParaRPr lang="en-US" altLang="en-US" sz="2000" dirty="0"/>
          </a:p>
        </p:txBody>
      </p:sp>
    </p:spTree>
    <p:extLst>
      <p:ext uri="{BB962C8B-B14F-4D97-AF65-F5344CB8AC3E}">
        <p14:creationId xmlns:p14="http://schemas.microsoft.com/office/powerpoint/2010/main" val="293972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Flu</a:t>
            </a:r>
          </a:p>
        </p:txBody>
      </p:sp>
      <p:sp>
        <p:nvSpPr>
          <p:cNvPr id="8" name="Content Placeholder 7"/>
          <p:cNvSpPr>
            <a:spLocks noGrp="1"/>
          </p:cNvSpPr>
          <p:nvPr>
            <p:ph sz="quarter" idx="13"/>
          </p:nvPr>
        </p:nvSpPr>
        <p:spPr/>
        <p:txBody>
          <a:bodyPr/>
          <a:lstStyle/>
          <a:p>
            <a:r>
              <a:rPr lang="en-US" dirty="0"/>
              <a:t>Staff</a:t>
            </a:r>
          </a:p>
          <a:p>
            <a:pPr lvl="1"/>
            <a:r>
              <a:rPr lang="en-US" dirty="0"/>
              <a:t>Flu vaccine</a:t>
            </a:r>
          </a:p>
          <a:p>
            <a:pPr lvl="1"/>
            <a:r>
              <a:rPr lang="en-US" dirty="0"/>
              <a:t>Clean hands often</a:t>
            </a:r>
          </a:p>
          <a:p>
            <a:pPr lvl="1"/>
            <a:r>
              <a:rPr lang="en-US" dirty="0"/>
              <a:t>Standard &amp; Droplet</a:t>
            </a:r>
          </a:p>
          <a:p>
            <a:pPr lvl="2"/>
            <a:r>
              <a:rPr lang="en-US" dirty="0"/>
              <a:t>Wear a mask </a:t>
            </a:r>
          </a:p>
          <a:p>
            <a:pPr lvl="1"/>
            <a:r>
              <a:rPr lang="en-US" dirty="0"/>
              <a:t>Stay home at least 24hrs post fever</a:t>
            </a:r>
          </a:p>
        </p:txBody>
      </p:sp>
      <p:sp>
        <p:nvSpPr>
          <p:cNvPr id="9" name="Content Placeholder 8"/>
          <p:cNvSpPr>
            <a:spLocks noGrp="1"/>
          </p:cNvSpPr>
          <p:nvPr>
            <p:ph sz="quarter" idx="14"/>
          </p:nvPr>
        </p:nvSpPr>
        <p:spPr/>
        <p:txBody>
          <a:bodyPr>
            <a:normAutofit fontScale="92500" lnSpcReduction="20000"/>
          </a:bodyPr>
          <a:lstStyle/>
          <a:p>
            <a:r>
              <a:rPr lang="en-US" dirty="0"/>
              <a:t>Patient</a:t>
            </a:r>
          </a:p>
          <a:p>
            <a:pPr lvl="1"/>
            <a:r>
              <a:rPr lang="en-US" dirty="0"/>
              <a:t>Flu vaccine</a:t>
            </a:r>
          </a:p>
          <a:p>
            <a:pPr lvl="1"/>
            <a:r>
              <a:rPr lang="en-US" dirty="0"/>
              <a:t>Clean hands often</a:t>
            </a:r>
          </a:p>
          <a:p>
            <a:pPr lvl="1"/>
            <a:r>
              <a:rPr lang="en-US" dirty="0"/>
              <a:t>Wear a mask when out</a:t>
            </a:r>
          </a:p>
          <a:p>
            <a:pPr lvl="1"/>
            <a:r>
              <a:rPr lang="en-US" dirty="0"/>
              <a:t>Single room vs. cohort</a:t>
            </a:r>
          </a:p>
          <a:p>
            <a:pPr lvl="1"/>
            <a:r>
              <a:rPr lang="en-US" dirty="0"/>
              <a:t>Doors can be open</a:t>
            </a:r>
          </a:p>
          <a:p>
            <a:pPr lvl="1"/>
            <a:r>
              <a:rPr lang="en-US" dirty="0"/>
              <a:t>2-5 days fever free</a:t>
            </a:r>
          </a:p>
          <a:p>
            <a:pPr lvl="2"/>
            <a:r>
              <a:rPr lang="en-US" dirty="0"/>
              <a:t>DI for immunocompromised </a:t>
            </a:r>
          </a:p>
        </p:txBody>
      </p:sp>
    </p:spTree>
    <p:extLst>
      <p:ext uri="{BB962C8B-B14F-4D97-AF65-F5344CB8AC3E}">
        <p14:creationId xmlns:p14="http://schemas.microsoft.com/office/powerpoint/2010/main" val="211787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Past, present, future </a:t>
            </a:r>
          </a:p>
          <a:p>
            <a:r>
              <a:rPr lang="en-US" dirty="0"/>
              <a:t>Tasks and Responsibilities</a:t>
            </a:r>
          </a:p>
          <a:p>
            <a:r>
              <a:rPr lang="en-US" dirty="0"/>
              <a:t>Regulatory and Accrediting Agencies</a:t>
            </a:r>
          </a:p>
          <a:p>
            <a:r>
              <a:rPr lang="en-US" dirty="0"/>
              <a:t>Scenarios and Investigations</a:t>
            </a:r>
          </a:p>
          <a:p>
            <a:r>
              <a:rPr lang="en-US" dirty="0"/>
              <a:t>Resources </a:t>
            </a:r>
          </a:p>
        </p:txBody>
      </p:sp>
    </p:spTree>
    <p:extLst>
      <p:ext uri="{BB962C8B-B14F-4D97-AF65-F5344CB8AC3E}">
        <p14:creationId xmlns:p14="http://schemas.microsoft.com/office/powerpoint/2010/main" val="290602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lstStyle/>
          <a:p>
            <a:r>
              <a:rPr lang="en-US" dirty="0"/>
              <a:t>C. difficile</a:t>
            </a:r>
          </a:p>
        </p:txBody>
      </p:sp>
      <p:sp>
        <p:nvSpPr>
          <p:cNvPr id="3" name="Content Placeholder 2"/>
          <p:cNvSpPr>
            <a:spLocks noGrp="1"/>
          </p:cNvSpPr>
          <p:nvPr>
            <p:ph sz="quarter" idx="13"/>
          </p:nvPr>
        </p:nvSpPr>
        <p:spPr>
          <a:xfrm>
            <a:off x="457200" y="1951037"/>
            <a:ext cx="4495800" cy="4525963"/>
          </a:xfrm>
        </p:spPr>
        <p:txBody>
          <a:bodyPr/>
          <a:lstStyle/>
          <a:p>
            <a:r>
              <a:rPr lang="en-US" dirty="0"/>
              <a:t>Patient</a:t>
            </a:r>
          </a:p>
          <a:p>
            <a:pPr lvl="1"/>
            <a:r>
              <a:rPr lang="en-US" dirty="0"/>
              <a:t>Asymptomatic vs. symptomatic</a:t>
            </a:r>
          </a:p>
          <a:p>
            <a:pPr lvl="1"/>
            <a:r>
              <a:rPr lang="en-US" dirty="0"/>
              <a:t>Soap &amp; water</a:t>
            </a:r>
          </a:p>
          <a:p>
            <a:pPr lvl="1"/>
            <a:endParaRPr lang="en-US" dirty="0"/>
          </a:p>
          <a:p>
            <a:r>
              <a:rPr lang="en-US" dirty="0"/>
              <a:t>Staff</a:t>
            </a:r>
          </a:p>
          <a:p>
            <a:pPr lvl="1"/>
            <a:r>
              <a:rPr lang="en-US" dirty="0"/>
              <a:t>Standard &amp; Contact precautions</a:t>
            </a:r>
          </a:p>
          <a:p>
            <a:pPr lvl="1"/>
            <a:endParaRPr lang="en-US" dirty="0"/>
          </a:p>
        </p:txBody>
      </p:sp>
      <p:sp>
        <p:nvSpPr>
          <p:cNvPr id="4" name="Content Placeholder 3"/>
          <p:cNvSpPr>
            <a:spLocks noGrp="1"/>
          </p:cNvSpPr>
          <p:nvPr>
            <p:ph sz="quarter" idx="14"/>
          </p:nvPr>
        </p:nvSpPr>
        <p:spPr>
          <a:xfrm>
            <a:off x="4800600" y="2027237"/>
            <a:ext cx="4038600" cy="4525963"/>
          </a:xfrm>
        </p:spPr>
        <p:txBody>
          <a:bodyPr/>
          <a:lstStyle/>
          <a:p>
            <a:r>
              <a:rPr lang="en-US" dirty="0"/>
              <a:t>Environment</a:t>
            </a:r>
          </a:p>
          <a:p>
            <a:pPr lvl="1"/>
            <a:r>
              <a:rPr lang="en-US" dirty="0"/>
              <a:t>Daily, fresh bleach 1:10</a:t>
            </a:r>
          </a:p>
          <a:p>
            <a:pPr lvl="1"/>
            <a:r>
              <a:rPr lang="en-US" dirty="0"/>
              <a:t>EPA approved</a:t>
            </a:r>
          </a:p>
          <a:p>
            <a:pPr lvl="1"/>
            <a:r>
              <a:rPr lang="en-US" dirty="0"/>
              <a:t>Bedside commode</a:t>
            </a:r>
          </a:p>
        </p:txBody>
      </p:sp>
    </p:spTree>
    <p:extLst>
      <p:ext uri="{BB962C8B-B14F-4D97-AF65-F5344CB8AC3E}">
        <p14:creationId xmlns:p14="http://schemas.microsoft.com/office/powerpoint/2010/main" val="406436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MDRO’s</a:t>
            </a:r>
          </a:p>
        </p:txBody>
      </p:sp>
      <p:sp>
        <p:nvSpPr>
          <p:cNvPr id="3" name="Content Placeholder 2"/>
          <p:cNvSpPr>
            <a:spLocks noGrp="1"/>
          </p:cNvSpPr>
          <p:nvPr>
            <p:ph sz="quarter" idx="13"/>
          </p:nvPr>
        </p:nvSpPr>
        <p:spPr/>
        <p:txBody>
          <a:bodyPr>
            <a:normAutofit/>
          </a:bodyPr>
          <a:lstStyle/>
          <a:p>
            <a:r>
              <a:rPr lang="en-US" dirty="0"/>
              <a:t>CRE</a:t>
            </a:r>
          </a:p>
          <a:p>
            <a:r>
              <a:rPr lang="en-US" dirty="0"/>
              <a:t>MRSA/VISA/VRSA</a:t>
            </a:r>
          </a:p>
          <a:p>
            <a:r>
              <a:rPr lang="en-US" dirty="0"/>
              <a:t>MDR-A</a:t>
            </a:r>
          </a:p>
          <a:p>
            <a:r>
              <a:rPr lang="en-US" dirty="0"/>
              <a:t>VRE</a:t>
            </a:r>
          </a:p>
        </p:txBody>
      </p:sp>
      <p:sp>
        <p:nvSpPr>
          <p:cNvPr id="4" name="Content Placeholder 3"/>
          <p:cNvSpPr>
            <a:spLocks noGrp="1"/>
          </p:cNvSpPr>
          <p:nvPr>
            <p:ph sz="quarter" idx="14"/>
          </p:nvPr>
        </p:nvSpPr>
        <p:spPr/>
        <p:txBody>
          <a:bodyPr>
            <a:normAutofit fontScale="92500" lnSpcReduction="10000"/>
          </a:bodyPr>
          <a:lstStyle/>
          <a:p>
            <a:r>
              <a:rPr lang="en-US" dirty="0"/>
              <a:t>Patients at High Risk for Infection</a:t>
            </a:r>
          </a:p>
          <a:p>
            <a:pPr lvl="1"/>
            <a:r>
              <a:rPr lang="en-US" dirty="0"/>
              <a:t>Frequent or prolonged hospital stays </a:t>
            </a:r>
          </a:p>
          <a:p>
            <a:pPr lvl="1"/>
            <a:r>
              <a:rPr lang="en-US" dirty="0"/>
              <a:t>Prolonged antibiotic use</a:t>
            </a:r>
          </a:p>
          <a:p>
            <a:pPr lvl="1"/>
            <a:r>
              <a:rPr lang="en-US" dirty="0"/>
              <a:t>Indwelling medical devices </a:t>
            </a:r>
          </a:p>
          <a:p>
            <a:pPr lvl="1"/>
            <a:r>
              <a:rPr lang="en-US" dirty="0"/>
              <a:t>Chronic medical conditions</a:t>
            </a:r>
          </a:p>
          <a:p>
            <a:pPr lvl="1"/>
            <a:endParaRPr lang="en-US" dirty="0"/>
          </a:p>
        </p:txBody>
      </p:sp>
    </p:spTree>
    <p:extLst>
      <p:ext uri="{BB962C8B-B14F-4D97-AF65-F5344CB8AC3E}">
        <p14:creationId xmlns:p14="http://schemas.microsoft.com/office/powerpoint/2010/main" val="238512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10600" cy="1143000"/>
          </a:xfrm>
        </p:spPr>
        <p:txBody>
          <a:bodyPr>
            <a:normAutofit/>
          </a:bodyPr>
          <a:lstStyle/>
          <a:p>
            <a:r>
              <a:rPr lang="en-US" sz="3200" spc="-100" dirty="0"/>
              <a:t>Acute &amp; Long-Term Care Facilities CRE Interventions</a:t>
            </a:r>
          </a:p>
        </p:txBody>
      </p:sp>
      <p:sp>
        <p:nvSpPr>
          <p:cNvPr id="3" name="Content Placeholder 2"/>
          <p:cNvSpPr>
            <a:spLocks noGrp="1"/>
          </p:cNvSpPr>
          <p:nvPr>
            <p:ph sz="quarter" idx="13"/>
          </p:nvPr>
        </p:nvSpPr>
        <p:spPr/>
        <p:txBody>
          <a:bodyPr>
            <a:normAutofit fontScale="77500" lnSpcReduction="20000"/>
          </a:bodyPr>
          <a:lstStyle/>
          <a:p>
            <a:r>
              <a:rPr lang="en-US" sz="3000" dirty="0"/>
              <a:t>Core</a:t>
            </a:r>
          </a:p>
          <a:p>
            <a:pPr lvl="1"/>
            <a:r>
              <a:rPr lang="en-US" sz="2600" dirty="0"/>
              <a:t>Hand hygiene</a:t>
            </a:r>
          </a:p>
          <a:p>
            <a:pPr lvl="1"/>
            <a:r>
              <a:rPr lang="en-US" sz="2600" dirty="0"/>
              <a:t>HCP education</a:t>
            </a:r>
          </a:p>
          <a:p>
            <a:pPr lvl="1"/>
            <a:r>
              <a:rPr lang="en-US" sz="2600" dirty="0"/>
              <a:t>Minimize device use</a:t>
            </a:r>
          </a:p>
          <a:p>
            <a:pPr lvl="1"/>
            <a:r>
              <a:rPr lang="en-US" sz="2600" dirty="0"/>
              <a:t>Patient and staff cohorting</a:t>
            </a:r>
          </a:p>
          <a:p>
            <a:pPr lvl="1"/>
            <a:r>
              <a:rPr lang="en-US" sz="2600" dirty="0"/>
              <a:t>Lab notification</a:t>
            </a:r>
          </a:p>
          <a:p>
            <a:pPr lvl="1"/>
            <a:r>
              <a:rPr lang="en-US" sz="2600" dirty="0"/>
              <a:t>Antimicrobial stewardship</a:t>
            </a:r>
          </a:p>
          <a:p>
            <a:pPr lvl="1"/>
            <a:r>
              <a:rPr lang="en-US" sz="2600" dirty="0"/>
              <a:t>CRE screening</a:t>
            </a:r>
          </a:p>
        </p:txBody>
      </p:sp>
      <p:sp>
        <p:nvSpPr>
          <p:cNvPr id="4" name="Content Placeholder 3"/>
          <p:cNvSpPr>
            <a:spLocks noGrp="1"/>
          </p:cNvSpPr>
          <p:nvPr>
            <p:ph sz="quarter" idx="14"/>
          </p:nvPr>
        </p:nvSpPr>
        <p:spPr/>
        <p:txBody>
          <a:bodyPr>
            <a:normAutofit fontScale="70000" lnSpcReduction="20000"/>
          </a:bodyPr>
          <a:lstStyle/>
          <a:p>
            <a:r>
              <a:rPr lang="en-US" sz="3000" dirty="0"/>
              <a:t>Supplemental </a:t>
            </a:r>
          </a:p>
          <a:p>
            <a:pPr lvl="1"/>
            <a:r>
              <a:rPr lang="en-US" sz="2600" dirty="0"/>
              <a:t>Active surveillance testing</a:t>
            </a:r>
          </a:p>
          <a:p>
            <a:pPr lvl="1"/>
            <a:r>
              <a:rPr lang="en-US" sz="2600" dirty="0"/>
              <a:t>Chlorhexidine bathing</a:t>
            </a:r>
          </a:p>
          <a:p>
            <a:pPr lvl="1"/>
            <a:endParaRPr lang="en-US" dirty="0"/>
          </a:p>
          <a:p>
            <a:r>
              <a:rPr lang="en-US" sz="3000" dirty="0"/>
              <a:t>Other Measures</a:t>
            </a:r>
          </a:p>
          <a:p>
            <a:pPr lvl="1"/>
            <a:r>
              <a:rPr lang="en-US" sz="2600" dirty="0"/>
              <a:t>Retrospective surveillance</a:t>
            </a:r>
          </a:p>
          <a:p>
            <a:pPr lvl="2"/>
            <a:r>
              <a:rPr lang="en-US" sz="2200" dirty="0"/>
              <a:t>6-12mos look back</a:t>
            </a:r>
          </a:p>
          <a:p>
            <a:pPr lvl="1"/>
            <a:r>
              <a:rPr lang="en-US" sz="2600" dirty="0"/>
              <a:t>Intra and inter-facility communication of patients</a:t>
            </a:r>
          </a:p>
          <a:p>
            <a:pPr lvl="1"/>
            <a:endParaRPr lang="en-US" dirty="0"/>
          </a:p>
        </p:txBody>
      </p:sp>
    </p:spTree>
    <p:extLst>
      <p:ext uri="{BB962C8B-B14F-4D97-AF65-F5344CB8AC3E}">
        <p14:creationId xmlns:p14="http://schemas.microsoft.com/office/powerpoint/2010/main" val="79258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04094" cy="556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flipV="1">
            <a:off x="457199" y="6248400"/>
            <a:ext cx="8227895" cy="262393"/>
          </a:xfrm>
          <a:custGeom>
            <a:avLst/>
            <a:gdLst>
              <a:gd name="connsiteX0" fmla="*/ 0 w 8587409"/>
              <a:gd name="connsiteY0" fmla="*/ 222637 h 262393"/>
              <a:gd name="connsiteX1" fmla="*/ 39756 w 8587409"/>
              <a:gd name="connsiteY1" fmla="*/ 214685 h 262393"/>
              <a:gd name="connsiteX2" fmla="*/ 63610 w 8587409"/>
              <a:gd name="connsiteY2" fmla="*/ 198783 h 262393"/>
              <a:gd name="connsiteX3" fmla="*/ 95416 w 8587409"/>
              <a:gd name="connsiteY3" fmla="*/ 182880 h 262393"/>
              <a:gd name="connsiteX4" fmla="*/ 135172 w 8587409"/>
              <a:gd name="connsiteY4" fmla="*/ 135172 h 262393"/>
              <a:gd name="connsiteX5" fmla="*/ 151075 w 8587409"/>
              <a:gd name="connsiteY5" fmla="*/ 111319 h 262393"/>
              <a:gd name="connsiteX6" fmla="*/ 174929 w 8587409"/>
              <a:gd name="connsiteY6" fmla="*/ 103367 h 262393"/>
              <a:gd name="connsiteX7" fmla="*/ 206734 w 8587409"/>
              <a:gd name="connsiteY7" fmla="*/ 79513 h 262393"/>
              <a:gd name="connsiteX8" fmla="*/ 246490 w 8587409"/>
              <a:gd name="connsiteY8" fmla="*/ 71562 h 262393"/>
              <a:gd name="connsiteX9" fmla="*/ 270344 w 8587409"/>
              <a:gd name="connsiteY9" fmla="*/ 63611 h 262393"/>
              <a:gd name="connsiteX10" fmla="*/ 294198 w 8587409"/>
              <a:gd name="connsiteY10" fmla="*/ 79513 h 262393"/>
              <a:gd name="connsiteX11" fmla="*/ 349857 w 8587409"/>
              <a:gd name="connsiteY11" fmla="*/ 159026 h 262393"/>
              <a:gd name="connsiteX12" fmla="*/ 365760 w 8587409"/>
              <a:gd name="connsiteY12" fmla="*/ 182880 h 262393"/>
              <a:gd name="connsiteX13" fmla="*/ 381663 w 8587409"/>
              <a:gd name="connsiteY13" fmla="*/ 206734 h 262393"/>
              <a:gd name="connsiteX14" fmla="*/ 405516 w 8587409"/>
              <a:gd name="connsiteY14" fmla="*/ 222637 h 262393"/>
              <a:gd name="connsiteX15" fmla="*/ 477078 w 8587409"/>
              <a:gd name="connsiteY15" fmla="*/ 206734 h 262393"/>
              <a:gd name="connsiteX16" fmla="*/ 500932 w 8587409"/>
              <a:gd name="connsiteY16" fmla="*/ 190832 h 262393"/>
              <a:gd name="connsiteX17" fmla="*/ 524786 w 8587409"/>
              <a:gd name="connsiteY17" fmla="*/ 182880 h 262393"/>
              <a:gd name="connsiteX18" fmla="*/ 548640 w 8587409"/>
              <a:gd name="connsiteY18" fmla="*/ 166978 h 262393"/>
              <a:gd name="connsiteX19" fmla="*/ 596348 w 8587409"/>
              <a:gd name="connsiteY19" fmla="*/ 151075 h 262393"/>
              <a:gd name="connsiteX20" fmla="*/ 620202 w 8587409"/>
              <a:gd name="connsiteY20" fmla="*/ 143124 h 262393"/>
              <a:gd name="connsiteX21" fmla="*/ 675861 w 8587409"/>
              <a:gd name="connsiteY21" fmla="*/ 111319 h 262393"/>
              <a:gd name="connsiteX22" fmla="*/ 699715 w 8587409"/>
              <a:gd name="connsiteY22" fmla="*/ 95416 h 262393"/>
              <a:gd name="connsiteX23" fmla="*/ 723569 w 8587409"/>
              <a:gd name="connsiteY23" fmla="*/ 87465 h 262393"/>
              <a:gd name="connsiteX24" fmla="*/ 787179 w 8587409"/>
              <a:gd name="connsiteY24" fmla="*/ 143124 h 262393"/>
              <a:gd name="connsiteX25" fmla="*/ 811033 w 8587409"/>
              <a:gd name="connsiteY25" fmla="*/ 159026 h 262393"/>
              <a:gd name="connsiteX26" fmla="*/ 834887 w 8587409"/>
              <a:gd name="connsiteY26" fmla="*/ 174929 h 262393"/>
              <a:gd name="connsiteX27" fmla="*/ 850790 w 8587409"/>
              <a:gd name="connsiteY27" fmla="*/ 198783 h 262393"/>
              <a:gd name="connsiteX28" fmla="*/ 898497 w 8587409"/>
              <a:gd name="connsiteY28" fmla="*/ 230588 h 262393"/>
              <a:gd name="connsiteX29" fmla="*/ 978010 w 8587409"/>
              <a:gd name="connsiteY29" fmla="*/ 190832 h 262393"/>
              <a:gd name="connsiteX30" fmla="*/ 1025718 w 8587409"/>
              <a:gd name="connsiteY30" fmla="*/ 174929 h 262393"/>
              <a:gd name="connsiteX31" fmla="*/ 1097280 w 8587409"/>
              <a:gd name="connsiteY31" fmla="*/ 143124 h 262393"/>
              <a:gd name="connsiteX32" fmla="*/ 1121134 w 8587409"/>
              <a:gd name="connsiteY32" fmla="*/ 135172 h 262393"/>
              <a:gd name="connsiteX33" fmla="*/ 1168842 w 8587409"/>
              <a:gd name="connsiteY33" fmla="*/ 111319 h 262393"/>
              <a:gd name="connsiteX34" fmla="*/ 1192696 w 8587409"/>
              <a:gd name="connsiteY34" fmla="*/ 95416 h 262393"/>
              <a:gd name="connsiteX35" fmla="*/ 1240403 w 8587409"/>
              <a:gd name="connsiteY35" fmla="*/ 79513 h 262393"/>
              <a:gd name="connsiteX36" fmla="*/ 1272209 w 8587409"/>
              <a:gd name="connsiteY36" fmla="*/ 87465 h 262393"/>
              <a:gd name="connsiteX37" fmla="*/ 1296063 w 8587409"/>
              <a:gd name="connsiteY37" fmla="*/ 111319 h 262393"/>
              <a:gd name="connsiteX38" fmla="*/ 1327868 w 8587409"/>
              <a:gd name="connsiteY38" fmla="*/ 127221 h 262393"/>
              <a:gd name="connsiteX39" fmla="*/ 1351722 w 8587409"/>
              <a:gd name="connsiteY39" fmla="*/ 143124 h 262393"/>
              <a:gd name="connsiteX40" fmla="*/ 1391478 w 8587409"/>
              <a:gd name="connsiteY40" fmla="*/ 151075 h 262393"/>
              <a:gd name="connsiteX41" fmla="*/ 1439186 w 8587409"/>
              <a:gd name="connsiteY41" fmla="*/ 166978 h 262393"/>
              <a:gd name="connsiteX42" fmla="*/ 1478943 w 8587409"/>
              <a:gd name="connsiteY42" fmla="*/ 182880 h 262393"/>
              <a:gd name="connsiteX43" fmla="*/ 1526650 w 8587409"/>
              <a:gd name="connsiteY43" fmla="*/ 198783 h 262393"/>
              <a:gd name="connsiteX44" fmla="*/ 1598212 w 8587409"/>
              <a:gd name="connsiteY44" fmla="*/ 190832 h 262393"/>
              <a:gd name="connsiteX45" fmla="*/ 1645920 w 8587409"/>
              <a:gd name="connsiteY45" fmla="*/ 159026 h 262393"/>
              <a:gd name="connsiteX46" fmla="*/ 1693628 w 8587409"/>
              <a:gd name="connsiteY46" fmla="*/ 127221 h 262393"/>
              <a:gd name="connsiteX47" fmla="*/ 1717482 w 8587409"/>
              <a:gd name="connsiteY47" fmla="*/ 103367 h 262393"/>
              <a:gd name="connsiteX48" fmla="*/ 1765190 w 8587409"/>
              <a:gd name="connsiteY48" fmla="*/ 71562 h 262393"/>
              <a:gd name="connsiteX49" fmla="*/ 1804946 w 8587409"/>
              <a:gd name="connsiteY49" fmla="*/ 87465 h 262393"/>
              <a:gd name="connsiteX50" fmla="*/ 1852654 w 8587409"/>
              <a:gd name="connsiteY50" fmla="*/ 135172 h 262393"/>
              <a:gd name="connsiteX51" fmla="*/ 1876508 w 8587409"/>
              <a:gd name="connsiteY51" fmla="*/ 151075 h 262393"/>
              <a:gd name="connsiteX52" fmla="*/ 1892410 w 8587409"/>
              <a:gd name="connsiteY52" fmla="*/ 174929 h 262393"/>
              <a:gd name="connsiteX53" fmla="*/ 1940118 w 8587409"/>
              <a:gd name="connsiteY53" fmla="*/ 198783 h 262393"/>
              <a:gd name="connsiteX54" fmla="*/ 1971923 w 8587409"/>
              <a:gd name="connsiteY54" fmla="*/ 190832 h 262393"/>
              <a:gd name="connsiteX55" fmla="*/ 1987826 w 8587409"/>
              <a:gd name="connsiteY55" fmla="*/ 166978 h 262393"/>
              <a:gd name="connsiteX56" fmla="*/ 2043485 w 8587409"/>
              <a:gd name="connsiteY56" fmla="*/ 119270 h 262393"/>
              <a:gd name="connsiteX57" fmla="*/ 2091193 w 8587409"/>
              <a:gd name="connsiteY57" fmla="*/ 87465 h 262393"/>
              <a:gd name="connsiteX58" fmla="*/ 2154803 w 8587409"/>
              <a:gd name="connsiteY58" fmla="*/ 95416 h 262393"/>
              <a:gd name="connsiteX59" fmla="*/ 2186609 w 8587409"/>
              <a:gd name="connsiteY59" fmla="*/ 143124 h 262393"/>
              <a:gd name="connsiteX60" fmla="*/ 2234316 w 8587409"/>
              <a:gd name="connsiteY60" fmla="*/ 182880 h 262393"/>
              <a:gd name="connsiteX61" fmla="*/ 2266122 w 8587409"/>
              <a:gd name="connsiteY61" fmla="*/ 206734 h 262393"/>
              <a:gd name="connsiteX62" fmla="*/ 2289976 w 8587409"/>
              <a:gd name="connsiteY62" fmla="*/ 214685 h 262393"/>
              <a:gd name="connsiteX63" fmla="*/ 2313830 w 8587409"/>
              <a:gd name="connsiteY63" fmla="*/ 206734 h 262393"/>
              <a:gd name="connsiteX64" fmla="*/ 2329732 w 8587409"/>
              <a:gd name="connsiteY64" fmla="*/ 182880 h 262393"/>
              <a:gd name="connsiteX65" fmla="*/ 2353586 w 8587409"/>
              <a:gd name="connsiteY65" fmla="*/ 166978 h 262393"/>
              <a:gd name="connsiteX66" fmla="*/ 2361537 w 8587409"/>
              <a:gd name="connsiteY66" fmla="*/ 143124 h 262393"/>
              <a:gd name="connsiteX67" fmla="*/ 2401294 w 8587409"/>
              <a:gd name="connsiteY67" fmla="*/ 103367 h 262393"/>
              <a:gd name="connsiteX68" fmla="*/ 2441050 w 8587409"/>
              <a:gd name="connsiteY68" fmla="*/ 95416 h 262393"/>
              <a:gd name="connsiteX69" fmla="*/ 2512612 w 8587409"/>
              <a:gd name="connsiteY69" fmla="*/ 103367 h 262393"/>
              <a:gd name="connsiteX70" fmla="*/ 2536466 w 8587409"/>
              <a:gd name="connsiteY70" fmla="*/ 127221 h 262393"/>
              <a:gd name="connsiteX71" fmla="*/ 2584174 w 8587409"/>
              <a:gd name="connsiteY71" fmla="*/ 151075 h 262393"/>
              <a:gd name="connsiteX72" fmla="*/ 2655736 w 8587409"/>
              <a:gd name="connsiteY72" fmla="*/ 182880 h 262393"/>
              <a:gd name="connsiteX73" fmla="*/ 2679590 w 8587409"/>
              <a:gd name="connsiteY73" fmla="*/ 190832 h 262393"/>
              <a:gd name="connsiteX74" fmla="*/ 2703443 w 8587409"/>
              <a:gd name="connsiteY74" fmla="*/ 198783 h 262393"/>
              <a:gd name="connsiteX75" fmla="*/ 2751151 w 8587409"/>
              <a:gd name="connsiteY75" fmla="*/ 238539 h 262393"/>
              <a:gd name="connsiteX76" fmla="*/ 2798859 w 8587409"/>
              <a:gd name="connsiteY76" fmla="*/ 206734 h 262393"/>
              <a:gd name="connsiteX77" fmla="*/ 2806810 w 8587409"/>
              <a:gd name="connsiteY77" fmla="*/ 182880 h 262393"/>
              <a:gd name="connsiteX78" fmla="*/ 2878372 w 8587409"/>
              <a:gd name="connsiteY78" fmla="*/ 119270 h 262393"/>
              <a:gd name="connsiteX79" fmla="*/ 3013544 w 8587409"/>
              <a:gd name="connsiteY79" fmla="*/ 103367 h 262393"/>
              <a:gd name="connsiteX80" fmla="*/ 3061252 w 8587409"/>
              <a:gd name="connsiteY80" fmla="*/ 135172 h 262393"/>
              <a:gd name="connsiteX81" fmla="*/ 3108960 w 8587409"/>
              <a:gd name="connsiteY81" fmla="*/ 151075 h 262393"/>
              <a:gd name="connsiteX82" fmla="*/ 3124863 w 8587409"/>
              <a:gd name="connsiteY82" fmla="*/ 174929 h 262393"/>
              <a:gd name="connsiteX83" fmla="*/ 3148716 w 8587409"/>
              <a:gd name="connsiteY83" fmla="*/ 182880 h 262393"/>
              <a:gd name="connsiteX84" fmla="*/ 3204376 w 8587409"/>
              <a:gd name="connsiteY84" fmla="*/ 214685 h 262393"/>
              <a:gd name="connsiteX85" fmla="*/ 3188473 w 8587409"/>
              <a:gd name="connsiteY85" fmla="*/ 238539 h 262393"/>
              <a:gd name="connsiteX86" fmla="*/ 3212327 w 8587409"/>
              <a:gd name="connsiteY86" fmla="*/ 230588 h 262393"/>
              <a:gd name="connsiteX87" fmla="*/ 3244132 w 8587409"/>
              <a:gd name="connsiteY87" fmla="*/ 182880 h 262393"/>
              <a:gd name="connsiteX88" fmla="*/ 3267986 w 8587409"/>
              <a:gd name="connsiteY88" fmla="*/ 166978 h 262393"/>
              <a:gd name="connsiteX89" fmla="*/ 3323645 w 8587409"/>
              <a:gd name="connsiteY89" fmla="*/ 127221 h 262393"/>
              <a:gd name="connsiteX90" fmla="*/ 3347499 w 8587409"/>
              <a:gd name="connsiteY90" fmla="*/ 119270 h 262393"/>
              <a:gd name="connsiteX91" fmla="*/ 3395207 w 8587409"/>
              <a:gd name="connsiteY91" fmla="*/ 95416 h 262393"/>
              <a:gd name="connsiteX92" fmla="*/ 3442915 w 8587409"/>
              <a:gd name="connsiteY92" fmla="*/ 103367 h 262393"/>
              <a:gd name="connsiteX93" fmla="*/ 3498574 w 8587409"/>
              <a:gd name="connsiteY93" fmla="*/ 119270 h 262393"/>
              <a:gd name="connsiteX94" fmla="*/ 3538330 w 8587409"/>
              <a:gd name="connsiteY94" fmla="*/ 159026 h 262393"/>
              <a:gd name="connsiteX95" fmla="*/ 3586038 w 8587409"/>
              <a:gd name="connsiteY95" fmla="*/ 206734 h 262393"/>
              <a:gd name="connsiteX96" fmla="*/ 3633746 w 8587409"/>
              <a:gd name="connsiteY96" fmla="*/ 222637 h 262393"/>
              <a:gd name="connsiteX97" fmla="*/ 3657600 w 8587409"/>
              <a:gd name="connsiteY97" fmla="*/ 230588 h 262393"/>
              <a:gd name="connsiteX98" fmla="*/ 3681454 w 8587409"/>
              <a:gd name="connsiteY98" fmla="*/ 246491 h 262393"/>
              <a:gd name="connsiteX99" fmla="*/ 3768918 w 8587409"/>
              <a:gd name="connsiteY99" fmla="*/ 190832 h 262393"/>
              <a:gd name="connsiteX100" fmla="*/ 3792772 w 8587409"/>
              <a:gd name="connsiteY100" fmla="*/ 174929 h 262393"/>
              <a:gd name="connsiteX101" fmla="*/ 3824577 w 8587409"/>
              <a:gd name="connsiteY101" fmla="*/ 127221 h 262393"/>
              <a:gd name="connsiteX102" fmla="*/ 3872285 w 8587409"/>
              <a:gd name="connsiteY102" fmla="*/ 111319 h 262393"/>
              <a:gd name="connsiteX103" fmla="*/ 3951798 w 8587409"/>
              <a:gd name="connsiteY103" fmla="*/ 127221 h 262393"/>
              <a:gd name="connsiteX104" fmla="*/ 3975652 w 8587409"/>
              <a:gd name="connsiteY104" fmla="*/ 151075 h 262393"/>
              <a:gd name="connsiteX105" fmla="*/ 4086970 w 8587409"/>
              <a:gd name="connsiteY105" fmla="*/ 214685 h 262393"/>
              <a:gd name="connsiteX106" fmla="*/ 4110824 w 8587409"/>
              <a:gd name="connsiteY106" fmla="*/ 222637 h 262393"/>
              <a:gd name="connsiteX107" fmla="*/ 4166483 w 8587409"/>
              <a:gd name="connsiteY107" fmla="*/ 214685 h 262393"/>
              <a:gd name="connsiteX108" fmla="*/ 4198289 w 8587409"/>
              <a:gd name="connsiteY108" fmla="*/ 166978 h 262393"/>
              <a:gd name="connsiteX109" fmla="*/ 4269850 w 8587409"/>
              <a:gd name="connsiteY109" fmla="*/ 143124 h 262393"/>
              <a:gd name="connsiteX110" fmla="*/ 4309607 w 8587409"/>
              <a:gd name="connsiteY110" fmla="*/ 127221 h 262393"/>
              <a:gd name="connsiteX111" fmla="*/ 4333461 w 8587409"/>
              <a:gd name="connsiteY111" fmla="*/ 119270 h 262393"/>
              <a:gd name="connsiteX112" fmla="*/ 4357315 w 8587409"/>
              <a:gd name="connsiteY112" fmla="*/ 103367 h 262393"/>
              <a:gd name="connsiteX113" fmla="*/ 4460682 w 8587409"/>
              <a:gd name="connsiteY113" fmla="*/ 151075 h 262393"/>
              <a:gd name="connsiteX114" fmla="*/ 4508390 w 8587409"/>
              <a:gd name="connsiteY114" fmla="*/ 182880 h 262393"/>
              <a:gd name="connsiteX115" fmla="*/ 4556097 w 8587409"/>
              <a:gd name="connsiteY115" fmla="*/ 214685 h 262393"/>
              <a:gd name="connsiteX116" fmla="*/ 4579951 w 8587409"/>
              <a:gd name="connsiteY116" fmla="*/ 230588 h 262393"/>
              <a:gd name="connsiteX117" fmla="*/ 4556097 w 8587409"/>
              <a:gd name="connsiteY117" fmla="*/ 238539 h 262393"/>
              <a:gd name="connsiteX118" fmla="*/ 4595854 w 8587409"/>
              <a:gd name="connsiteY118" fmla="*/ 206734 h 262393"/>
              <a:gd name="connsiteX119" fmla="*/ 4643562 w 8587409"/>
              <a:gd name="connsiteY119" fmla="*/ 174929 h 262393"/>
              <a:gd name="connsiteX120" fmla="*/ 4667416 w 8587409"/>
              <a:gd name="connsiteY120" fmla="*/ 159026 h 262393"/>
              <a:gd name="connsiteX121" fmla="*/ 4699221 w 8587409"/>
              <a:gd name="connsiteY121" fmla="*/ 135172 h 262393"/>
              <a:gd name="connsiteX122" fmla="*/ 4794636 w 8587409"/>
              <a:gd name="connsiteY122" fmla="*/ 111319 h 262393"/>
              <a:gd name="connsiteX123" fmla="*/ 4842344 w 8587409"/>
              <a:gd name="connsiteY123" fmla="*/ 87465 h 262393"/>
              <a:gd name="connsiteX124" fmla="*/ 4882101 w 8587409"/>
              <a:gd name="connsiteY124" fmla="*/ 95416 h 262393"/>
              <a:gd name="connsiteX125" fmla="*/ 4953663 w 8587409"/>
              <a:gd name="connsiteY125" fmla="*/ 159026 h 262393"/>
              <a:gd name="connsiteX126" fmla="*/ 4977516 w 8587409"/>
              <a:gd name="connsiteY126" fmla="*/ 182880 h 262393"/>
              <a:gd name="connsiteX127" fmla="*/ 5025224 w 8587409"/>
              <a:gd name="connsiteY127" fmla="*/ 198783 h 262393"/>
              <a:gd name="connsiteX128" fmla="*/ 5057030 w 8587409"/>
              <a:gd name="connsiteY128" fmla="*/ 214685 h 262393"/>
              <a:gd name="connsiteX129" fmla="*/ 5152445 w 8587409"/>
              <a:gd name="connsiteY129" fmla="*/ 198783 h 262393"/>
              <a:gd name="connsiteX130" fmla="*/ 5200153 w 8587409"/>
              <a:gd name="connsiteY130" fmla="*/ 182880 h 262393"/>
              <a:gd name="connsiteX131" fmla="*/ 5224007 w 8587409"/>
              <a:gd name="connsiteY131" fmla="*/ 174929 h 262393"/>
              <a:gd name="connsiteX132" fmla="*/ 5303520 w 8587409"/>
              <a:gd name="connsiteY132" fmla="*/ 135172 h 262393"/>
              <a:gd name="connsiteX133" fmla="*/ 5390984 w 8587409"/>
              <a:gd name="connsiteY133" fmla="*/ 143124 h 262393"/>
              <a:gd name="connsiteX134" fmla="*/ 5438692 w 8587409"/>
              <a:gd name="connsiteY134" fmla="*/ 190832 h 262393"/>
              <a:gd name="connsiteX135" fmla="*/ 5470497 w 8587409"/>
              <a:gd name="connsiteY135" fmla="*/ 214685 h 262393"/>
              <a:gd name="connsiteX136" fmla="*/ 5526156 w 8587409"/>
              <a:gd name="connsiteY136" fmla="*/ 206734 h 262393"/>
              <a:gd name="connsiteX137" fmla="*/ 5557962 w 8587409"/>
              <a:gd name="connsiteY137" fmla="*/ 159026 h 262393"/>
              <a:gd name="connsiteX138" fmla="*/ 5597718 w 8587409"/>
              <a:gd name="connsiteY138" fmla="*/ 119270 h 262393"/>
              <a:gd name="connsiteX139" fmla="*/ 5645426 w 8587409"/>
              <a:gd name="connsiteY139" fmla="*/ 111319 h 262393"/>
              <a:gd name="connsiteX140" fmla="*/ 5709036 w 8587409"/>
              <a:gd name="connsiteY140" fmla="*/ 119270 h 262393"/>
              <a:gd name="connsiteX141" fmla="*/ 5756744 w 8587409"/>
              <a:gd name="connsiteY141" fmla="*/ 151075 h 262393"/>
              <a:gd name="connsiteX142" fmla="*/ 5788550 w 8587409"/>
              <a:gd name="connsiteY142" fmla="*/ 166978 h 262393"/>
              <a:gd name="connsiteX143" fmla="*/ 5820355 w 8587409"/>
              <a:gd name="connsiteY143" fmla="*/ 190832 h 262393"/>
              <a:gd name="connsiteX144" fmla="*/ 5868063 w 8587409"/>
              <a:gd name="connsiteY144" fmla="*/ 206734 h 262393"/>
              <a:gd name="connsiteX145" fmla="*/ 5891916 w 8587409"/>
              <a:gd name="connsiteY145" fmla="*/ 214685 h 262393"/>
              <a:gd name="connsiteX146" fmla="*/ 5947576 w 8587409"/>
              <a:gd name="connsiteY146" fmla="*/ 151075 h 262393"/>
              <a:gd name="connsiteX147" fmla="*/ 5971430 w 8587409"/>
              <a:gd name="connsiteY147" fmla="*/ 143124 h 262393"/>
              <a:gd name="connsiteX148" fmla="*/ 5995283 w 8587409"/>
              <a:gd name="connsiteY148" fmla="*/ 127221 h 262393"/>
              <a:gd name="connsiteX149" fmla="*/ 6114553 w 8587409"/>
              <a:gd name="connsiteY149" fmla="*/ 143124 h 262393"/>
              <a:gd name="connsiteX150" fmla="*/ 6138407 w 8587409"/>
              <a:gd name="connsiteY150" fmla="*/ 159026 h 262393"/>
              <a:gd name="connsiteX151" fmla="*/ 6170212 w 8587409"/>
              <a:gd name="connsiteY151" fmla="*/ 166978 h 262393"/>
              <a:gd name="connsiteX152" fmla="*/ 6194066 w 8587409"/>
              <a:gd name="connsiteY152" fmla="*/ 174929 h 262393"/>
              <a:gd name="connsiteX153" fmla="*/ 6273579 w 8587409"/>
              <a:gd name="connsiteY153" fmla="*/ 206734 h 262393"/>
              <a:gd name="connsiteX154" fmla="*/ 6297433 w 8587409"/>
              <a:gd name="connsiteY154" fmla="*/ 214685 h 262393"/>
              <a:gd name="connsiteX155" fmla="*/ 6321287 w 8587409"/>
              <a:gd name="connsiteY155" fmla="*/ 230588 h 262393"/>
              <a:gd name="connsiteX156" fmla="*/ 6432605 w 8587409"/>
              <a:gd name="connsiteY156" fmla="*/ 198783 h 262393"/>
              <a:gd name="connsiteX157" fmla="*/ 6464410 w 8587409"/>
              <a:gd name="connsiteY157" fmla="*/ 174929 h 262393"/>
              <a:gd name="connsiteX158" fmla="*/ 6504167 w 8587409"/>
              <a:gd name="connsiteY158" fmla="*/ 159026 h 262393"/>
              <a:gd name="connsiteX159" fmla="*/ 6535972 w 8587409"/>
              <a:gd name="connsiteY159" fmla="*/ 143124 h 262393"/>
              <a:gd name="connsiteX160" fmla="*/ 6583680 w 8587409"/>
              <a:gd name="connsiteY160" fmla="*/ 127221 h 262393"/>
              <a:gd name="connsiteX161" fmla="*/ 6631388 w 8587409"/>
              <a:gd name="connsiteY161" fmla="*/ 95416 h 262393"/>
              <a:gd name="connsiteX162" fmla="*/ 6655242 w 8587409"/>
              <a:gd name="connsiteY162" fmla="*/ 79513 h 262393"/>
              <a:gd name="connsiteX163" fmla="*/ 6679096 w 8587409"/>
              <a:gd name="connsiteY163" fmla="*/ 55659 h 262393"/>
              <a:gd name="connsiteX164" fmla="*/ 6702950 w 8587409"/>
              <a:gd name="connsiteY164" fmla="*/ 63611 h 262393"/>
              <a:gd name="connsiteX165" fmla="*/ 6710901 w 8587409"/>
              <a:gd name="connsiteY165" fmla="*/ 87465 h 262393"/>
              <a:gd name="connsiteX166" fmla="*/ 6726803 w 8587409"/>
              <a:gd name="connsiteY166" fmla="*/ 111319 h 262393"/>
              <a:gd name="connsiteX167" fmla="*/ 6774511 w 8587409"/>
              <a:gd name="connsiteY167" fmla="*/ 151075 h 262393"/>
              <a:gd name="connsiteX168" fmla="*/ 6806316 w 8587409"/>
              <a:gd name="connsiteY168" fmla="*/ 198783 h 262393"/>
              <a:gd name="connsiteX169" fmla="*/ 6861976 w 8587409"/>
              <a:gd name="connsiteY169" fmla="*/ 222637 h 262393"/>
              <a:gd name="connsiteX170" fmla="*/ 6885830 w 8587409"/>
              <a:gd name="connsiteY170" fmla="*/ 230588 h 262393"/>
              <a:gd name="connsiteX171" fmla="*/ 6933537 w 8587409"/>
              <a:gd name="connsiteY171" fmla="*/ 198783 h 262393"/>
              <a:gd name="connsiteX172" fmla="*/ 6973294 w 8587409"/>
              <a:gd name="connsiteY172" fmla="*/ 135172 h 262393"/>
              <a:gd name="connsiteX173" fmla="*/ 6997148 w 8587409"/>
              <a:gd name="connsiteY173" fmla="*/ 111319 h 262393"/>
              <a:gd name="connsiteX174" fmla="*/ 7068710 w 8587409"/>
              <a:gd name="connsiteY174" fmla="*/ 23854 h 262393"/>
              <a:gd name="connsiteX175" fmla="*/ 7100515 w 8587409"/>
              <a:gd name="connsiteY175" fmla="*/ 0 h 262393"/>
              <a:gd name="connsiteX176" fmla="*/ 7132320 w 8587409"/>
              <a:gd name="connsiteY176" fmla="*/ 15903 h 262393"/>
              <a:gd name="connsiteX177" fmla="*/ 7156174 w 8587409"/>
              <a:gd name="connsiteY177" fmla="*/ 47708 h 262393"/>
              <a:gd name="connsiteX178" fmla="*/ 7172076 w 8587409"/>
              <a:gd name="connsiteY178" fmla="*/ 71562 h 262393"/>
              <a:gd name="connsiteX179" fmla="*/ 7243638 w 8587409"/>
              <a:gd name="connsiteY179" fmla="*/ 127221 h 262393"/>
              <a:gd name="connsiteX180" fmla="*/ 7299297 w 8587409"/>
              <a:gd name="connsiteY180" fmla="*/ 166978 h 262393"/>
              <a:gd name="connsiteX181" fmla="*/ 7354956 w 8587409"/>
              <a:gd name="connsiteY181" fmla="*/ 246491 h 262393"/>
              <a:gd name="connsiteX182" fmla="*/ 7378810 w 8587409"/>
              <a:gd name="connsiteY182" fmla="*/ 262393 h 262393"/>
              <a:gd name="connsiteX183" fmla="*/ 7410616 w 8587409"/>
              <a:gd name="connsiteY183" fmla="*/ 214685 h 262393"/>
              <a:gd name="connsiteX184" fmla="*/ 7458323 w 8587409"/>
              <a:gd name="connsiteY184" fmla="*/ 151075 h 262393"/>
              <a:gd name="connsiteX185" fmla="*/ 7482177 w 8587409"/>
              <a:gd name="connsiteY185" fmla="*/ 135172 h 262393"/>
              <a:gd name="connsiteX186" fmla="*/ 7553739 w 8587409"/>
              <a:gd name="connsiteY186" fmla="*/ 143124 h 262393"/>
              <a:gd name="connsiteX187" fmla="*/ 7601447 w 8587409"/>
              <a:gd name="connsiteY187" fmla="*/ 190832 h 262393"/>
              <a:gd name="connsiteX188" fmla="*/ 7625301 w 8587409"/>
              <a:gd name="connsiteY188" fmla="*/ 206734 h 262393"/>
              <a:gd name="connsiteX189" fmla="*/ 7657106 w 8587409"/>
              <a:gd name="connsiteY189" fmla="*/ 230588 h 262393"/>
              <a:gd name="connsiteX190" fmla="*/ 7680960 w 8587409"/>
              <a:gd name="connsiteY190" fmla="*/ 222637 h 262393"/>
              <a:gd name="connsiteX191" fmla="*/ 7696863 w 8587409"/>
              <a:gd name="connsiteY191" fmla="*/ 198783 h 262393"/>
              <a:gd name="connsiteX192" fmla="*/ 7720716 w 8587409"/>
              <a:gd name="connsiteY192" fmla="*/ 166978 h 262393"/>
              <a:gd name="connsiteX193" fmla="*/ 7768424 w 8587409"/>
              <a:gd name="connsiteY193" fmla="*/ 111319 h 262393"/>
              <a:gd name="connsiteX194" fmla="*/ 7792278 w 8587409"/>
              <a:gd name="connsiteY194" fmla="*/ 103367 h 262393"/>
              <a:gd name="connsiteX195" fmla="*/ 7832035 w 8587409"/>
              <a:gd name="connsiteY195" fmla="*/ 151075 h 262393"/>
              <a:gd name="connsiteX196" fmla="*/ 7879743 w 8587409"/>
              <a:gd name="connsiteY196" fmla="*/ 190832 h 262393"/>
              <a:gd name="connsiteX197" fmla="*/ 7911548 w 8587409"/>
              <a:gd name="connsiteY197" fmla="*/ 182880 h 262393"/>
              <a:gd name="connsiteX198" fmla="*/ 7951304 w 8587409"/>
              <a:gd name="connsiteY198" fmla="*/ 135172 h 262393"/>
              <a:gd name="connsiteX199" fmla="*/ 7975158 w 8587409"/>
              <a:gd name="connsiteY199" fmla="*/ 127221 h 262393"/>
              <a:gd name="connsiteX200" fmla="*/ 7999012 w 8587409"/>
              <a:gd name="connsiteY200" fmla="*/ 135172 h 262393"/>
              <a:gd name="connsiteX201" fmla="*/ 8006963 w 8587409"/>
              <a:gd name="connsiteY201" fmla="*/ 174929 h 262393"/>
              <a:gd name="connsiteX202" fmla="*/ 8022866 w 8587409"/>
              <a:gd name="connsiteY202" fmla="*/ 198783 h 262393"/>
              <a:gd name="connsiteX203" fmla="*/ 8046720 w 8587409"/>
              <a:gd name="connsiteY203" fmla="*/ 182880 h 262393"/>
              <a:gd name="connsiteX204" fmla="*/ 8094428 w 8587409"/>
              <a:gd name="connsiteY204" fmla="*/ 119270 h 262393"/>
              <a:gd name="connsiteX205" fmla="*/ 8118282 w 8587409"/>
              <a:gd name="connsiteY205" fmla="*/ 95416 h 262393"/>
              <a:gd name="connsiteX206" fmla="*/ 8142136 w 8587409"/>
              <a:gd name="connsiteY206" fmla="*/ 119270 h 262393"/>
              <a:gd name="connsiteX207" fmla="*/ 8150087 w 8587409"/>
              <a:gd name="connsiteY207" fmla="*/ 159026 h 262393"/>
              <a:gd name="connsiteX208" fmla="*/ 8158038 w 8587409"/>
              <a:gd name="connsiteY208" fmla="*/ 182880 h 262393"/>
              <a:gd name="connsiteX209" fmla="*/ 8205746 w 8587409"/>
              <a:gd name="connsiteY209" fmla="*/ 143124 h 262393"/>
              <a:gd name="connsiteX210" fmla="*/ 8213697 w 8587409"/>
              <a:gd name="connsiteY210" fmla="*/ 119270 h 262393"/>
              <a:gd name="connsiteX211" fmla="*/ 8237551 w 8587409"/>
              <a:gd name="connsiteY211" fmla="*/ 87465 h 262393"/>
              <a:gd name="connsiteX212" fmla="*/ 8261405 w 8587409"/>
              <a:gd name="connsiteY212" fmla="*/ 95416 h 262393"/>
              <a:gd name="connsiteX213" fmla="*/ 8269356 w 8587409"/>
              <a:gd name="connsiteY213" fmla="*/ 119270 h 262393"/>
              <a:gd name="connsiteX214" fmla="*/ 8293210 w 8587409"/>
              <a:gd name="connsiteY214" fmla="*/ 222637 h 262393"/>
              <a:gd name="connsiteX215" fmla="*/ 8309113 w 8587409"/>
              <a:gd name="connsiteY215" fmla="*/ 198783 h 262393"/>
              <a:gd name="connsiteX216" fmla="*/ 8317064 w 8587409"/>
              <a:gd name="connsiteY216" fmla="*/ 174929 h 262393"/>
              <a:gd name="connsiteX217" fmla="*/ 8340918 w 8587409"/>
              <a:gd name="connsiteY217" fmla="*/ 143124 h 262393"/>
              <a:gd name="connsiteX218" fmla="*/ 8356821 w 8587409"/>
              <a:gd name="connsiteY218" fmla="*/ 119270 h 262393"/>
              <a:gd name="connsiteX219" fmla="*/ 8380675 w 8587409"/>
              <a:gd name="connsiteY219" fmla="*/ 135172 h 262393"/>
              <a:gd name="connsiteX220" fmla="*/ 8396577 w 8587409"/>
              <a:gd name="connsiteY220" fmla="*/ 174929 h 262393"/>
              <a:gd name="connsiteX221" fmla="*/ 8412480 w 8587409"/>
              <a:gd name="connsiteY221" fmla="*/ 206734 h 262393"/>
              <a:gd name="connsiteX222" fmla="*/ 8420431 w 8587409"/>
              <a:gd name="connsiteY222" fmla="*/ 230588 h 262393"/>
              <a:gd name="connsiteX223" fmla="*/ 8444285 w 8587409"/>
              <a:gd name="connsiteY223" fmla="*/ 246491 h 262393"/>
              <a:gd name="connsiteX224" fmla="*/ 8476090 w 8587409"/>
              <a:gd name="connsiteY224" fmla="*/ 238539 h 262393"/>
              <a:gd name="connsiteX225" fmla="*/ 8507896 w 8587409"/>
              <a:gd name="connsiteY225" fmla="*/ 182880 h 262393"/>
              <a:gd name="connsiteX226" fmla="*/ 8515847 w 8587409"/>
              <a:gd name="connsiteY226" fmla="*/ 127221 h 262393"/>
              <a:gd name="connsiteX227" fmla="*/ 8539701 w 8587409"/>
              <a:gd name="connsiteY227" fmla="*/ 151075 h 262393"/>
              <a:gd name="connsiteX228" fmla="*/ 8547652 w 8587409"/>
              <a:gd name="connsiteY228" fmla="*/ 174929 h 262393"/>
              <a:gd name="connsiteX229" fmla="*/ 8579457 w 8587409"/>
              <a:gd name="connsiteY229" fmla="*/ 222637 h 262393"/>
              <a:gd name="connsiteX230" fmla="*/ 8587409 w 8587409"/>
              <a:gd name="connsiteY230" fmla="*/ 238539 h 2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8587409" h="262393">
                <a:moveTo>
                  <a:pt x="0" y="222637"/>
                </a:moveTo>
                <a:cubicBezTo>
                  <a:pt x="13252" y="219986"/>
                  <a:pt x="27102" y="219430"/>
                  <a:pt x="39756" y="214685"/>
                </a:cubicBezTo>
                <a:cubicBezTo>
                  <a:pt x="48704" y="211330"/>
                  <a:pt x="55313" y="203524"/>
                  <a:pt x="63610" y="198783"/>
                </a:cubicBezTo>
                <a:cubicBezTo>
                  <a:pt x="73902" y="192902"/>
                  <a:pt x="84814" y="188181"/>
                  <a:pt x="95416" y="182880"/>
                </a:cubicBezTo>
                <a:cubicBezTo>
                  <a:pt x="134889" y="123667"/>
                  <a:pt x="84164" y="196380"/>
                  <a:pt x="135172" y="135172"/>
                </a:cubicBezTo>
                <a:cubicBezTo>
                  <a:pt x="141290" y="127831"/>
                  <a:pt x="143613" y="117289"/>
                  <a:pt x="151075" y="111319"/>
                </a:cubicBezTo>
                <a:cubicBezTo>
                  <a:pt x="157620" y="106083"/>
                  <a:pt x="166978" y="106018"/>
                  <a:pt x="174929" y="103367"/>
                </a:cubicBezTo>
                <a:cubicBezTo>
                  <a:pt x="185531" y="95416"/>
                  <a:pt x="194624" y="84895"/>
                  <a:pt x="206734" y="79513"/>
                </a:cubicBezTo>
                <a:cubicBezTo>
                  <a:pt x="219084" y="74024"/>
                  <a:pt x="233379" y="74840"/>
                  <a:pt x="246490" y="71562"/>
                </a:cubicBezTo>
                <a:cubicBezTo>
                  <a:pt x="254621" y="69529"/>
                  <a:pt x="262393" y="66261"/>
                  <a:pt x="270344" y="63611"/>
                </a:cubicBezTo>
                <a:cubicBezTo>
                  <a:pt x="278295" y="68912"/>
                  <a:pt x="287441" y="72756"/>
                  <a:pt x="294198" y="79513"/>
                </a:cubicBezTo>
                <a:cubicBezTo>
                  <a:pt x="305969" y="91284"/>
                  <a:pt x="344664" y="151237"/>
                  <a:pt x="349857" y="159026"/>
                </a:cubicBezTo>
                <a:lnTo>
                  <a:pt x="365760" y="182880"/>
                </a:lnTo>
                <a:cubicBezTo>
                  <a:pt x="371061" y="190831"/>
                  <a:pt x="373712" y="201433"/>
                  <a:pt x="381663" y="206734"/>
                </a:cubicBezTo>
                <a:lnTo>
                  <a:pt x="405516" y="222637"/>
                </a:lnTo>
                <a:cubicBezTo>
                  <a:pt x="412587" y="221223"/>
                  <a:pt x="467256" y="210943"/>
                  <a:pt x="477078" y="206734"/>
                </a:cubicBezTo>
                <a:cubicBezTo>
                  <a:pt x="485862" y="202970"/>
                  <a:pt x="492385" y="195106"/>
                  <a:pt x="500932" y="190832"/>
                </a:cubicBezTo>
                <a:cubicBezTo>
                  <a:pt x="508429" y="187084"/>
                  <a:pt x="517289" y="186628"/>
                  <a:pt x="524786" y="182880"/>
                </a:cubicBezTo>
                <a:cubicBezTo>
                  <a:pt x="533333" y="178606"/>
                  <a:pt x="539907" y="170859"/>
                  <a:pt x="548640" y="166978"/>
                </a:cubicBezTo>
                <a:cubicBezTo>
                  <a:pt x="563958" y="160170"/>
                  <a:pt x="580445" y="156376"/>
                  <a:pt x="596348" y="151075"/>
                </a:cubicBezTo>
                <a:lnTo>
                  <a:pt x="620202" y="143124"/>
                </a:lnTo>
                <a:cubicBezTo>
                  <a:pt x="665519" y="97807"/>
                  <a:pt x="619798" y="135346"/>
                  <a:pt x="675861" y="111319"/>
                </a:cubicBezTo>
                <a:cubicBezTo>
                  <a:pt x="684645" y="107555"/>
                  <a:pt x="691168" y="99690"/>
                  <a:pt x="699715" y="95416"/>
                </a:cubicBezTo>
                <a:cubicBezTo>
                  <a:pt x="707212" y="91668"/>
                  <a:pt x="715618" y="90115"/>
                  <a:pt x="723569" y="87465"/>
                </a:cubicBezTo>
                <a:cubicBezTo>
                  <a:pt x="750072" y="127221"/>
                  <a:pt x="731520" y="106019"/>
                  <a:pt x="787179" y="143124"/>
                </a:cubicBezTo>
                <a:lnTo>
                  <a:pt x="811033" y="159026"/>
                </a:lnTo>
                <a:lnTo>
                  <a:pt x="834887" y="174929"/>
                </a:lnTo>
                <a:cubicBezTo>
                  <a:pt x="840188" y="182880"/>
                  <a:pt x="843598" y="192490"/>
                  <a:pt x="850790" y="198783"/>
                </a:cubicBezTo>
                <a:cubicBezTo>
                  <a:pt x="865173" y="211369"/>
                  <a:pt x="898497" y="230588"/>
                  <a:pt x="898497" y="230588"/>
                </a:cubicBezTo>
                <a:cubicBezTo>
                  <a:pt x="948845" y="218002"/>
                  <a:pt x="921210" y="228699"/>
                  <a:pt x="978010" y="190832"/>
                </a:cubicBezTo>
                <a:cubicBezTo>
                  <a:pt x="991958" y="181534"/>
                  <a:pt x="1025718" y="174929"/>
                  <a:pt x="1025718" y="174929"/>
                </a:cubicBezTo>
                <a:cubicBezTo>
                  <a:pt x="1063521" y="149727"/>
                  <a:pt x="1040504" y="162049"/>
                  <a:pt x="1097280" y="143124"/>
                </a:cubicBezTo>
                <a:cubicBezTo>
                  <a:pt x="1105231" y="140474"/>
                  <a:pt x="1114160" y="139821"/>
                  <a:pt x="1121134" y="135172"/>
                </a:cubicBezTo>
                <a:cubicBezTo>
                  <a:pt x="1151962" y="114621"/>
                  <a:pt x="1135922" y="122292"/>
                  <a:pt x="1168842" y="111319"/>
                </a:cubicBezTo>
                <a:cubicBezTo>
                  <a:pt x="1176793" y="106018"/>
                  <a:pt x="1183963" y="99297"/>
                  <a:pt x="1192696" y="95416"/>
                </a:cubicBezTo>
                <a:cubicBezTo>
                  <a:pt x="1208014" y="88608"/>
                  <a:pt x="1240403" y="79513"/>
                  <a:pt x="1240403" y="79513"/>
                </a:cubicBezTo>
                <a:cubicBezTo>
                  <a:pt x="1251005" y="82164"/>
                  <a:pt x="1262721" y="82043"/>
                  <a:pt x="1272209" y="87465"/>
                </a:cubicBezTo>
                <a:cubicBezTo>
                  <a:pt x="1281972" y="93044"/>
                  <a:pt x="1286913" y="104783"/>
                  <a:pt x="1296063" y="111319"/>
                </a:cubicBezTo>
                <a:cubicBezTo>
                  <a:pt x="1305708" y="118208"/>
                  <a:pt x="1317577" y="121340"/>
                  <a:pt x="1327868" y="127221"/>
                </a:cubicBezTo>
                <a:cubicBezTo>
                  <a:pt x="1336165" y="131962"/>
                  <a:pt x="1342774" y="139769"/>
                  <a:pt x="1351722" y="143124"/>
                </a:cubicBezTo>
                <a:cubicBezTo>
                  <a:pt x="1364376" y="147869"/>
                  <a:pt x="1378440" y="147519"/>
                  <a:pt x="1391478" y="151075"/>
                </a:cubicBezTo>
                <a:cubicBezTo>
                  <a:pt x="1407650" y="155486"/>
                  <a:pt x="1423283" y="161677"/>
                  <a:pt x="1439186" y="166978"/>
                </a:cubicBezTo>
                <a:cubicBezTo>
                  <a:pt x="1452727" y="171492"/>
                  <a:pt x="1465529" y="178002"/>
                  <a:pt x="1478943" y="182880"/>
                </a:cubicBezTo>
                <a:cubicBezTo>
                  <a:pt x="1494696" y="188608"/>
                  <a:pt x="1526650" y="198783"/>
                  <a:pt x="1526650" y="198783"/>
                </a:cubicBezTo>
                <a:cubicBezTo>
                  <a:pt x="1550504" y="196133"/>
                  <a:pt x="1575443" y="198422"/>
                  <a:pt x="1598212" y="190832"/>
                </a:cubicBezTo>
                <a:cubicBezTo>
                  <a:pt x="1616344" y="184788"/>
                  <a:pt x="1630017" y="169628"/>
                  <a:pt x="1645920" y="159026"/>
                </a:cubicBezTo>
                <a:lnTo>
                  <a:pt x="1693628" y="127221"/>
                </a:lnTo>
                <a:cubicBezTo>
                  <a:pt x="1702984" y="120983"/>
                  <a:pt x="1708606" y="110271"/>
                  <a:pt x="1717482" y="103367"/>
                </a:cubicBezTo>
                <a:cubicBezTo>
                  <a:pt x="1732569" y="91633"/>
                  <a:pt x="1765190" y="71562"/>
                  <a:pt x="1765190" y="71562"/>
                </a:cubicBezTo>
                <a:cubicBezTo>
                  <a:pt x="1778442" y="76863"/>
                  <a:pt x="1793403" y="79070"/>
                  <a:pt x="1804946" y="87465"/>
                </a:cubicBezTo>
                <a:cubicBezTo>
                  <a:pt x="1823134" y="100693"/>
                  <a:pt x="1833942" y="122697"/>
                  <a:pt x="1852654" y="135172"/>
                </a:cubicBezTo>
                <a:lnTo>
                  <a:pt x="1876508" y="151075"/>
                </a:lnTo>
                <a:cubicBezTo>
                  <a:pt x="1881809" y="159026"/>
                  <a:pt x="1885653" y="168172"/>
                  <a:pt x="1892410" y="174929"/>
                </a:cubicBezTo>
                <a:cubicBezTo>
                  <a:pt x="1907824" y="190344"/>
                  <a:pt x="1920716" y="192316"/>
                  <a:pt x="1940118" y="198783"/>
                </a:cubicBezTo>
                <a:cubicBezTo>
                  <a:pt x="1950720" y="196133"/>
                  <a:pt x="1962830" y="196894"/>
                  <a:pt x="1971923" y="190832"/>
                </a:cubicBezTo>
                <a:cubicBezTo>
                  <a:pt x="1979874" y="185531"/>
                  <a:pt x="1981708" y="174319"/>
                  <a:pt x="1987826" y="166978"/>
                </a:cubicBezTo>
                <a:cubicBezTo>
                  <a:pt x="2004298" y="147211"/>
                  <a:pt x="2022427" y="134011"/>
                  <a:pt x="2043485" y="119270"/>
                </a:cubicBezTo>
                <a:cubicBezTo>
                  <a:pt x="2059143" y="108310"/>
                  <a:pt x="2091193" y="87465"/>
                  <a:pt x="2091193" y="87465"/>
                </a:cubicBezTo>
                <a:cubicBezTo>
                  <a:pt x="2112396" y="90115"/>
                  <a:pt x="2136345" y="84649"/>
                  <a:pt x="2154803" y="95416"/>
                </a:cubicBezTo>
                <a:cubicBezTo>
                  <a:pt x="2171312" y="105046"/>
                  <a:pt x="2173094" y="129609"/>
                  <a:pt x="2186609" y="143124"/>
                </a:cubicBezTo>
                <a:cubicBezTo>
                  <a:pt x="2223732" y="180247"/>
                  <a:pt x="2195573" y="155207"/>
                  <a:pt x="2234316" y="182880"/>
                </a:cubicBezTo>
                <a:cubicBezTo>
                  <a:pt x="2245100" y="190583"/>
                  <a:pt x="2254616" y="200159"/>
                  <a:pt x="2266122" y="206734"/>
                </a:cubicBezTo>
                <a:cubicBezTo>
                  <a:pt x="2273399" y="210892"/>
                  <a:pt x="2282025" y="212035"/>
                  <a:pt x="2289976" y="214685"/>
                </a:cubicBezTo>
                <a:cubicBezTo>
                  <a:pt x="2297927" y="212035"/>
                  <a:pt x="2307285" y="211970"/>
                  <a:pt x="2313830" y="206734"/>
                </a:cubicBezTo>
                <a:cubicBezTo>
                  <a:pt x="2321292" y="200764"/>
                  <a:pt x="2322975" y="189637"/>
                  <a:pt x="2329732" y="182880"/>
                </a:cubicBezTo>
                <a:cubicBezTo>
                  <a:pt x="2336489" y="176123"/>
                  <a:pt x="2345635" y="172279"/>
                  <a:pt x="2353586" y="166978"/>
                </a:cubicBezTo>
                <a:cubicBezTo>
                  <a:pt x="2356236" y="159027"/>
                  <a:pt x="2357789" y="150621"/>
                  <a:pt x="2361537" y="143124"/>
                </a:cubicBezTo>
                <a:cubicBezTo>
                  <a:pt x="2370507" y="125183"/>
                  <a:pt x="2381722" y="110706"/>
                  <a:pt x="2401294" y="103367"/>
                </a:cubicBezTo>
                <a:cubicBezTo>
                  <a:pt x="2413948" y="98622"/>
                  <a:pt x="2427798" y="98066"/>
                  <a:pt x="2441050" y="95416"/>
                </a:cubicBezTo>
                <a:cubicBezTo>
                  <a:pt x="2464904" y="98066"/>
                  <a:pt x="2489843" y="95777"/>
                  <a:pt x="2512612" y="103367"/>
                </a:cubicBezTo>
                <a:cubicBezTo>
                  <a:pt x="2523280" y="106923"/>
                  <a:pt x="2527827" y="120022"/>
                  <a:pt x="2536466" y="127221"/>
                </a:cubicBezTo>
                <a:cubicBezTo>
                  <a:pt x="2557019" y="144348"/>
                  <a:pt x="2560266" y="143106"/>
                  <a:pt x="2584174" y="151075"/>
                </a:cubicBezTo>
                <a:cubicBezTo>
                  <a:pt x="2621977" y="176277"/>
                  <a:pt x="2598960" y="163955"/>
                  <a:pt x="2655736" y="182880"/>
                </a:cubicBezTo>
                <a:lnTo>
                  <a:pt x="2679590" y="190832"/>
                </a:lnTo>
                <a:cubicBezTo>
                  <a:pt x="2687541" y="193482"/>
                  <a:pt x="2696469" y="194134"/>
                  <a:pt x="2703443" y="198783"/>
                </a:cubicBezTo>
                <a:cubicBezTo>
                  <a:pt x="2736653" y="220922"/>
                  <a:pt x="2720540" y="207928"/>
                  <a:pt x="2751151" y="238539"/>
                </a:cubicBezTo>
                <a:cubicBezTo>
                  <a:pt x="2776160" y="230203"/>
                  <a:pt x="2781842" y="232260"/>
                  <a:pt x="2798859" y="206734"/>
                </a:cubicBezTo>
                <a:cubicBezTo>
                  <a:pt x="2803508" y="199760"/>
                  <a:pt x="2801664" y="189496"/>
                  <a:pt x="2806810" y="182880"/>
                </a:cubicBezTo>
                <a:cubicBezTo>
                  <a:pt x="2836138" y="145172"/>
                  <a:pt x="2846486" y="140526"/>
                  <a:pt x="2878372" y="119270"/>
                </a:cubicBezTo>
                <a:cubicBezTo>
                  <a:pt x="2913330" y="66834"/>
                  <a:pt x="2897444" y="75724"/>
                  <a:pt x="3013544" y="103367"/>
                </a:cubicBezTo>
                <a:cubicBezTo>
                  <a:pt x="3032137" y="107794"/>
                  <a:pt x="3043120" y="129128"/>
                  <a:pt x="3061252" y="135172"/>
                </a:cubicBezTo>
                <a:lnTo>
                  <a:pt x="3108960" y="151075"/>
                </a:lnTo>
                <a:cubicBezTo>
                  <a:pt x="3114261" y="159026"/>
                  <a:pt x="3117401" y="168959"/>
                  <a:pt x="3124863" y="174929"/>
                </a:cubicBezTo>
                <a:cubicBezTo>
                  <a:pt x="3131408" y="180165"/>
                  <a:pt x="3141013" y="179579"/>
                  <a:pt x="3148716" y="182880"/>
                </a:cubicBezTo>
                <a:cubicBezTo>
                  <a:pt x="3176962" y="194986"/>
                  <a:pt x="3180420" y="198715"/>
                  <a:pt x="3204376" y="214685"/>
                </a:cubicBezTo>
                <a:cubicBezTo>
                  <a:pt x="3199075" y="222636"/>
                  <a:pt x="3184199" y="229991"/>
                  <a:pt x="3188473" y="238539"/>
                </a:cubicBezTo>
                <a:cubicBezTo>
                  <a:pt x="3192221" y="246036"/>
                  <a:pt x="3206400" y="236515"/>
                  <a:pt x="3212327" y="230588"/>
                </a:cubicBezTo>
                <a:cubicBezTo>
                  <a:pt x="3225842" y="217073"/>
                  <a:pt x="3233530" y="198783"/>
                  <a:pt x="3244132" y="182880"/>
                </a:cubicBezTo>
                <a:cubicBezTo>
                  <a:pt x="3249433" y="174929"/>
                  <a:pt x="3260210" y="172532"/>
                  <a:pt x="3267986" y="166978"/>
                </a:cubicBezTo>
                <a:cubicBezTo>
                  <a:pt x="3276389" y="160976"/>
                  <a:pt x="3311153" y="133467"/>
                  <a:pt x="3323645" y="127221"/>
                </a:cubicBezTo>
                <a:cubicBezTo>
                  <a:pt x="3331142" y="123473"/>
                  <a:pt x="3339548" y="121920"/>
                  <a:pt x="3347499" y="119270"/>
                </a:cubicBezTo>
                <a:cubicBezTo>
                  <a:pt x="3359560" y="111229"/>
                  <a:pt x="3378746" y="95416"/>
                  <a:pt x="3395207" y="95416"/>
                </a:cubicBezTo>
                <a:cubicBezTo>
                  <a:pt x="3411329" y="95416"/>
                  <a:pt x="3427106" y="100205"/>
                  <a:pt x="3442915" y="103367"/>
                </a:cubicBezTo>
                <a:cubicBezTo>
                  <a:pt x="3467867" y="108358"/>
                  <a:pt x="3475845" y="111694"/>
                  <a:pt x="3498574" y="119270"/>
                </a:cubicBezTo>
                <a:cubicBezTo>
                  <a:pt x="3531342" y="168424"/>
                  <a:pt x="3494959" y="120475"/>
                  <a:pt x="3538330" y="159026"/>
                </a:cubicBezTo>
                <a:cubicBezTo>
                  <a:pt x="3555139" y="173967"/>
                  <a:pt x="3570135" y="190831"/>
                  <a:pt x="3586038" y="206734"/>
                </a:cubicBezTo>
                <a:cubicBezTo>
                  <a:pt x="3597891" y="218587"/>
                  <a:pt x="3617843" y="217336"/>
                  <a:pt x="3633746" y="222637"/>
                </a:cubicBezTo>
                <a:lnTo>
                  <a:pt x="3657600" y="230588"/>
                </a:lnTo>
                <a:cubicBezTo>
                  <a:pt x="3665551" y="235889"/>
                  <a:pt x="3671971" y="245306"/>
                  <a:pt x="3681454" y="246491"/>
                </a:cubicBezTo>
                <a:cubicBezTo>
                  <a:pt x="3732375" y="252856"/>
                  <a:pt x="3729772" y="216930"/>
                  <a:pt x="3768918" y="190832"/>
                </a:cubicBezTo>
                <a:lnTo>
                  <a:pt x="3792772" y="174929"/>
                </a:lnTo>
                <a:cubicBezTo>
                  <a:pt x="3803374" y="159026"/>
                  <a:pt x="3806445" y="133265"/>
                  <a:pt x="3824577" y="127221"/>
                </a:cubicBezTo>
                <a:lnTo>
                  <a:pt x="3872285" y="111319"/>
                </a:lnTo>
                <a:cubicBezTo>
                  <a:pt x="3876997" y="111992"/>
                  <a:pt x="3936659" y="117129"/>
                  <a:pt x="3951798" y="127221"/>
                </a:cubicBezTo>
                <a:cubicBezTo>
                  <a:pt x="3961154" y="133458"/>
                  <a:pt x="3966776" y="144171"/>
                  <a:pt x="3975652" y="151075"/>
                </a:cubicBezTo>
                <a:cubicBezTo>
                  <a:pt x="4016111" y="182543"/>
                  <a:pt x="4039722" y="191061"/>
                  <a:pt x="4086970" y="214685"/>
                </a:cubicBezTo>
                <a:cubicBezTo>
                  <a:pt x="4094467" y="218433"/>
                  <a:pt x="4102873" y="219986"/>
                  <a:pt x="4110824" y="222637"/>
                </a:cubicBezTo>
                <a:cubicBezTo>
                  <a:pt x="4129377" y="219986"/>
                  <a:pt x="4150672" y="224747"/>
                  <a:pt x="4166483" y="214685"/>
                </a:cubicBezTo>
                <a:cubicBezTo>
                  <a:pt x="4182608" y="204424"/>
                  <a:pt x="4180157" y="173022"/>
                  <a:pt x="4198289" y="166978"/>
                </a:cubicBezTo>
                <a:lnTo>
                  <a:pt x="4269850" y="143124"/>
                </a:lnTo>
                <a:cubicBezTo>
                  <a:pt x="4283391" y="138611"/>
                  <a:pt x="4296243" y="132233"/>
                  <a:pt x="4309607" y="127221"/>
                </a:cubicBezTo>
                <a:cubicBezTo>
                  <a:pt x="4317455" y="124278"/>
                  <a:pt x="4325510" y="121920"/>
                  <a:pt x="4333461" y="119270"/>
                </a:cubicBezTo>
                <a:cubicBezTo>
                  <a:pt x="4341412" y="113969"/>
                  <a:pt x="4347759" y="103367"/>
                  <a:pt x="4357315" y="103367"/>
                </a:cubicBezTo>
                <a:cubicBezTo>
                  <a:pt x="4399620" y="103367"/>
                  <a:pt x="4428349" y="129520"/>
                  <a:pt x="4460682" y="151075"/>
                </a:cubicBezTo>
                <a:cubicBezTo>
                  <a:pt x="4520243" y="190782"/>
                  <a:pt x="4451671" y="163974"/>
                  <a:pt x="4508390" y="182880"/>
                </a:cubicBezTo>
                <a:lnTo>
                  <a:pt x="4556097" y="214685"/>
                </a:lnTo>
                <a:lnTo>
                  <a:pt x="4579951" y="230588"/>
                </a:lnTo>
                <a:cubicBezTo>
                  <a:pt x="4572000" y="233238"/>
                  <a:pt x="4559845" y="246036"/>
                  <a:pt x="4556097" y="238539"/>
                </a:cubicBezTo>
                <a:cubicBezTo>
                  <a:pt x="4545238" y="216820"/>
                  <a:pt x="4590483" y="209718"/>
                  <a:pt x="4595854" y="206734"/>
                </a:cubicBezTo>
                <a:cubicBezTo>
                  <a:pt x="4612561" y="197452"/>
                  <a:pt x="4627659" y="185531"/>
                  <a:pt x="4643562" y="174929"/>
                </a:cubicBezTo>
                <a:cubicBezTo>
                  <a:pt x="4651513" y="169628"/>
                  <a:pt x="4659771" y="164760"/>
                  <a:pt x="4667416" y="159026"/>
                </a:cubicBezTo>
                <a:cubicBezTo>
                  <a:pt x="4678018" y="151075"/>
                  <a:pt x="4687637" y="141608"/>
                  <a:pt x="4699221" y="135172"/>
                </a:cubicBezTo>
                <a:cubicBezTo>
                  <a:pt x="4734833" y="115388"/>
                  <a:pt x="4753138" y="117247"/>
                  <a:pt x="4794636" y="111319"/>
                </a:cubicBezTo>
                <a:cubicBezTo>
                  <a:pt x="4806697" y="103278"/>
                  <a:pt x="4825883" y="87465"/>
                  <a:pt x="4842344" y="87465"/>
                </a:cubicBezTo>
                <a:cubicBezTo>
                  <a:pt x="4855859" y="87465"/>
                  <a:pt x="4868849" y="92766"/>
                  <a:pt x="4882101" y="95416"/>
                </a:cubicBezTo>
                <a:cubicBezTo>
                  <a:pt x="4921823" y="155000"/>
                  <a:pt x="4896160" y="136026"/>
                  <a:pt x="4953663" y="159026"/>
                </a:cubicBezTo>
                <a:cubicBezTo>
                  <a:pt x="4961614" y="166977"/>
                  <a:pt x="4967686" y="177419"/>
                  <a:pt x="4977516" y="182880"/>
                </a:cubicBezTo>
                <a:cubicBezTo>
                  <a:pt x="4992169" y="191021"/>
                  <a:pt x="5009321" y="193482"/>
                  <a:pt x="5025224" y="198783"/>
                </a:cubicBezTo>
                <a:cubicBezTo>
                  <a:pt x="5036469" y="202531"/>
                  <a:pt x="5046428" y="209384"/>
                  <a:pt x="5057030" y="214685"/>
                </a:cubicBezTo>
                <a:cubicBezTo>
                  <a:pt x="5102128" y="209048"/>
                  <a:pt x="5114922" y="210040"/>
                  <a:pt x="5152445" y="198783"/>
                </a:cubicBezTo>
                <a:cubicBezTo>
                  <a:pt x="5168501" y="193966"/>
                  <a:pt x="5184250" y="188181"/>
                  <a:pt x="5200153" y="182880"/>
                </a:cubicBezTo>
                <a:lnTo>
                  <a:pt x="5224007" y="174929"/>
                </a:lnTo>
                <a:cubicBezTo>
                  <a:pt x="5280808" y="137062"/>
                  <a:pt x="5253173" y="147760"/>
                  <a:pt x="5303520" y="135172"/>
                </a:cubicBezTo>
                <a:cubicBezTo>
                  <a:pt x="5332675" y="137823"/>
                  <a:pt x="5363914" y="131977"/>
                  <a:pt x="5390984" y="143124"/>
                </a:cubicBezTo>
                <a:cubicBezTo>
                  <a:pt x="5411780" y="151687"/>
                  <a:pt x="5420700" y="177338"/>
                  <a:pt x="5438692" y="190832"/>
                </a:cubicBezTo>
                <a:lnTo>
                  <a:pt x="5470497" y="214685"/>
                </a:lnTo>
                <a:cubicBezTo>
                  <a:pt x="5489050" y="212035"/>
                  <a:pt x="5510345" y="216796"/>
                  <a:pt x="5526156" y="206734"/>
                </a:cubicBezTo>
                <a:cubicBezTo>
                  <a:pt x="5542281" y="196473"/>
                  <a:pt x="5547360" y="174929"/>
                  <a:pt x="5557962" y="159026"/>
                </a:cubicBezTo>
                <a:cubicBezTo>
                  <a:pt x="5570079" y="140850"/>
                  <a:pt x="5574998" y="126843"/>
                  <a:pt x="5597718" y="119270"/>
                </a:cubicBezTo>
                <a:cubicBezTo>
                  <a:pt x="5613013" y="114172"/>
                  <a:pt x="5629523" y="113969"/>
                  <a:pt x="5645426" y="111319"/>
                </a:cubicBezTo>
                <a:cubicBezTo>
                  <a:pt x="5666629" y="113969"/>
                  <a:pt x="5688913" y="112083"/>
                  <a:pt x="5709036" y="119270"/>
                </a:cubicBezTo>
                <a:cubicBezTo>
                  <a:pt x="5727035" y="125698"/>
                  <a:pt x="5739649" y="142528"/>
                  <a:pt x="5756744" y="151075"/>
                </a:cubicBezTo>
                <a:cubicBezTo>
                  <a:pt x="5767346" y="156376"/>
                  <a:pt x="5778498" y="160696"/>
                  <a:pt x="5788550" y="166978"/>
                </a:cubicBezTo>
                <a:cubicBezTo>
                  <a:pt x="5799788" y="174002"/>
                  <a:pt x="5808502" y="184906"/>
                  <a:pt x="5820355" y="190832"/>
                </a:cubicBezTo>
                <a:cubicBezTo>
                  <a:pt x="5835348" y="198328"/>
                  <a:pt x="5852160" y="201433"/>
                  <a:pt x="5868063" y="206734"/>
                </a:cubicBezTo>
                <a:lnTo>
                  <a:pt x="5891916" y="214685"/>
                </a:lnTo>
                <a:cubicBezTo>
                  <a:pt x="5931673" y="188181"/>
                  <a:pt x="5910469" y="206734"/>
                  <a:pt x="5947576" y="151075"/>
                </a:cubicBezTo>
                <a:cubicBezTo>
                  <a:pt x="5952225" y="144101"/>
                  <a:pt x="5963479" y="145774"/>
                  <a:pt x="5971430" y="143124"/>
                </a:cubicBezTo>
                <a:cubicBezTo>
                  <a:pt x="5979381" y="137823"/>
                  <a:pt x="5985748" y="127857"/>
                  <a:pt x="5995283" y="127221"/>
                </a:cubicBezTo>
                <a:cubicBezTo>
                  <a:pt x="6010969" y="126175"/>
                  <a:pt x="6083553" y="127624"/>
                  <a:pt x="6114553" y="143124"/>
                </a:cubicBezTo>
                <a:cubicBezTo>
                  <a:pt x="6123100" y="147398"/>
                  <a:pt x="6129623" y="155262"/>
                  <a:pt x="6138407" y="159026"/>
                </a:cubicBezTo>
                <a:cubicBezTo>
                  <a:pt x="6148451" y="163331"/>
                  <a:pt x="6159704" y="163976"/>
                  <a:pt x="6170212" y="166978"/>
                </a:cubicBezTo>
                <a:cubicBezTo>
                  <a:pt x="6178271" y="169281"/>
                  <a:pt x="6186362" y="171627"/>
                  <a:pt x="6194066" y="174929"/>
                </a:cubicBezTo>
                <a:cubicBezTo>
                  <a:pt x="6275963" y="210028"/>
                  <a:pt x="6164989" y="170539"/>
                  <a:pt x="6273579" y="206734"/>
                </a:cubicBezTo>
                <a:lnTo>
                  <a:pt x="6297433" y="214685"/>
                </a:lnTo>
                <a:cubicBezTo>
                  <a:pt x="6305384" y="219986"/>
                  <a:pt x="6311731" y="230588"/>
                  <a:pt x="6321287" y="230588"/>
                </a:cubicBezTo>
                <a:cubicBezTo>
                  <a:pt x="6342647" y="230588"/>
                  <a:pt x="6407621" y="212663"/>
                  <a:pt x="6432605" y="198783"/>
                </a:cubicBezTo>
                <a:cubicBezTo>
                  <a:pt x="6444189" y="192347"/>
                  <a:pt x="6452826" y="181365"/>
                  <a:pt x="6464410" y="174929"/>
                </a:cubicBezTo>
                <a:cubicBezTo>
                  <a:pt x="6476887" y="167997"/>
                  <a:pt x="6491124" y="164823"/>
                  <a:pt x="6504167" y="159026"/>
                </a:cubicBezTo>
                <a:cubicBezTo>
                  <a:pt x="6514998" y="154212"/>
                  <a:pt x="6524967" y="147526"/>
                  <a:pt x="6535972" y="143124"/>
                </a:cubicBezTo>
                <a:cubicBezTo>
                  <a:pt x="6551536" y="136898"/>
                  <a:pt x="6569732" y="136519"/>
                  <a:pt x="6583680" y="127221"/>
                </a:cubicBezTo>
                <a:lnTo>
                  <a:pt x="6631388" y="95416"/>
                </a:lnTo>
                <a:cubicBezTo>
                  <a:pt x="6639339" y="90115"/>
                  <a:pt x="6648485" y="86270"/>
                  <a:pt x="6655242" y="79513"/>
                </a:cubicBezTo>
                <a:lnTo>
                  <a:pt x="6679096" y="55659"/>
                </a:lnTo>
                <a:cubicBezTo>
                  <a:pt x="6687047" y="58310"/>
                  <a:pt x="6697023" y="57684"/>
                  <a:pt x="6702950" y="63611"/>
                </a:cubicBezTo>
                <a:cubicBezTo>
                  <a:pt x="6708876" y="69538"/>
                  <a:pt x="6707153" y="79968"/>
                  <a:pt x="6710901" y="87465"/>
                </a:cubicBezTo>
                <a:cubicBezTo>
                  <a:pt x="6715175" y="96012"/>
                  <a:pt x="6720685" y="103978"/>
                  <a:pt x="6726803" y="111319"/>
                </a:cubicBezTo>
                <a:cubicBezTo>
                  <a:pt x="6745933" y="134275"/>
                  <a:pt x="6751059" y="135440"/>
                  <a:pt x="6774511" y="151075"/>
                </a:cubicBezTo>
                <a:lnTo>
                  <a:pt x="6806316" y="198783"/>
                </a:lnTo>
                <a:cubicBezTo>
                  <a:pt x="6817707" y="215870"/>
                  <a:pt x="6845550" y="217944"/>
                  <a:pt x="6861976" y="222637"/>
                </a:cubicBezTo>
                <a:cubicBezTo>
                  <a:pt x="6870035" y="224940"/>
                  <a:pt x="6877879" y="227938"/>
                  <a:pt x="6885830" y="230588"/>
                </a:cubicBezTo>
                <a:cubicBezTo>
                  <a:pt x="6901732" y="219986"/>
                  <a:pt x="6924990" y="215877"/>
                  <a:pt x="6933537" y="198783"/>
                </a:cubicBezTo>
                <a:cubicBezTo>
                  <a:pt x="6949826" y="166206"/>
                  <a:pt x="6948523" y="164071"/>
                  <a:pt x="6973294" y="135172"/>
                </a:cubicBezTo>
                <a:cubicBezTo>
                  <a:pt x="6980612" y="126634"/>
                  <a:pt x="6990027" y="120022"/>
                  <a:pt x="6997148" y="111319"/>
                </a:cubicBezTo>
                <a:cubicBezTo>
                  <a:pt x="7028893" y="72520"/>
                  <a:pt x="7035750" y="52106"/>
                  <a:pt x="7068710" y="23854"/>
                </a:cubicBezTo>
                <a:cubicBezTo>
                  <a:pt x="7078772" y="15230"/>
                  <a:pt x="7089913" y="7951"/>
                  <a:pt x="7100515" y="0"/>
                </a:cubicBezTo>
                <a:cubicBezTo>
                  <a:pt x="7111117" y="5301"/>
                  <a:pt x="7123320" y="8189"/>
                  <a:pt x="7132320" y="15903"/>
                </a:cubicBezTo>
                <a:cubicBezTo>
                  <a:pt x="7142382" y="24527"/>
                  <a:pt x="7148471" y="36924"/>
                  <a:pt x="7156174" y="47708"/>
                </a:cubicBezTo>
                <a:cubicBezTo>
                  <a:pt x="7161728" y="55484"/>
                  <a:pt x="7165005" y="65134"/>
                  <a:pt x="7172076" y="71562"/>
                </a:cubicBezTo>
                <a:cubicBezTo>
                  <a:pt x="7194437" y="91890"/>
                  <a:pt x="7218494" y="110458"/>
                  <a:pt x="7243638" y="127221"/>
                </a:cubicBezTo>
                <a:cubicBezTo>
                  <a:pt x="7255243" y="134958"/>
                  <a:pt x="7292124" y="158909"/>
                  <a:pt x="7299297" y="166978"/>
                </a:cubicBezTo>
                <a:cubicBezTo>
                  <a:pt x="7320044" y="190318"/>
                  <a:pt x="7332401" y="223936"/>
                  <a:pt x="7354956" y="246491"/>
                </a:cubicBezTo>
                <a:cubicBezTo>
                  <a:pt x="7361713" y="253248"/>
                  <a:pt x="7370859" y="257092"/>
                  <a:pt x="7378810" y="262393"/>
                </a:cubicBezTo>
                <a:lnTo>
                  <a:pt x="7410616" y="214685"/>
                </a:lnTo>
                <a:cubicBezTo>
                  <a:pt x="7425297" y="192664"/>
                  <a:pt x="7439436" y="169963"/>
                  <a:pt x="7458323" y="151075"/>
                </a:cubicBezTo>
                <a:cubicBezTo>
                  <a:pt x="7465080" y="144318"/>
                  <a:pt x="7474226" y="140473"/>
                  <a:pt x="7482177" y="135172"/>
                </a:cubicBezTo>
                <a:cubicBezTo>
                  <a:pt x="7506031" y="137823"/>
                  <a:pt x="7531990" y="132974"/>
                  <a:pt x="7553739" y="143124"/>
                </a:cubicBezTo>
                <a:cubicBezTo>
                  <a:pt x="7574119" y="152635"/>
                  <a:pt x="7585544" y="174929"/>
                  <a:pt x="7601447" y="190832"/>
                </a:cubicBezTo>
                <a:cubicBezTo>
                  <a:pt x="7608204" y="197589"/>
                  <a:pt x="7617525" y="201180"/>
                  <a:pt x="7625301" y="206734"/>
                </a:cubicBezTo>
                <a:cubicBezTo>
                  <a:pt x="7636085" y="214437"/>
                  <a:pt x="7646504" y="222637"/>
                  <a:pt x="7657106" y="230588"/>
                </a:cubicBezTo>
                <a:cubicBezTo>
                  <a:pt x="7665057" y="227938"/>
                  <a:pt x="7674415" y="227873"/>
                  <a:pt x="7680960" y="222637"/>
                </a:cubicBezTo>
                <a:cubicBezTo>
                  <a:pt x="7688422" y="216667"/>
                  <a:pt x="7691309" y="206559"/>
                  <a:pt x="7696863" y="198783"/>
                </a:cubicBezTo>
                <a:cubicBezTo>
                  <a:pt x="7704565" y="187999"/>
                  <a:pt x="7713014" y="177762"/>
                  <a:pt x="7720716" y="166978"/>
                </a:cubicBezTo>
                <a:cubicBezTo>
                  <a:pt x="7738225" y="142465"/>
                  <a:pt x="7740390" y="131344"/>
                  <a:pt x="7768424" y="111319"/>
                </a:cubicBezTo>
                <a:cubicBezTo>
                  <a:pt x="7775244" y="106447"/>
                  <a:pt x="7784327" y="106018"/>
                  <a:pt x="7792278" y="103367"/>
                </a:cubicBezTo>
                <a:cubicBezTo>
                  <a:pt x="7839304" y="134718"/>
                  <a:pt x="7795350" y="99717"/>
                  <a:pt x="7832035" y="151075"/>
                </a:cubicBezTo>
                <a:cubicBezTo>
                  <a:pt x="7845949" y="170555"/>
                  <a:pt x="7860723" y="178151"/>
                  <a:pt x="7879743" y="190832"/>
                </a:cubicBezTo>
                <a:cubicBezTo>
                  <a:pt x="7890345" y="188181"/>
                  <a:pt x="7902060" y="188302"/>
                  <a:pt x="7911548" y="182880"/>
                </a:cubicBezTo>
                <a:cubicBezTo>
                  <a:pt x="7964556" y="152589"/>
                  <a:pt x="7910131" y="168110"/>
                  <a:pt x="7951304" y="135172"/>
                </a:cubicBezTo>
                <a:cubicBezTo>
                  <a:pt x="7957849" y="129936"/>
                  <a:pt x="7967207" y="129871"/>
                  <a:pt x="7975158" y="127221"/>
                </a:cubicBezTo>
                <a:cubicBezTo>
                  <a:pt x="7983109" y="129871"/>
                  <a:pt x="7994363" y="128198"/>
                  <a:pt x="7999012" y="135172"/>
                </a:cubicBezTo>
                <a:cubicBezTo>
                  <a:pt x="8006509" y="146417"/>
                  <a:pt x="8002218" y="162275"/>
                  <a:pt x="8006963" y="174929"/>
                </a:cubicBezTo>
                <a:cubicBezTo>
                  <a:pt x="8010318" y="183877"/>
                  <a:pt x="8017565" y="190832"/>
                  <a:pt x="8022866" y="198783"/>
                </a:cubicBezTo>
                <a:cubicBezTo>
                  <a:pt x="8030817" y="193482"/>
                  <a:pt x="8040327" y="189983"/>
                  <a:pt x="8046720" y="182880"/>
                </a:cubicBezTo>
                <a:cubicBezTo>
                  <a:pt x="8064450" y="163180"/>
                  <a:pt x="8075687" y="138011"/>
                  <a:pt x="8094428" y="119270"/>
                </a:cubicBezTo>
                <a:lnTo>
                  <a:pt x="8118282" y="95416"/>
                </a:lnTo>
                <a:cubicBezTo>
                  <a:pt x="8126233" y="103367"/>
                  <a:pt x="8137107" y="109212"/>
                  <a:pt x="8142136" y="119270"/>
                </a:cubicBezTo>
                <a:cubicBezTo>
                  <a:pt x="8148180" y="131358"/>
                  <a:pt x="8146809" y="145915"/>
                  <a:pt x="8150087" y="159026"/>
                </a:cubicBezTo>
                <a:cubicBezTo>
                  <a:pt x="8152120" y="167157"/>
                  <a:pt x="8155388" y="174929"/>
                  <a:pt x="8158038" y="182880"/>
                </a:cubicBezTo>
                <a:cubicBezTo>
                  <a:pt x="8175640" y="171146"/>
                  <a:pt x="8193501" y="161492"/>
                  <a:pt x="8205746" y="143124"/>
                </a:cubicBezTo>
                <a:cubicBezTo>
                  <a:pt x="8210395" y="136150"/>
                  <a:pt x="8209539" y="126547"/>
                  <a:pt x="8213697" y="119270"/>
                </a:cubicBezTo>
                <a:cubicBezTo>
                  <a:pt x="8220272" y="107764"/>
                  <a:pt x="8229600" y="98067"/>
                  <a:pt x="8237551" y="87465"/>
                </a:cubicBezTo>
                <a:cubicBezTo>
                  <a:pt x="8245502" y="90115"/>
                  <a:pt x="8255478" y="89489"/>
                  <a:pt x="8261405" y="95416"/>
                </a:cubicBezTo>
                <a:cubicBezTo>
                  <a:pt x="8267332" y="101343"/>
                  <a:pt x="8267471" y="111103"/>
                  <a:pt x="8269356" y="119270"/>
                </a:cubicBezTo>
                <a:cubicBezTo>
                  <a:pt x="8295676" y="233321"/>
                  <a:pt x="8273992" y="164979"/>
                  <a:pt x="8293210" y="222637"/>
                </a:cubicBezTo>
                <a:cubicBezTo>
                  <a:pt x="8298511" y="214686"/>
                  <a:pt x="8304839" y="207330"/>
                  <a:pt x="8309113" y="198783"/>
                </a:cubicBezTo>
                <a:cubicBezTo>
                  <a:pt x="8312861" y="191286"/>
                  <a:pt x="8312906" y="182206"/>
                  <a:pt x="8317064" y="174929"/>
                </a:cubicBezTo>
                <a:cubicBezTo>
                  <a:pt x="8323639" y="163423"/>
                  <a:pt x="8333215" y="153908"/>
                  <a:pt x="8340918" y="143124"/>
                </a:cubicBezTo>
                <a:cubicBezTo>
                  <a:pt x="8346473" y="135348"/>
                  <a:pt x="8351520" y="127221"/>
                  <a:pt x="8356821" y="119270"/>
                </a:cubicBezTo>
                <a:cubicBezTo>
                  <a:pt x="8364772" y="124571"/>
                  <a:pt x="8375121" y="127396"/>
                  <a:pt x="8380675" y="135172"/>
                </a:cubicBezTo>
                <a:cubicBezTo>
                  <a:pt x="8388971" y="146787"/>
                  <a:pt x="8390780" y="161886"/>
                  <a:pt x="8396577" y="174929"/>
                </a:cubicBezTo>
                <a:cubicBezTo>
                  <a:pt x="8401391" y="185761"/>
                  <a:pt x="8407811" y="195839"/>
                  <a:pt x="8412480" y="206734"/>
                </a:cubicBezTo>
                <a:cubicBezTo>
                  <a:pt x="8415782" y="214438"/>
                  <a:pt x="8415195" y="224043"/>
                  <a:pt x="8420431" y="230588"/>
                </a:cubicBezTo>
                <a:cubicBezTo>
                  <a:pt x="8426401" y="238050"/>
                  <a:pt x="8436334" y="241190"/>
                  <a:pt x="8444285" y="246491"/>
                </a:cubicBezTo>
                <a:cubicBezTo>
                  <a:pt x="8454887" y="243840"/>
                  <a:pt x="8466997" y="244601"/>
                  <a:pt x="8476090" y="238539"/>
                </a:cubicBezTo>
                <a:cubicBezTo>
                  <a:pt x="8484519" y="232919"/>
                  <a:pt x="8505144" y="188383"/>
                  <a:pt x="8507896" y="182880"/>
                </a:cubicBezTo>
                <a:cubicBezTo>
                  <a:pt x="8510546" y="164327"/>
                  <a:pt x="8502595" y="140473"/>
                  <a:pt x="8515847" y="127221"/>
                </a:cubicBezTo>
                <a:cubicBezTo>
                  <a:pt x="8523798" y="119270"/>
                  <a:pt x="8533464" y="141719"/>
                  <a:pt x="8539701" y="151075"/>
                </a:cubicBezTo>
                <a:cubicBezTo>
                  <a:pt x="8544350" y="158049"/>
                  <a:pt x="8543582" y="167602"/>
                  <a:pt x="8547652" y="174929"/>
                </a:cubicBezTo>
                <a:cubicBezTo>
                  <a:pt x="8556934" y="191636"/>
                  <a:pt x="8570909" y="205543"/>
                  <a:pt x="8579457" y="222637"/>
                </a:cubicBezTo>
                <a:lnTo>
                  <a:pt x="8587409" y="238539"/>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98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5593"/>
            <a:ext cx="8382000" cy="404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381000" y="1574358"/>
            <a:ext cx="8382000" cy="262393"/>
          </a:xfrm>
          <a:custGeom>
            <a:avLst/>
            <a:gdLst>
              <a:gd name="connsiteX0" fmla="*/ 0 w 8587409"/>
              <a:gd name="connsiteY0" fmla="*/ 222637 h 262393"/>
              <a:gd name="connsiteX1" fmla="*/ 39756 w 8587409"/>
              <a:gd name="connsiteY1" fmla="*/ 214685 h 262393"/>
              <a:gd name="connsiteX2" fmla="*/ 63610 w 8587409"/>
              <a:gd name="connsiteY2" fmla="*/ 198783 h 262393"/>
              <a:gd name="connsiteX3" fmla="*/ 95416 w 8587409"/>
              <a:gd name="connsiteY3" fmla="*/ 182880 h 262393"/>
              <a:gd name="connsiteX4" fmla="*/ 135172 w 8587409"/>
              <a:gd name="connsiteY4" fmla="*/ 135172 h 262393"/>
              <a:gd name="connsiteX5" fmla="*/ 151075 w 8587409"/>
              <a:gd name="connsiteY5" fmla="*/ 111319 h 262393"/>
              <a:gd name="connsiteX6" fmla="*/ 174929 w 8587409"/>
              <a:gd name="connsiteY6" fmla="*/ 103367 h 262393"/>
              <a:gd name="connsiteX7" fmla="*/ 206734 w 8587409"/>
              <a:gd name="connsiteY7" fmla="*/ 79513 h 262393"/>
              <a:gd name="connsiteX8" fmla="*/ 246490 w 8587409"/>
              <a:gd name="connsiteY8" fmla="*/ 71562 h 262393"/>
              <a:gd name="connsiteX9" fmla="*/ 270344 w 8587409"/>
              <a:gd name="connsiteY9" fmla="*/ 63611 h 262393"/>
              <a:gd name="connsiteX10" fmla="*/ 294198 w 8587409"/>
              <a:gd name="connsiteY10" fmla="*/ 79513 h 262393"/>
              <a:gd name="connsiteX11" fmla="*/ 349857 w 8587409"/>
              <a:gd name="connsiteY11" fmla="*/ 159026 h 262393"/>
              <a:gd name="connsiteX12" fmla="*/ 365760 w 8587409"/>
              <a:gd name="connsiteY12" fmla="*/ 182880 h 262393"/>
              <a:gd name="connsiteX13" fmla="*/ 381663 w 8587409"/>
              <a:gd name="connsiteY13" fmla="*/ 206734 h 262393"/>
              <a:gd name="connsiteX14" fmla="*/ 405516 w 8587409"/>
              <a:gd name="connsiteY14" fmla="*/ 222637 h 262393"/>
              <a:gd name="connsiteX15" fmla="*/ 477078 w 8587409"/>
              <a:gd name="connsiteY15" fmla="*/ 206734 h 262393"/>
              <a:gd name="connsiteX16" fmla="*/ 500932 w 8587409"/>
              <a:gd name="connsiteY16" fmla="*/ 190832 h 262393"/>
              <a:gd name="connsiteX17" fmla="*/ 524786 w 8587409"/>
              <a:gd name="connsiteY17" fmla="*/ 182880 h 262393"/>
              <a:gd name="connsiteX18" fmla="*/ 548640 w 8587409"/>
              <a:gd name="connsiteY18" fmla="*/ 166978 h 262393"/>
              <a:gd name="connsiteX19" fmla="*/ 596348 w 8587409"/>
              <a:gd name="connsiteY19" fmla="*/ 151075 h 262393"/>
              <a:gd name="connsiteX20" fmla="*/ 620202 w 8587409"/>
              <a:gd name="connsiteY20" fmla="*/ 143124 h 262393"/>
              <a:gd name="connsiteX21" fmla="*/ 675861 w 8587409"/>
              <a:gd name="connsiteY21" fmla="*/ 111319 h 262393"/>
              <a:gd name="connsiteX22" fmla="*/ 699715 w 8587409"/>
              <a:gd name="connsiteY22" fmla="*/ 95416 h 262393"/>
              <a:gd name="connsiteX23" fmla="*/ 723569 w 8587409"/>
              <a:gd name="connsiteY23" fmla="*/ 87465 h 262393"/>
              <a:gd name="connsiteX24" fmla="*/ 787179 w 8587409"/>
              <a:gd name="connsiteY24" fmla="*/ 143124 h 262393"/>
              <a:gd name="connsiteX25" fmla="*/ 811033 w 8587409"/>
              <a:gd name="connsiteY25" fmla="*/ 159026 h 262393"/>
              <a:gd name="connsiteX26" fmla="*/ 834887 w 8587409"/>
              <a:gd name="connsiteY26" fmla="*/ 174929 h 262393"/>
              <a:gd name="connsiteX27" fmla="*/ 850790 w 8587409"/>
              <a:gd name="connsiteY27" fmla="*/ 198783 h 262393"/>
              <a:gd name="connsiteX28" fmla="*/ 898497 w 8587409"/>
              <a:gd name="connsiteY28" fmla="*/ 230588 h 262393"/>
              <a:gd name="connsiteX29" fmla="*/ 978010 w 8587409"/>
              <a:gd name="connsiteY29" fmla="*/ 190832 h 262393"/>
              <a:gd name="connsiteX30" fmla="*/ 1025718 w 8587409"/>
              <a:gd name="connsiteY30" fmla="*/ 174929 h 262393"/>
              <a:gd name="connsiteX31" fmla="*/ 1097280 w 8587409"/>
              <a:gd name="connsiteY31" fmla="*/ 143124 h 262393"/>
              <a:gd name="connsiteX32" fmla="*/ 1121134 w 8587409"/>
              <a:gd name="connsiteY32" fmla="*/ 135172 h 262393"/>
              <a:gd name="connsiteX33" fmla="*/ 1168842 w 8587409"/>
              <a:gd name="connsiteY33" fmla="*/ 111319 h 262393"/>
              <a:gd name="connsiteX34" fmla="*/ 1192696 w 8587409"/>
              <a:gd name="connsiteY34" fmla="*/ 95416 h 262393"/>
              <a:gd name="connsiteX35" fmla="*/ 1240403 w 8587409"/>
              <a:gd name="connsiteY35" fmla="*/ 79513 h 262393"/>
              <a:gd name="connsiteX36" fmla="*/ 1272209 w 8587409"/>
              <a:gd name="connsiteY36" fmla="*/ 87465 h 262393"/>
              <a:gd name="connsiteX37" fmla="*/ 1296063 w 8587409"/>
              <a:gd name="connsiteY37" fmla="*/ 111319 h 262393"/>
              <a:gd name="connsiteX38" fmla="*/ 1327868 w 8587409"/>
              <a:gd name="connsiteY38" fmla="*/ 127221 h 262393"/>
              <a:gd name="connsiteX39" fmla="*/ 1351722 w 8587409"/>
              <a:gd name="connsiteY39" fmla="*/ 143124 h 262393"/>
              <a:gd name="connsiteX40" fmla="*/ 1391478 w 8587409"/>
              <a:gd name="connsiteY40" fmla="*/ 151075 h 262393"/>
              <a:gd name="connsiteX41" fmla="*/ 1439186 w 8587409"/>
              <a:gd name="connsiteY41" fmla="*/ 166978 h 262393"/>
              <a:gd name="connsiteX42" fmla="*/ 1478943 w 8587409"/>
              <a:gd name="connsiteY42" fmla="*/ 182880 h 262393"/>
              <a:gd name="connsiteX43" fmla="*/ 1526650 w 8587409"/>
              <a:gd name="connsiteY43" fmla="*/ 198783 h 262393"/>
              <a:gd name="connsiteX44" fmla="*/ 1598212 w 8587409"/>
              <a:gd name="connsiteY44" fmla="*/ 190832 h 262393"/>
              <a:gd name="connsiteX45" fmla="*/ 1645920 w 8587409"/>
              <a:gd name="connsiteY45" fmla="*/ 159026 h 262393"/>
              <a:gd name="connsiteX46" fmla="*/ 1693628 w 8587409"/>
              <a:gd name="connsiteY46" fmla="*/ 127221 h 262393"/>
              <a:gd name="connsiteX47" fmla="*/ 1717482 w 8587409"/>
              <a:gd name="connsiteY47" fmla="*/ 103367 h 262393"/>
              <a:gd name="connsiteX48" fmla="*/ 1765190 w 8587409"/>
              <a:gd name="connsiteY48" fmla="*/ 71562 h 262393"/>
              <a:gd name="connsiteX49" fmla="*/ 1804946 w 8587409"/>
              <a:gd name="connsiteY49" fmla="*/ 87465 h 262393"/>
              <a:gd name="connsiteX50" fmla="*/ 1852654 w 8587409"/>
              <a:gd name="connsiteY50" fmla="*/ 135172 h 262393"/>
              <a:gd name="connsiteX51" fmla="*/ 1876508 w 8587409"/>
              <a:gd name="connsiteY51" fmla="*/ 151075 h 262393"/>
              <a:gd name="connsiteX52" fmla="*/ 1892410 w 8587409"/>
              <a:gd name="connsiteY52" fmla="*/ 174929 h 262393"/>
              <a:gd name="connsiteX53" fmla="*/ 1940118 w 8587409"/>
              <a:gd name="connsiteY53" fmla="*/ 198783 h 262393"/>
              <a:gd name="connsiteX54" fmla="*/ 1971923 w 8587409"/>
              <a:gd name="connsiteY54" fmla="*/ 190832 h 262393"/>
              <a:gd name="connsiteX55" fmla="*/ 1987826 w 8587409"/>
              <a:gd name="connsiteY55" fmla="*/ 166978 h 262393"/>
              <a:gd name="connsiteX56" fmla="*/ 2043485 w 8587409"/>
              <a:gd name="connsiteY56" fmla="*/ 119270 h 262393"/>
              <a:gd name="connsiteX57" fmla="*/ 2091193 w 8587409"/>
              <a:gd name="connsiteY57" fmla="*/ 87465 h 262393"/>
              <a:gd name="connsiteX58" fmla="*/ 2154803 w 8587409"/>
              <a:gd name="connsiteY58" fmla="*/ 95416 h 262393"/>
              <a:gd name="connsiteX59" fmla="*/ 2186609 w 8587409"/>
              <a:gd name="connsiteY59" fmla="*/ 143124 h 262393"/>
              <a:gd name="connsiteX60" fmla="*/ 2234316 w 8587409"/>
              <a:gd name="connsiteY60" fmla="*/ 182880 h 262393"/>
              <a:gd name="connsiteX61" fmla="*/ 2266122 w 8587409"/>
              <a:gd name="connsiteY61" fmla="*/ 206734 h 262393"/>
              <a:gd name="connsiteX62" fmla="*/ 2289976 w 8587409"/>
              <a:gd name="connsiteY62" fmla="*/ 214685 h 262393"/>
              <a:gd name="connsiteX63" fmla="*/ 2313830 w 8587409"/>
              <a:gd name="connsiteY63" fmla="*/ 206734 h 262393"/>
              <a:gd name="connsiteX64" fmla="*/ 2329732 w 8587409"/>
              <a:gd name="connsiteY64" fmla="*/ 182880 h 262393"/>
              <a:gd name="connsiteX65" fmla="*/ 2353586 w 8587409"/>
              <a:gd name="connsiteY65" fmla="*/ 166978 h 262393"/>
              <a:gd name="connsiteX66" fmla="*/ 2361537 w 8587409"/>
              <a:gd name="connsiteY66" fmla="*/ 143124 h 262393"/>
              <a:gd name="connsiteX67" fmla="*/ 2401294 w 8587409"/>
              <a:gd name="connsiteY67" fmla="*/ 103367 h 262393"/>
              <a:gd name="connsiteX68" fmla="*/ 2441050 w 8587409"/>
              <a:gd name="connsiteY68" fmla="*/ 95416 h 262393"/>
              <a:gd name="connsiteX69" fmla="*/ 2512612 w 8587409"/>
              <a:gd name="connsiteY69" fmla="*/ 103367 h 262393"/>
              <a:gd name="connsiteX70" fmla="*/ 2536466 w 8587409"/>
              <a:gd name="connsiteY70" fmla="*/ 127221 h 262393"/>
              <a:gd name="connsiteX71" fmla="*/ 2584174 w 8587409"/>
              <a:gd name="connsiteY71" fmla="*/ 151075 h 262393"/>
              <a:gd name="connsiteX72" fmla="*/ 2655736 w 8587409"/>
              <a:gd name="connsiteY72" fmla="*/ 182880 h 262393"/>
              <a:gd name="connsiteX73" fmla="*/ 2679590 w 8587409"/>
              <a:gd name="connsiteY73" fmla="*/ 190832 h 262393"/>
              <a:gd name="connsiteX74" fmla="*/ 2703443 w 8587409"/>
              <a:gd name="connsiteY74" fmla="*/ 198783 h 262393"/>
              <a:gd name="connsiteX75" fmla="*/ 2751151 w 8587409"/>
              <a:gd name="connsiteY75" fmla="*/ 238539 h 262393"/>
              <a:gd name="connsiteX76" fmla="*/ 2798859 w 8587409"/>
              <a:gd name="connsiteY76" fmla="*/ 206734 h 262393"/>
              <a:gd name="connsiteX77" fmla="*/ 2806810 w 8587409"/>
              <a:gd name="connsiteY77" fmla="*/ 182880 h 262393"/>
              <a:gd name="connsiteX78" fmla="*/ 2878372 w 8587409"/>
              <a:gd name="connsiteY78" fmla="*/ 119270 h 262393"/>
              <a:gd name="connsiteX79" fmla="*/ 3013544 w 8587409"/>
              <a:gd name="connsiteY79" fmla="*/ 103367 h 262393"/>
              <a:gd name="connsiteX80" fmla="*/ 3061252 w 8587409"/>
              <a:gd name="connsiteY80" fmla="*/ 135172 h 262393"/>
              <a:gd name="connsiteX81" fmla="*/ 3108960 w 8587409"/>
              <a:gd name="connsiteY81" fmla="*/ 151075 h 262393"/>
              <a:gd name="connsiteX82" fmla="*/ 3124863 w 8587409"/>
              <a:gd name="connsiteY82" fmla="*/ 174929 h 262393"/>
              <a:gd name="connsiteX83" fmla="*/ 3148716 w 8587409"/>
              <a:gd name="connsiteY83" fmla="*/ 182880 h 262393"/>
              <a:gd name="connsiteX84" fmla="*/ 3204376 w 8587409"/>
              <a:gd name="connsiteY84" fmla="*/ 214685 h 262393"/>
              <a:gd name="connsiteX85" fmla="*/ 3188473 w 8587409"/>
              <a:gd name="connsiteY85" fmla="*/ 238539 h 262393"/>
              <a:gd name="connsiteX86" fmla="*/ 3212327 w 8587409"/>
              <a:gd name="connsiteY86" fmla="*/ 230588 h 262393"/>
              <a:gd name="connsiteX87" fmla="*/ 3244132 w 8587409"/>
              <a:gd name="connsiteY87" fmla="*/ 182880 h 262393"/>
              <a:gd name="connsiteX88" fmla="*/ 3267986 w 8587409"/>
              <a:gd name="connsiteY88" fmla="*/ 166978 h 262393"/>
              <a:gd name="connsiteX89" fmla="*/ 3323645 w 8587409"/>
              <a:gd name="connsiteY89" fmla="*/ 127221 h 262393"/>
              <a:gd name="connsiteX90" fmla="*/ 3347499 w 8587409"/>
              <a:gd name="connsiteY90" fmla="*/ 119270 h 262393"/>
              <a:gd name="connsiteX91" fmla="*/ 3395207 w 8587409"/>
              <a:gd name="connsiteY91" fmla="*/ 95416 h 262393"/>
              <a:gd name="connsiteX92" fmla="*/ 3442915 w 8587409"/>
              <a:gd name="connsiteY92" fmla="*/ 103367 h 262393"/>
              <a:gd name="connsiteX93" fmla="*/ 3498574 w 8587409"/>
              <a:gd name="connsiteY93" fmla="*/ 119270 h 262393"/>
              <a:gd name="connsiteX94" fmla="*/ 3538330 w 8587409"/>
              <a:gd name="connsiteY94" fmla="*/ 159026 h 262393"/>
              <a:gd name="connsiteX95" fmla="*/ 3586038 w 8587409"/>
              <a:gd name="connsiteY95" fmla="*/ 206734 h 262393"/>
              <a:gd name="connsiteX96" fmla="*/ 3633746 w 8587409"/>
              <a:gd name="connsiteY96" fmla="*/ 222637 h 262393"/>
              <a:gd name="connsiteX97" fmla="*/ 3657600 w 8587409"/>
              <a:gd name="connsiteY97" fmla="*/ 230588 h 262393"/>
              <a:gd name="connsiteX98" fmla="*/ 3681454 w 8587409"/>
              <a:gd name="connsiteY98" fmla="*/ 246491 h 262393"/>
              <a:gd name="connsiteX99" fmla="*/ 3768918 w 8587409"/>
              <a:gd name="connsiteY99" fmla="*/ 190832 h 262393"/>
              <a:gd name="connsiteX100" fmla="*/ 3792772 w 8587409"/>
              <a:gd name="connsiteY100" fmla="*/ 174929 h 262393"/>
              <a:gd name="connsiteX101" fmla="*/ 3824577 w 8587409"/>
              <a:gd name="connsiteY101" fmla="*/ 127221 h 262393"/>
              <a:gd name="connsiteX102" fmla="*/ 3872285 w 8587409"/>
              <a:gd name="connsiteY102" fmla="*/ 111319 h 262393"/>
              <a:gd name="connsiteX103" fmla="*/ 3951798 w 8587409"/>
              <a:gd name="connsiteY103" fmla="*/ 127221 h 262393"/>
              <a:gd name="connsiteX104" fmla="*/ 3975652 w 8587409"/>
              <a:gd name="connsiteY104" fmla="*/ 151075 h 262393"/>
              <a:gd name="connsiteX105" fmla="*/ 4086970 w 8587409"/>
              <a:gd name="connsiteY105" fmla="*/ 214685 h 262393"/>
              <a:gd name="connsiteX106" fmla="*/ 4110824 w 8587409"/>
              <a:gd name="connsiteY106" fmla="*/ 222637 h 262393"/>
              <a:gd name="connsiteX107" fmla="*/ 4166483 w 8587409"/>
              <a:gd name="connsiteY107" fmla="*/ 214685 h 262393"/>
              <a:gd name="connsiteX108" fmla="*/ 4198289 w 8587409"/>
              <a:gd name="connsiteY108" fmla="*/ 166978 h 262393"/>
              <a:gd name="connsiteX109" fmla="*/ 4269850 w 8587409"/>
              <a:gd name="connsiteY109" fmla="*/ 143124 h 262393"/>
              <a:gd name="connsiteX110" fmla="*/ 4309607 w 8587409"/>
              <a:gd name="connsiteY110" fmla="*/ 127221 h 262393"/>
              <a:gd name="connsiteX111" fmla="*/ 4333461 w 8587409"/>
              <a:gd name="connsiteY111" fmla="*/ 119270 h 262393"/>
              <a:gd name="connsiteX112" fmla="*/ 4357315 w 8587409"/>
              <a:gd name="connsiteY112" fmla="*/ 103367 h 262393"/>
              <a:gd name="connsiteX113" fmla="*/ 4460682 w 8587409"/>
              <a:gd name="connsiteY113" fmla="*/ 151075 h 262393"/>
              <a:gd name="connsiteX114" fmla="*/ 4508390 w 8587409"/>
              <a:gd name="connsiteY114" fmla="*/ 182880 h 262393"/>
              <a:gd name="connsiteX115" fmla="*/ 4556097 w 8587409"/>
              <a:gd name="connsiteY115" fmla="*/ 214685 h 262393"/>
              <a:gd name="connsiteX116" fmla="*/ 4579951 w 8587409"/>
              <a:gd name="connsiteY116" fmla="*/ 230588 h 262393"/>
              <a:gd name="connsiteX117" fmla="*/ 4556097 w 8587409"/>
              <a:gd name="connsiteY117" fmla="*/ 238539 h 262393"/>
              <a:gd name="connsiteX118" fmla="*/ 4595854 w 8587409"/>
              <a:gd name="connsiteY118" fmla="*/ 206734 h 262393"/>
              <a:gd name="connsiteX119" fmla="*/ 4643562 w 8587409"/>
              <a:gd name="connsiteY119" fmla="*/ 174929 h 262393"/>
              <a:gd name="connsiteX120" fmla="*/ 4667416 w 8587409"/>
              <a:gd name="connsiteY120" fmla="*/ 159026 h 262393"/>
              <a:gd name="connsiteX121" fmla="*/ 4699221 w 8587409"/>
              <a:gd name="connsiteY121" fmla="*/ 135172 h 262393"/>
              <a:gd name="connsiteX122" fmla="*/ 4794636 w 8587409"/>
              <a:gd name="connsiteY122" fmla="*/ 111319 h 262393"/>
              <a:gd name="connsiteX123" fmla="*/ 4842344 w 8587409"/>
              <a:gd name="connsiteY123" fmla="*/ 87465 h 262393"/>
              <a:gd name="connsiteX124" fmla="*/ 4882101 w 8587409"/>
              <a:gd name="connsiteY124" fmla="*/ 95416 h 262393"/>
              <a:gd name="connsiteX125" fmla="*/ 4953663 w 8587409"/>
              <a:gd name="connsiteY125" fmla="*/ 159026 h 262393"/>
              <a:gd name="connsiteX126" fmla="*/ 4977516 w 8587409"/>
              <a:gd name="connsiteY126" fmla="*/ 182880 h 262393"/>
              <a:gd name="connsiteX127" fmla="*/ 5025224 w 8587409"/>
              <a:gd name="connsiteY127" fmla="*/ 198783 h 262393"/>
              <a:gd name="connsiteX128" fmla="*/ 5057030 w 8587409"/>
              <a:gd name="connsiteY128" fmla="*/ 214685 h 262393"/>
              <a:gd name="connsiteX129" fmla="*/ 5152445 w 8587409"/>
              <a:gd name="connsiteY129" fmla="*/ 198783 h 262393"/>
              <a:gd name="connsiteX130" fmla="*/ 5200153 w 8587409"/>
              <a:gd name="connsiteY130" fmla="*/ 182880 h 262393"/>
              <a:gd name="connsiteX131" fmla="*/ 5224007 w 8587409"/>
              <a:gd name="connsiteY131" fmla="*/ 174929 h 262393"/>
              <a:gd name="connsiteX132" fmla="*/ 5303520 w 8587409"/>
              <a:gd name="connsiteY132" fmla="*/ 135172 h 262393"/>
              <a:gd name="connsiteX133" fmla="*/ 5390984 w 8587409"/>
              <a:gd name="connsiteY133" fmla="*/ 143124 h 262393"/>
              <a:gd name="connsiteX134" fmla="*/ 5438692 w 8587409"/>
              <a:gd name="connsiteY134" fmla="*/ 190832 h 262393"/>
              <a:gd name="connsiteX135" fmla="*/ 5470497 w 8587409"/>
              <a:gd name="connsiteY135" fmla="*/ 214685 h 262393"/>
              <a:gd name="connsiteX136" fmla="*/ 5526156 w 8587409"/>
              <a:gd name="connsiteY136" fmla="*/ 206734 h 262393"/>
              <a:gd name="connsiteX137" fmla="*/ 5557962 w 8587409"/>
              <a:gd name="connsiteY137" fmla="*/ 159026 h 262393"/>
              <a:gd name="connsiteX138" fmla="*/ 5597718 w 8587409"/>
              <a:gd name="connsiteY138" fmla="*/ 119270 h 262393"/>
              <a:gd name="connsiteX139" fmla="*/ 5645426 w 8587409"/>
              <a:gd name="connsiteY139" fmla="*/ 111319 h 262393"/>
              <a:gd name="connsiteX140" fmla="*/ 5709036 w 8587409"/>
              <a:gd name="connsiteY140" fmla="*/ 119270 h 262393"/>
              <a:gd name="connsiteX141" fmla="*/ 5756744 w 8587409"/>
              <a:gd name="connsiteY141" fmla="*/ 151075 h 262393"/>
              <a:gd name="connsiteX142" fmla="*/ 5788550 w 8587409"/>
              <a:gd name="connsiteY142" fmla="*/ 166978 h 262393"/>
              <a:gd name="connsiteX143" fmla="*/ 5820355 w 8587409"/>
              <a:gd name="connsiteY143" fmla="*/ 190832 h 262393"/>
              <a:gd name="connsiteX144" fmla="*/ 5868063 w 8587409"/>
              <a:gd name="connsiteY144" fmla="*/ 206734 h 262393"/>
              <a:gd name="connsiteX145" fmla="*/ 5891916 w 8587409"/>
              <a:gd name="connsiteY145" fmla="*/ 214685 h 262393"/>
              <a:gd name="connsiteX146" fmla="*/ 5947576 w 8587409"/>
              <a:gd name="connsiteY146" fmla="*/ 151075 h 262393"/>
              <a:gd name="connsiteX147" fmla="*/ 5971430 w 8587409"/>
              <a:gd name="connsiteY147" fmla="*/ 143124 h 262393"/>
              <a:gd name="connsiteX148" fmla="*/ 5995283 w 8587409"/>
              <a:gd name="connsiteY148" fmla="*/ 127221 h 262393"/>
              <a:gd name="connsiteX149" fmla="*/ 6114553 w 8587409"/>
              <a:gd name="connsiteY149" fmla="*/ 143124 h 262393"/>
              <a:gd name="connsiteX150" fmla="*/ 6138407 w 8587409"/>
              <a:gd name="connsiteY150" fmla="*/ 159026 h 262393"/>
              <a:gd name="connsiteX151" fmla="*/ 6170212 w 8587409"/>
              <a:gd name="connsiteY151" fmla="*/ 166978 h 262393"/>
              <a:gd name="connsiteX152" fmla="*/ 6194066 w 8587409"/>
              <a:gd name="connsiteY152" fmla="*/ 174929 h 262393"/>
              <a:gd name="connsiteX153" fmla="*/ 6273579 w 8587409"/>
              <a:gd name="connsiteY153" fmla="*/ 206734 h 262393"/>
              <a:gd name="connsiteX154" fmla="*/ 6297433 w 8587409"/>
              <a:gd name="connsiteY154" fmla="*/ 214685 h 262393"/>
              <a:gd name="connsiteX155" fmla="*/ 6321287 w 8587409"/>
              <a:gd name="connsiteY155" fmla="*/ 230588 h 262393"/>
              <a:gd name="connsiteX156" fmla="*/ 6432605 w 8587409"/>
              <a:gd name="connsiteY156" fmla="*/ 198783 h 262393"/>
              <a:gd name="connsiteX157" fmla="*/ 6464410 w 8587409"/>
              <a:gd name="connsiteY157" fmla="*/ 174929 h 262393"/>
              <a:gd name="connsiteX158" fmla="*/ 6504167 w 8587409"/>
              <a:gd name="connsiteY158" fmla="*/ 159026 h 262393"/>
              <a:gd name="connsiteX159" fmla="*/ 6535972 w 8587409"/>
              <a:gd name="connsiteY159" fmla="*/ 143124 h 262393"/>
              <a:gd name="connsiteX160" fmla="*/ 6583680 w 8587409"/>
              <a:gd name="connsiteY160" fmla="*/ 127221 h 262393"/>
              <a:gd name="connsiteX161" fmla="*/ 6631388 w 8587409"/>
              <a:gd name="connsiteY161" fmla="*/ 95416 h 262393"/>
              <a:gd name="connsiteX162" fmla="*/ 6655242 w 8587409"/>
              <a:gd name="connsiteY162" fmla="*/ 79513 h 262393"/>
              <a:gd name="connsiteX163" fmla="*/ 6679096 w 8587409"/>
              <a:gd name="connsiteY163" fmla="*/ 55659 h 262393"/>
              <a:gd name="connsiteX164" fmla="*/ 6702950 w 8587409"/>
              <a:gd name="connsiteY164" fmla="*/ 63611 h 262393"/>
              <a:gd name="connsiteX165" fmla="*/ 6710901 w 8587409"/>
              <a:gd name="connsiteY165" fmla="*/ 87465 h 262393"/>
              <a:gd name="connsiteX166" fmla="*/ 6726803 w 8587409"/>
              <a:gd name="connsiteY166" fmla="*/ 111319 h 262393"/>
              <a:gd name="connsiteX167" fmla="*/ 6774511 w 8587409"/>
              <a:gd name="connsiteY167" fmla="*/ 151075 h 262393"/>
              <a:gd name="connsiteX168" fmla="*/ 6806316 w 8587409"/>
              <a:gd name="connsiteY168" fmla="*/ 198783 h 262393"/>
              <a:gd name="connsiteX169" fmla="*/ 6861976 w 8587409"/>
              <a:gd name="connsiteY169" fmla="*/ 222637 h 262393"/>
              <a:gd name="connsiteX170" fmla="*/ 6885830 w 8587409"/>
              <a:gd name="connsiteY170" fmla="*/ 230588 h 262393"/>
              <a:gd name="connsiteX171" fmla="*/ 6933537 w 8587409"/>
              <a:gd name="connsiteY171" fmla="*/ 198783 h 262393"/>
              <a:gd name="connsiteX172" fmla="*/ 6973294 w 8587409"/>
              <a:gd name="connsiteY172" fmla="*/ 135172 h 262393"/>
              <a:gd name="connsiteX173" fmla="*/ 6997148 w 8587409"/>
              <a:gd name="connsiteY173" fmla="*/ 111319 h 262393"/>
              <a:gd name="connsiteX174" fmla="*/ 7068710 w 8587409"/>
              <a:gd name="connsiteY174" fmla="*/ 23854 h 262393"/>
              <a:gd name="connsiteX175" fmla="*/ 7100515 w 8587409"/>
              <a:gd name="connsiteY175" fmla="*/ 0 h 262393"/>
              <a:gd name="connsiteX176" fmla="*/ 7132320 w 8587409"/>
              <a:gd name="connsiteY176" fmla="*/ 15903 h 262393"/>
              <a:gd name="connsiteX177" fmla="*/ 7156174 w 8587409"/>
              <a:gd name="connsiteY177" fmla="*/ 47708 h 262393"/>
              <a:gd name="connsiteX178" fmla="*/ 7172076 w 8587409"/>
              <a:gd name="connsiteY178" fmla="*/ 71562 h 262393"/>
              <a:gd name="connsiteX179" fmla="*/ 7243638 w 8587409"/>
              <a:gd name="connsiteY179" fmla="*/ 127221 h 262393"/>
              <a:gd name="connsiteX180" fmla="*/ 7299297 w 8587409"/>
              <a:gd name="connsiteY180" fmla="*/ 166978 h 262393"/>
              <a:gd name="connsiteX181" fmla="*/ 7354956 w 8587409"/>
              <a:gd name="connsiteY181" fmla="*/ 246491 h 262393"/>
              <a:gd name="connsiteX182" fmla="*/ 7378810 w 8587409"/>
              <a:gd name="connsiteY182" fmla="*/ 262393 h 262393"/>
              <a:gd name="connsiteX183" fmla="*/ 7410616 w 8587409"/>
              <a:gd name="connsiteY183" fmla="*/ 214685 h 262393"/>
              <a:gd name="connsiteX184" fmla="*/ 7458323 w 8587409"/>
              <a:gd name="connsiteY184" fmla="*/ 151075 h 262393"/>
              <a:gd name="connsiteX185" fmla="*/ 7482177 w 8587409"/>
              <a:gd name="connsiteY185" fmla="*/ 135172 h 262393"/>
              <a:gd name="connsiteX186" fmla="*/ 7553739 w 8587409"/>
              <a:gd name="connsiteY186" fmla="*/ 143124 h 262393"/>
              <a:gd name="connsiteX187" fmla="*/ 7601447 w 8587409"/>
              <a:gd name="connsiteY187" fmla="*/ 190832 h 262393"/>
              <a:gd name="connsiteX188" fmla="*/ 7625301 w 8587409"/>
              <a:gd name="connsiteY188" fmla="*/ 206734 h 262393"/>
              <a:gd name="connsiteX189" fmla="*/ 7657106 w 8587409"/>
              <a:gd name="connsiteY189" fmla="*/ 230588 h 262393"/>
              <a:gd name="connsiteX190" fmla="*/ 7680960 w 8587409"/>
              <a:gd name="connsiteY190" fmla="*/ 222637 h 262393"/>
              <a:gd name="connsiteX191" fmla="*/ 7696863 w 8587409"/>
              <a:gd name="connsiteY191" fmla="*/ 198783 h 262393"/>
              <a:gd name="connsiteX192" fmla="*/ 7720716 w 8587409"/>
              <a:gd name="connsiteY192" fmla="*/ 166978 h 262393"/>
              <a:gd name="connsiteX193" fmla="*/ 7768424 w 8587409"/>
              <a:gd name="connsiteY193" fmla="*/ 111319 h 262393"/>
              <a:gd name="connsiteX194" fmla="*/ 7792278 w 8587409"/>
              <a:gd name="connsiteY194" fmla="*/ 103367 h 262393"/>
              <a:gd name="connsiteX195" fmla="*/ 7832035 w 8587409"/>
              <a:gd name="connsiteY195" fmla="*/ 151075 h 262393"/>
              <a:gd name="connsiteX196" fmla="*/ 7879743 w 8587409"/>
              <a:gd name="connsiteY196" fmla="*/ 190832 h 262393"/>
              <a:gd name="connsiteX197" fmla="*/ 7911548 w 8587409"/>
              <a:gd name="connsiteY197" fmla="*/ 182880 h 262393"/>
              <a:gd name="connsiteX198" fmla="*/ 7951304 w 8587409"/>
              <a:gd name="connsiteY198" fmla="*/ 135172 h 262393"/>
              <a:gd name="connsiteX199" fmla="*/ 7975158 w 8587409"/>
              <a:gd name="connsiteY199" fmla="*/ 127221 h 262393"/>
              <a:gd name="connsiteX200" fmla="*/ 7999012 w 8587409"/>
              <a:gd name="connsiteY200" fmla="*/ 135172 h 262393"/>
              <a:gd name="connsiteX201" fmla="*/ 8006963 w 8587409"/>
              <a:gd name="connsiteY201" fmla="*/ 174929 h 262393"/>
              <a:gd name="connsiteX202" fmla="*/ 8022866 w 8587409"/>
              <a:gd name="connsiteY202" fmla="*/ 198783 h 262393"/>
              <a:gd name="connsiteX203" fmla="*/ 8046720 w 8587409"/>
              <a:gd name="connsiteY203" fmla="*/ 182880 h 262393"/>
              <a:gd name="connsiteX204" fmla="*/ 8094428 w 8587409"/>
              <a:gd name="connsiteY204" fmla="*/ 119270 h 262393"/>
              <a:gd name="connsiteX205" fmla="*/ 8118282 w 8587409"/>
              <a:gd name="connsiteY205" fmla="*/ 95416 h 262393"/>
              <a:gd name="connsiteX206" fmla="*/ 8142136 w 8587409"/>
              <a:gd name="connsiteY206" fmla="*/ 119270 h 262393"/>
              <a:gd name="connsiteX207" fmla="*/ 8150087 w 8587409"/>
              <a:gd name="connsiteY207" fmla="*/ 159026 h 262393"/>
              <a:gd name="connsiteX208" fmla="*/ 8158038 w 8587409"/>
              <a:gd name="connsiteY208" fmla="*/ 182880 h 262393"/>
              <a:gd name="connsiteX209" fmla="*/ 8205746 w 8587409"/>
              <a:gd name="connsiteY209" fmla="*/ 143124 h 262393"/>
              <a:gd name="connsiteX210" fmla="*/ 8213697 w 8587409"/>
              <a:gd name="connsiteY210" fmla="*/ 119270 h 262393"/>
              <a:gd name="connsiteX211" fmla="*/ 8237551 w 8587409"/>
              <a:gd name="connsiteY211" fmla="*/ 87465 h 262393"/>
              <a:gd name="connsiteX212" fmla="*/ 8261405 w 8587409"/>
              <a:gd name="connsiteY212" fmla="*/ 95416 h 262393"/>
              <a:gd name="connsiteX213" fmla="*/ 8269356 w 8587409"/>
              <a:gd name="connsiteY213" fmla="*/ 119270 h 262393"/>
              <a:gd name="connsiteX214" fmla="*/ 8293210 w 8587409"/>
              <a:gd name="connsiteY214" fmla="*/ 222637 h 262393"/>
              <a:gd name="connsiteX215" fmla="*/ 8309113 w 8587409"/>
              <a:gd name="connsiteY215" fmla="*/ 198783 h 262393"/>
              <a:gd name="connsiteX216" fmla="*/ 8317064 w 8587409"/>
              <a:gd name="connsiteY216" fmla="*/ 174929 h 262393"/>
              <a:gd name="connsiteX217" fmla="*/ 8340918 w 8587409"/>
              <a:gd name="connsiteY217" fmla="*/ 143124 h 262393"/>
              <a:gd name="connsiteX218" fmla="*/ 8356821 w 8587409"/>
              <a:gd name="connsiteY218" fmla="*/ 119270 h 262393"/>
              <a:gd name="connsiteX219" fmla="*/ 8380675 w 8587409"/>
              <a:gd name="connsiteY219" fmla="*/ 135172 h 262393"/>
              <a:gd name="connsiteX220" fmla="*/ 8396577 w 8587409"/>
              <a:gd name="connsiteY220" fmla="*/ 174929 h 262393"/>
              <a:gd name="connsiteX221" fmla="*/ 8412480 w 8587409"/>
              <a:gd name="connsiteY221" fmla="*/ 206734 h 262393"/>
              <a:gd name="connsiteX222" fmla="*/ 8420431 w 8587409"/>
              <a:gd name="connsiteY222" fmla="*/ 230588 h 262393"/>
              <a:gd name="connsiteX223" fmla="*/ 8444285 w 8587409"/>
              <a:gd name="connsiteY223" fmla="*/ 246491 h 262393"/>
              <a:gd name="connsiteX224" fmla="*/ 8476090 w 8587409"/>
              <a:gd name="connsiteY224" fmla="*/ 238539 h 262393"/>
              <a:gd name="connsiteX225" fmla="*/ 8507896 w 8587409"/>
              <a:gd name="connsiteY225" fmla="*/ 182880 h 262393"/>
              <a:gd name="connsiteX226" fmla="*/ 8515847 w 8587409"/>
              <a:gd name="connsiteY226" fmla="*/ 127221 h 262393"/>
              <a:gd name="connsiteX227" fmla="*/ 8539701 w 8587409"/>
              <a:gd name="connsiteY227" fmla="*/ 151075 h 262393"/>
              <a:gd name="connsiteX228" fmla="*/ 8547652 w 8587409"/>
              <a:gd name="connsiteY228" fmla="*/ 174929 h 262393"/>
              <a:gd name="connsiteX229" fmla="*/ 8579457 w 8587409"/>
              <a:gd name="connsiteY229" fmla="*/ 222637 h 262393"/>
              <a:gd name="connsiteX230" fmla="*/ 8587409 w 8587409"/>
              <a:gd name="connsiteY230" fmla="*/ 238539 h 2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8587409" h="262393">
                <a:moveTo>
                  <a:pt x="0" y="222637"/>
                </a:moveTo>
                <a:cubicBezTo>
                  <a:pt x="13252" y="219986"/>
                  <a:pt x="27102" y="219430"/>
                  <a:pt x="39756" y="214685"/>
                </a:cubicBezTo>
                <a:cubicBezTo>
                  <a:pt x="48704" y="211330"/>
                  <a:pt x="55313" y="203524"/>
                  <a:pt x="63610" y="198783"/>
                </a:cubicBezTo>
                <a:cubicBezTo>
                  <a:pt x="73902" y="192902"/>
                  <a:pt x="84814" y="188181"/>
                  <a:pt x="95416" y="182880"/>
                </a:cubicBezTo>
                <a:cubicBezTo>
                  <a:pt x="134889" y="123667"/>
                  <a:pt x="84164" y="196380"/>
                  <a:pt x="135172" y="135172"/>
                </a:cubicBezTo>
                <a:cubicBezTo>
                  <a:pt x="141290" y="127831"/>
                  <a:pt x="143613" y="117289"/>
                  <a:pt x="151075" y="111319"/>
                </a:cubicBezTo>
                <a:cubicBezTo>
                  <a:pt x="157620" y="106083"/>
                  <a:pt x="166978" y="106018"/>
                  <a:pt x="174929" y="103367"/>
                </a:cubicBezTo>
                <a:cubicBezTo>
                  <a:pt x="185531" y="95416"/>
                  <a:pt x="194624" y="84895"/>
                  <a:pt x="206734" y="79513"/>
                </a:cubicBezTo>
                <a:cubicBezTo>
                  <a:pt x="219084" y="74024"/>
                  <a:pt x="233379" y="74840"/>
                  <a:pt x="246490" y="71562"/>
                </a:cubicBezTo>
                <a:cubicBezTo>
                  <a:pt x="254621" y="69529"/>
                  <a:pt x="262393" y="66261"/>
                  <a:pt x="270344" y="63611"/>
                </a:cubicBezTo>
                <a:cubicBezTo>
                  <a:pt x="278295" y="68912"/>
                  <a:pt x="287441" y="72756"/>
                  <a:pt x="294198" y="79513"/>
                </a:cubicBezTo>
                <a:cubicBezTo>
                  <a:pt x="305969" y="91284"/>
                  <a:pt x="344664" y="151237"/>
                  <a:pt x="349857" y="159026"/>
                </a:cubicBezTo>
                <a:lnTo>
                  <a:pt x="365760" y="182880"/>
                </a:lnTo>
                <a:cubicBezTo>
                  <a:pt x="371061" y="190831"/>
                  <a:pt x="373712" y="201433"/>
                  <a:pt x="381663" y="206734"/>
                </a:cubicBezTo>
                <a:lnTo>
                  <a:pt x="405516" y="222637"/>
                </a:lnTo>
                <a:cubicBezTo>
                  <a:pt x="412587" y="221223"/>
                  <a:pt x="467256" y="210943"/>
                  <a:pt x="477078" y="206734"/>
                </a:cubicBezTo>
                <a:cubicBezTo>
                  <a:pt x="485862" y="202970"/>
                  <a:pt x="492385" y="195106"/>
                  <a:pt x="500932" y="190832"/>
                </a:cubicBezTo>
                <a:cubicBezTo>
                  <a:pt x="508429" y="187084"/>
                  <a:pt x="517289" y="186628"/>
                  <a:pt x="524786" y="182880"/>
                </a:cubicBezTo>
                <a:cubicBezTo>
                  <a:pt x="533333" y="178606"/>
                  <a:pt x="539907" y="170859"/>
                  <a:pt x="548640" y="166978"/>
                </a:cubicBezTo>
                <a:cubicBezTo>
                  <a:pt x="563958" y="160170"/>
                  <a:pt x="580445" y="156376"/>
                  <a:pt x="596348" y="151075"/>
                </a:cubicBezTo>
                <a:lnTo>
                  <a:pt x="620202" y="143124"/>
                </a:lnTo>
                <a:cubicBezTo>
                  <a:pt x="665519" y="97807"/>
                  <a:pt x="619798" y="135346"/>
                  <a:pt x="675861" y="111319"/>
                </a:cubicBezTo>
                <a:cubicBezTo>
                  <a:pt x="684645" y="107555"/>
                  <a:pt x="691168" y="99690"/>
                  <a:pt x="699715" y="95416"/>
                </a:cubicBezTo>
                <a:cubicBezTo>
                  <a:pt x="707212" y="91668"/>
                  <a:pt x="715618" y="90115"/>
                  <a:pt x="723569" y="87465"/>
                </a:cubicBezTo>
                <a:cubicBezTo>
                  <a:pt x="750072" y="127221"/>
                  <a:pt x="731520" y="106019"/>
                  <a:pt x="787179" y="143124"/>
                </a:cubicBezTo>
                <a:lnTo>
                  <a:pt x="811033" y="159026"/>
                </a:lnTo>
                <a:lnTo>
                  <a:pt x="834887" y="174929"/>
                </a:lnTo>
                <a:cubicBezTo>
                  <a:pt x="840188" y="182880"/>
                  <a:pt x="843598" y="192490"/>
                  <a:pt x="850790" y="198783"/>
                </a:cubicBezTo>
                <a:cubicBezTo>
                  <a:pt x="865173" y="211369"/>
                  <a:pt x="898497" y="230588"/>
                  <a:pt x="898497" y="230588"/>
                </a:cubicBezTo>
                <a:cubicBezTo>
                  <a:pt x="948845" y="218002"/>
                  <a:pt x="921210" y="228699"/>
                  <a:pt x="978010" y="190832"/>
                </a:cubicBezTo>
                <a:cubicBezTo>
                  <a:pt x="991958" y="181534"/>
                  <a:pt x="1025718" y="174929"/>
                  <a:pt x="1025718" y="174929"/>
                </a:cubicBezTo>
                <a:cubicBezTo>
                  <a:pt x="1063521" y="149727"/>
                  <a:pt x="1040504" y="162049"/>
                  <a:pt x="1097280" y="143124"/>
                </a:cubicBezTo>
                <a:cubicBezTo>
                  <a:pt x="1105231" y="140474"/>
                  <a:pt x="1114160" y="139821"/>
                  <a:pt x="1121134" y="135172"/>
                </a:cubicBezTo>
                <a:cubicBezTo>
                  <a:pt x="1151962" y="114621"/>
                  <a:pt x="1135922" y="122292"/>
                  <a:pt x="1168842" y="111319"/>
                </a:cubicBezTo>
                <a:cubicBezTo>
                  <a:pt x="1176793" y="106018"/>
                  <a:pt x="1183963" y="99297"/>
                  <a:pt x="1192696" y="95416"/>
                </a:cubicBezTo>
                <a:cubicBezTo>
                  <a:pt x="1208014" y="88608"/>
                  <a:pt x="1240403" y="79513"/>
                  <a:pt x="1240403" y="79513"/>
                </a:cubicBezTo>
                <a:cubicBezTo>
                  <a:pt x="1251005" y="82164"/>
                  <a:pt x="1262721" y="82043"/>
                  <a:pt x="1272209" y="87465"/>
                </a:cubicBezTo>
                <a:cubicBezTo>
                  <a:pt x="1281972" y="93044"/>
                  <a:pt x="1286913" y="104783"/>
                  <a:pt x="1296063" y="111319"/>
                </a:cubicBezTo>
                <a:cubicBezTo>
                  <a:pt x="1305708" y="118208"/>
                  <a:pt x="1317577" y="121340"/>
                  <a:pt x="1327868" y="127221"/>
                </a:cubicBezTo>
                <a:cubicBezTo>
                  <a:pt x="1336165" y="131962"/>
                  <a:pt x="1342774" y="139769"/>
                  <a:pt x="1351722" y="143124"/>
                </a:cubicBezTo>
                <a:cubicBezTo>
                  <a:pt x="1364376" y="147869"/>
                  <a:pt x="1378440" y="147519"/>
                  <a:pt x="1391478" y="151075"/>
                </a:cubicBezTo>
                <a:cubicBezTo>
                  <a:pt x="1407650" y="155486"/>
                  <a:pt x="1423283" y="161677"/>
                  <a:pt x="1439186" y="166978"/>
                </a:cubicBezTo>
                <a:cubicBezTo>
                  <a:pt x="1452727" y="171492"/>
                  <a:pt x="1465529" y="178002"/>
                  <a:pt x="1478943" y="182880"/>
                </a:cubicBezTo>
                <a:cubicBezTo>
                  <a:pt x="1494696" y="188608"/>
                  <a:pt x="1526650" y="198783"/>
                  <a:pt x="1526650" y="198783"/>
                </a:cubicBezTo>
                <a:cubicBezTo>
                  <a:pt x="1550504" y="196133"/>
                  <a:pt x="1575443" y="198422"/>
                  <a:pt x="1598212" y="190832"/>
                </a:cubicBezTo>
                <a:cubicBezTo>
                  <a:pt x="1616344" y="184788"/>
                  <a:pt x="1630017" y="169628"/>
                  <a:pt x="1645920" y="159026"/>
                </a:cubicBezTo>
                <a:lnTo>
                  <a:pt x="1693628" y="127221"/>
                </a:lnTo>
                <a:cubicBezTo>
                  <a:pt x="1702984" y="120983"/>
                  <a:pt x="1708606" y="110271"/>
                  <a:pt x="1717482" y="103367"/>
                </a:cubicBezTo>
                <a:cubicBezTo>
                  <a:pt x="1732569" y="91633"/>
                  <a:pt x="1765190" y="71562"/>
                  <a:pt x="1765190" y="71562"/>
                </a:cubicBezTo>
                <a:cubicBezTo>
                  <a:pt x="1778442" y="76863"/>
                  <a:pt x="1793403" y="79070"/>
                  <a:pt x="1804946" y="87465"/>
                </a:cubicBezTo>
                <a:cubicBezTo>
                  <a:pt x="1823134" y="100693"/>
                  <a:pt x="1833942" y="122697"/>
                  <a:pt x="1852654" y="135172"/>
                </a:cubicBezTo>
                <a:lnTo>
                  <a:pt x="1876508" y="151075"/>
                </a:lnTo>
                <a:cubicBezTo>
                  <a:pt x="1881809" y="159026"/>
                  <a:pt x="1885653" y="168172"/>
                  <a:pt x="1892410" y="174929"/>
                </a:cubicBezTo>
                <a:cubicBezTo>
                  <a:pt x="1907824" y="190344"/>
                  <a:pt x="1920716" y="192316"/>
                  <a:pt x="1940118" y="198783"/>
                </a:cubicBezTo>
                <a:cubicBezTo>
                  <a:pt x="1950720" y="196133"/>
                  <a:pt x="1962830" y="196894"/>
                  <a:pt x="1971923" y="190832"/>
                </a:cubicBezTo>
                <a:cubicBezTo>
                  <a:pt x="1979874" y="185531"/>
                  <a:pt x="1981708" y="174319"/>
                  <a:pt x="1987826" y="166978"/>
                </a:cubicBezTo>
                <a:cubicBezTo>
                  <a:pt x="2004298" y="147211"/>
                  <a:pt x="2022427" y="134011"/>
                  <a:pt x="2043485" y="119270"/>
                </a:cubicBezTo>
                <a:cubicBezTo>
                  <a:pt x="2059143" y="108310"/>
                  <a:pt x="2091193" y="87465"/>
                  <a:pt x="2091193" y="87465"/>
                </a:cubicBezTo>
                <a:cubicBezTo>
                  <a:pt x="2112396" y="90115"/>
                  <a:pt x="2136345" y="84649"/>
                  <a:pt x="2154803" y="95416"/>
                </a:cubicBezTo>
                <a:cubicBezTo>
                  <a:pt x="2171312" y="105046"/>
                  <a:pt x="2173094" y="129609"/>
                  <a:pt x="2186609" y="143124"/>
                </a:cubicBezTo>
                <a:cubicBezTo>
                  <a:pt x="2223732" y="180247"/>
                  <a:pt x="2195573" y="155207"/>
                  <a:pt x="2234316" y="182880"/>
                </a:cubicBezTo>
                <a:cubicBezTo>
                  <a:pt x="2245100" y="190583"/>
                  <a:pt x="2254616" y="200159"/>
                  <a:pt x="2266122" y="206734"/>
                </a:cubicBezTo>
                <a:cubicBezTo>
                  <a:pt x="2273399" y="210892"/>
                  <a:pt x="2282025" y="212035"/>
                  <a:pt x="2289976" y="214685"/>
                </a:cubicBezTo>
                <a:cubicBezTo>
                  <a:pt x="2297927" y="212035"/>
                  <a:pt x="2307285" y="211970"/>
                  <a:pt x="2313830" y="206734"/>
                </a:cubicBezTo>
                <a:cubicBezTo>
                  <a:pt x="2321292" y="200764"/>
                  <a:pt x="2322975" y="189637"/>
                  <a:pt x="2329732" y="182880"/>
                </a:cubicBezTo>
                <a:cubicBezTo>
                  <a:pt x="2336489" y="176123"/>
                  <a:pt x="2345635" y="172279"/>
                  <a:pt x="2353586" y="166978"/>
                </a:cubicBezTo>
                <a:cubicBezTo>
                  <a:pt x="2356236" y="159027"/>
                  <a:pt x="2357789" y="150621"/>
                  <a:pt x="2361537" y="143124"/>
                </a:cubicBezTo>
                <a:cubicBezTo>
                  <a:pt x="2370507" y="125183"/>
                  <a:pt x="2381722" y="110706"/>
                  <a:pt x="2401294" y="103367"/>
                </a:cubicBezTo>
                <a:cubicBezTo>
                  <a:pt x="2413948" y="98622"/>
                  <a:pt x="2427798" y="98066"/>
                  <a:pt x="2441050" y="95416"/>
                </a:cubicBezTo>
                <a:cubicBezTo>
                  <a:pt x="2464904" y="98066"/>
                  <a:pt x="2489843" y="95777"/>
                  <a:pt x="2512612" y="103367"/>
                </a:cubicBezTo>
                <a:cubicBezTo>
                  <a:pt x="2523280" y="106923"/>
                  <a:pt x="2527827" y="120022"/>
                  <a:pt x="2536466" y="127221"/>
                </a:cubicBezTo>
                <a:cubicBezTo>
                  <a:pt x="2557019" y="144348"/>
                  <a:pt x="2560266" y="143106"/>
                  <a:pt x="2584174" y="151075"/>
                </a:cubicBezTo>
                <a:cubicBezTo>
                  <a:pt x="2621977" y="176277"/>
                  <a:pt x="2598960" y="163955"/>
                  <a:pt x="2655736" y="182880"/>
                </a:cubicBezTo>
                <a:lnTo>
                  <a:pt x="2679590" y="190832"/>
                </a:lnTo>
                <a:cubicBezTo>
                  <a:pt x="2687541" y="193482"/>
                  <a:pt x="2696469" y="194134"/>
                  <a:pt x="2703443" y="198783"/>
                </a:cubicBezTo>
                <a:cubicBezTo>
                  <a:pt x="2736653" y="220922"/>
                  <a:pt x="2720540" y="207928"/>
                  <a:pt x="2751151" y="238539"/>
                </a:cubicBezTo>
                <a:cubicBezTo>
                  <a:pt x="2776160" y="230203"/>
                  <a:pt x="2781842" y="232260"/>
                  <a:pt x="2798859" y="206734"/>
                </a:cubicBezTo>
                <a:cubicBezTo>
                  <a:pt x="2803508" y="199760"/>
                  <a:pt x="2801664" y="189496"/>
                  <a:pt x="2806810" y="182880"/>
                </a:cubicBezTo>
                <a:cubicBezTo>
                  <a:pt x="2836138" y="145172"/>
                  <a:pt x="2846486" y="140526"/>
                  <a:pt x="2878372" y="119270"/>
                </a:cubicBezTo>
                <a:cubicBezTo>
                  <a:pt x="2913330" y="66834"/>
                  <a:pt x="2897444" y="75724"/>
                  <a:pt x="3013544" y="103367"/>
                </a:cubicBezTo>
                <a:cubicBezTo>
                  <a:pt x="3032137" y="107794"/>
                  <a:pt x="3043120" y="129128"/>
                  <a:pt x="3061252" y="135172"/>
                </a:cubicBezTo>
                <a:lnTo>
                  <a:pt x="3108960" y="151075"/>
                </a:lnTo>
                <a:cubicBezTo>
                  <a:pt x="3114261" y="159026"/>
                  <a:pt x="3117401" y="168959"/>
                  <a:pt x="3124863" y="174929"/>
                </a:cubicBezTo>
                <a:cubicBezTo>
                  <a:pt x="3131408" y="180165"/>
                  <a:pt x="3141013" y="179579"/>
                  <a:pt x="3148716" y="182880"/>
                </a:cubicBezTo>
                <a:cubicBezTo>
                  <a:pt x="3176962" y="194986"/>
                  <a:pt x="3180420" y="198715"/>
                  <a:pt x="3204376" y="214685"/>
                </a:cubicBezTo>
                <a:cubicBezTo>
                  <a:pt x="3199075" y="222636"/>
                  <a:pt x="3184199" y="229991"/>
                  <a:pt x="3188473" y="238539"/>
                </a:cubicBezTo>
                <a:cubicBezTo>
                  <a:pt x="3192221" y="246036"/>
                  <a:pt x="3206400" y="236515"/>
                  <a:pt x="3212327" y="230588"/>
                </a:cubicBezTo>
                <a:cubicBezTo>
                  <a:pt x="3225842" y="217073"/>
                  <a:pt x="3233530" y="198783"/>
                  <a:pt x="3244132" y="182880"/>
                </a:cubicBezTo>
                <a:cubicBezTo>
                  <a:pt x="3249433" y="174929"/>
                  <a:pt x="3260210" y="172532"/>
                  <a:pt x="3267986" y="166978"/>
                </a:cubicBezTo>
                <a:cubicBezTo>
                  <a:pt x="3276389" y="160976"/>
                  <a:pt x="3311153" y="133467"/>
                  <a:pt x="3323645" y="127221"/>
                </a:cubicBezTo>
                <a:cubicBezTo>
                  <a:pt x="3331142" y="123473"/>
                  <a:pt x="3339548" y="121920"/>
                  <a:pt x="3347499" y="119270"/>
                </a:cubicBezTo>
                <a:cubicBezTo>
                  <a:pt x="3359560" y="111229"/>
                  <a:pt x="3378746" y="95416"/>
                  <a:pt x="3395207" y="95416"/>
                </a:cubicBezTo>
                <a:cubicBezTo>
                  <a:pt x="3411329" y="95416"/>
                  <a:pt x="3427106" y="100205"/>
                  <a:pt x="3442915" y="103367"/>
                </a:cubicBezTo>
                <a:cubicBezTo>
                  <a:pt x="3467867" y="108358"/>
                  <a:pt x="3475845" y="111694"/>
                  <a:pt x="3498574" y="119270"/>
                </a:cubicBezTo>
                <a:cubicBezTo>
                  <a:pt x="3531342" y="168424"/>
                  <a:pt x="3494959" y="120475"/>
                  <a:pt x="3538330" y="159026"/>
                </a:cubicBezTo>
                <a:cubicBezTo>
                  <a:pt x="3555139" y="173967"/>
                  <a:pt x="3570135" y="190831"/>
                  <a:pt x="3586038" y="206734"/>
                </a:cubicBezTo>
                <a:cubicBezTo>
                  <a:pt x="3597891" y="218587"/>
                  <a:pt x="3617843" y="217336"/>
                  <a:pt x="3633746" y="222637"/>
                </a:cubicBezTo>
                <a:lnTo>
                  <a:pt x="3657600" y="230588"/>
                </a:lnTo>
                <a:cubicBezTo>
                  <a:pt x="3665551" y="235889"/>
                  <a:pt x="3671971" y="245306"/>
                  <a:pt x="3681454" y="246491"/>
                </a:cubicBezTo>
                <a:cubicBezTo>
                  <a:pt x="3732375" y="252856"/>
                  <a:pt x="3729772" y="216930"/>
                  <a:pt x="3768918" y="190832"/>
                </a:cubicBezTo>
                <a:lnTo>
                  <a:pt x="3792772" y="174929"/>
                </a:lnTo>
                <a:cubicBezTo>
                  <a:pt x="3803374" y="159026"/>
                  <a:pt x="3806445" y="133265"/>
                  <a:pt x="3824577" y="127221"/>
                </a:cubicBezTo>
                <a:lnTo>
                  <a:pt x="3872285" y="111319"/>
                </a:lnTo>
                <a:cubicBezTo>
                  <a:pt x="3876997" y="111992"/>
                  <a:pt x="3936659" y="117129"/>
                  <a:pt x="3951798" y="127221"/>
                </a:cubicBezTo>
                <a:cubicBezTo>
                  <a:pt x="3961154" y="133458"/>
                  <a:pt x="3966776" y="144171"/>
                  <a:pt x="3975652" y="151075"/>
                </a:cubicBezTo>
                <a:cubicBezTo>
                  <a:pt x="4016111" y="182543"/>
                  <a:pt x="4039722" y="191061"/>
                  <a:pt x="4086970" y="214685"/>
                </a:cubicBezTo>
                <a:cubicBezTo>
                  <a:pt x="4094467" y="218433"/>
                  <a:pt x="4102873" y="219986"/>
                  <a:pt x="4110824" y="222637"/>
                </a:cubicBezTo>
                <a:cubicBezTo>
                  <a:pt x="4129377" y="219986"/>
                  <a:pt x="4150672" y="224747"/>
                  <a:pt x="4166483" y="214685"/>
                </a:cubicBezTo>
                <a:cubicBezTo>
                  <a:pt x="4182608" y="204424"/>
                  <a:pt x="4180157" y="173022"/>
                  <a:pt x="4198289" y="166978"/>
                </a:cubicBezTo>
                <a:lnTo>
                  <a:pt x="4269850" y="143124"/>
                </a:lnTo>
                <a:cubicBezTo>
                  <a:pt x="4283391" y="138611"/>
                  <a:pt x="4296243" y="132233"/>
                  <a:pt x="4309607" y="127221"/>
                </a:cubicBezTo>
                <a:cubicBezTo>
                  <a:pt x="4317455" y="124278"/>
                  <a:pt x="4325510" y="121920"/>
                  <a:pt x="4333461" y="119270"/>
                </a:cubicBezTo>
                <a:cubicBezTo>
                  <a:pt x="4341412" y="113969"/>
                  <a:pt x="4347759" y="103367"/>
                  <a:pt x="4357315" y="103367"/>
                </a:cubicBezTo>
                <a:cubicBezTo>
                  <a:pt x="4399620" y="103367"/>
                  <a:pt x="4428349" y="129520"/>
                  <a:pt x="4460682" y="151075"/>
                </a:cubicBezTo>
                <a:cubicBezTo>
                  <a:pt x="4520243" y="190782"/>
                  <a:pt x="4451671" y="163974"/>
                  <a:pt x="4508390" y="182880"/>
                </a:cubicBezTo>
                <a:lnTo>
                  <a:pt x="4556097" y="214685"/>
                </a:lnTo>
                <a:lnTo>
                  <a:pt x="4579951" y="230588"/>
                </a:lnTo>
                <a:cubicBezTo>
                  <a:pt x="4572000" y="233238"/>
                  <a:pt x="4559845" y="246036"/>
                  <a:pt x="4556097" y="238539"/>
                </a:cubicBezTo>
                <a:cubicBezTo>
                  <a:pt x="4545238" y="216820"/>
                  <a:pt x="4590483" y="209718"/>
                  <a:pt x="4595854" y="206734"/>
                </a:cubicBezTo>
                <a:cubicBezTo>
                  <a:pt x="4612561" y="197452"/>
                  <a:pt x="4627659" y="185531"/>
                  <a:pt x="4643562" y="174929"/>
                </a:cubicBezTo>
                <a:cubicBezTo>
                  <a:pt x="4651513" y="169628"/>
                  <a:pt x="4659771" y="164760"/>
                  <a:pt x="4667416" y="159026"/>
                </a:cubicBezTo>
                <a:cubicBezTo>
                  <a:pt x="4678018" y="151075"/>
                  <a:pt x="4687637" y="141608"/>
                  <a:pt x="4699221" y="135172"/>
                </a:cubicBezTo>
                <a:cubicBezTo>
                  <a:pt x="4734833" y="115388"/>
                  <a:pt x="4753138" y="117247"/>
                  <a:pt x="4794636" y="111319"/>
                </a:cubicBezTo>
                <a:cubicBezTo>
                  <a:pt x="4806697" y="103278"/>
                  <a:pt x="4825883" y="87465"/>
                  <a:pt x="4842344" y="87465"/>
                </a:cubicBezTo>
                <a:cubicBezTo>
                  <a:pt x="4855859" y="87465"/>
                  <a:pt x="4868849" y="92766"/>
                  <a:pt x="4882101" y="95416"/>
                </a:cubicBezTo>
                <a:cubicBezTo>
                  <a:pt x="4921823" y="155000"/>
                  <a:pt x="4896160" y="136026"/>
                  <a:pt x="4953663" y="159026"/>
                </a:cubicBezTo>
                <a:cubicBezTo>
                  <a:pt x="4961614" y="166977"/>
                  <a:pt x="4967686" y="177419"/>
                  <a:pt x="4977516" y="182880"/>
                </a:cubicBezTo>
                <a:cubicBezTo>
                  <a:pt x="4992169" y="191021"/>
                  <a:pt x="5009321" y="193482"/>
                  <a:pt x="5025224" y="198783"/>
                </a:cubicBezTo>
                <a:cubicBezTo>
                  <a:pt x="5036469" y="202531"/>
                  <a:pt x="5046428" y="209384"/>
                  <a:pt x="5057030" y="214685"/>
                </a:cubicBezTo>
                <a:cubicBezTo>
                  <a:pt x="5102128" y="209048"/>
                  <a:pt x="5114922" y="210040"/>
                  <a:pt x="5152445" y="198783"/>
                </a:cubicBezTo>
                <a:cubicBezTo>
                  <a:pt x="5168501" y="193966"/>
                  <a:pt x="5184250" y="188181"/>
                  <a:pt x="5200153" y="182880"/>
                </a:cubicBezTo>
                <a:lnTo>
                  <a:pt x="5224007" y="174929"/>
                </a:lnTo>
                <a:cubicBezTo>
                  <a:pt x="5280808" y="137062"/>
                  <a:pt x="5253173" y="147760"/>
                  <a:pt x="5303520" y="135172"/>
                </a:cubicBezTo>
                <a:cubicBezTo>
                  <a:pt x="5332675" y="137823"/>
                  <a:pt x="5363914" y="131977"/>
                  <a:pt x="5390984" y="143124"/>
                </a:cubicBezTo>
                <a:cubicBezTo>
                  <a:pt x="5411780" y="151687"/>
                  <a:pt x="5420700" y="177338"/>
                  <a:pt x="5438692" y="190832"/>
                </a:cubicBezTo>
                <a:lnTo>
                  <a:pt x="5470497" y="214685"/>
                </a:lnTo>
                <a:cubicBezTo>
                  <a:pt x="5489050" y="212035"/>
                  <a:pt x="5510345" y="216796"/>
                  <a:pt x="5526156" y="206734"/>
                </a:cubicBezTo>
                <a:cubicBezTo>
                  <a:pt x="5542281" y="196473"/>
                  <a:pt x="5547360" y="174929"/>
                  <a:pt x="5557962" y="159026"/>
                </a:cubicBezTo>
                <a:cubicBezTo>
                  <a:pt x="5570079" y="140850"/>
                  <a:pt x="5574998" y="126843"/>
                  <a:pt x="5597718" y="119270"/>
                </a:cubicBezTo>
                <a:cubicBezTo>
                  <a:pt x="5613013" y="114172"/>
                  <a:pt x="5629523" y="113969"/>
                  <a:pt x="5645426" y="111319"/>
                </a:cubicBezTo>
                <a:cubicBezTo>
                  <a:pt x="5666629" y="113969"/>
                  <a:pt x="5688913" y="112083"/>
                  <a:pt x="5709036" y="119270"/>
                </a:cubicBezTo>
                <a:cubicBezTo>
                  <a:pt x="5727035" y="125698"/>
                  <a:pt x="5739649" y="142528"/>
                  <a:pt x="5756744" y="151075"/>
                </a:cubicBezTo>
                <a:cubicBezTo>
                  <a:pt x="5767346" y="156376"/>
                  <a:pt x="5778498" y="160696"/>
                  <a:pt x="5788550" y="166978"/>
                </a:cubicBezTo>
                <a:cubicBezTo>
                  <a:pt x="5799788" y="174002"/>
                  <a:pt x="5808502" y="184906"/>
                  <a:pt x="5820355" y="190832"/>
                </a:cubicBezTo>
                <a:cubicBezTo>
                  <a:pt x="5835348" y="198328"/>
                  <a:pt x="5852160" y="201433"/>
                  <a:pt x="5868063" y="206734"/>
                </a:cubicBezTo>
                <a:lnTo>
                  <a:pt x="5891916" y="214685"/>
                </a:lnTo>
                <a:cubicBezTo>
                  <a:pt x="5931673" y="188181"/>
                  <a:pt x="5910469" y="206734"/>
                  <a:pt x="5947576" y="151075"/>
                </a:cubicBezTo>
                <a:cubicBezTo>
                  <a:pt x="5952225" y="144101"/>
                  <a:pt x="5963479" y="145774"/>
                  <a:pt x="5971430" y="143124"/>
                </a:cubicBezTo>
                <a:cubicBezTo>
                  <a:pt x="5979381" y="137823"/>
                  <a:pt x="5985748" y="127857"/>
                  <a:pt x="5995283" y="127221"/>
                </a:cubicBezTo>
                <a:cubicBezTo>
                  <a:pt x="6010969" y="126175"/>
                  <a:pt x="6083553" y="127624"/>
                  <a:pt x="6114553" y="143124"/>
                </a:cubicBezTo>
                <a:cubicBezTo>
                  <a:pt x="6123100" y="147398"/>
                  <a:pt x="6129623" y="155262"/>
                  <a:pt x="6138407" y="159026"/>
                </a:cubicBezTo>
                <a:cubicBezTo>
                  <a:pt x="6148451" y="163331"/>
                  <a:pt x="6159704" y="163976"/>
                  <a:pt x="6170212" y="166978"/>
                </a:cubicBezTo>
                <a:cubicBezTo>
                  <a:pt x="6178271" y="169281"/>
                  <a:pt x="6186362" y="171627"/>
                  <a:pt x="6194066" y="174929"/>
                </a:cubicBezTo>
                <a:cubicBezTo>
                  <a:pt x="6275963" y="210028"/>
                  <a:pt x="6164989" y="170539"/>
                  <a:pt x="6273579" y="206734"/>
                </a:cubicBezTo>
                <a:lnTo>
                  <a:pt x="6297433" y="214685"/>
                </a:lnTo>
                <a:cubicBezTo>
                  <a:pt x="6305384" y="219986"/>
                  <a:pt x="6311731" y="230588"/>
                  <a:pt x="6321287" y="230588"/>
                </a:cubicBezTo>
                <a:cubicBezTo>
                  <a:pt x="6342647" y="230588"/>
                  <a:pt x="6407621" y="212663"/>
                  <a:pt x="6432605" y="198783"/>
                </a:cubicBezTo>
                <a:cubicBezTo>
                  <a:pt x="6444189" y="192347"/>
                  <a:pt x="6452826" y="181365"/>
                  <a:pt x="6464410" y="174929"/>
                </a:cubicBezTo>
                <a:cubicBezTo>
                  <a:pt x="6476887" y="167997"/>
                  <a:pt x="6491124" y="164823"/>
                  <a:pt x="6504167" y="159026"/>
                </a:cubicBezTo>
                <a:cubicBezTo>
                  <a:pt x="6514998" y="154212"/>
                  <a:pt x="6524967" y="147526"/>
                  <a:pt x="6535972" y="143124"/>
                </a:cubicBezTo>
                <a:cubicBezTo>
                  <a:pt x="6551536" y="136898"/>
                  <a:pt x="6569732" y="136519"/>
                  <a:pt x="6583680" y="127221"/>
                </a:cubicBezTo>
                <a:lnTo>
                  <a:pt x="6631388" y="95416"/>
                </a:lnTo>
                <a:cubicBezTo>
                  <a:pt x="6639339" y="90115"/>
                  <a:pt x="6648485" y="86270"/>
                  <a:pt x="6655242" y="79513"/>
                </a:cubicBezTo>
                <a:lnTo>
                  <a:pt x="6679096" y="55659"/>
                </a:lnTo>
                <a:cubicBezTo>
                  <a:pt x="6687047" y="58310"/>
                  <a:pt x="6697023" y="57684"/>
                  <a:pt x="6702950" y="63611"/>
                </a:cubicBezTo>
                <a:cubicBezTo>
                  <a:pt x="6708876" y="69538"/>
                  <a:pt x="6707153" y="79968"/>
                  <a:pt x="6710901" y="87465"/>
                </a:cubicBezTo>
                <a:cubicBezTo>
                  <a:pt x="6715175" y="96012"/>
                  <a:pt x="6720685" y="103978"/>
                  <a:pt x="6726803" y="111319"/>
                </a:cubicBezTo>
                <a:cubicBezTo>
                  <a:pt x="6745933" y="134275"/>
                  <a:pt x="6751059" y="135440"/>
                  <a:pt x="6774511" y="151075"/>
                </a:cubicBezTo>
                <a:lnTo>
                  <a:pt x="6806316" y="198783"/>
                </a:lnTo>
                <a:cubicBezTo>
                  <a:pt x="6817707" y="215870"/>
                  <a:pt x="6845550" y="217944"/>
                  <a:pt x="6861976" y="222637"/>
                </a:cubicBezTo>
                <a:cubicBezTo>
                  <a:pt x="6870035" y="224940"/>
                  <a:pt x="6877879" y="227938"/>
                  <a:pt x="6885830" y="230588"/>
                </a:cubicBezTo>
                <a:cubicBezTo>
                  <a:pt x="6901732" y="219986"/>
                  <a:pt x="6924990" y="215877"/>
                  <a:pt x="6933537" y="198783"/>
                </a:cubicBezTo>
                <a:cubicBezTo>
                  <a:pt x="6949826" y="166206"/>
                  <a:pt x="6948523" y="164071"/>
                  <a:pt x="6973294" y="135172"/>
                </a:cubicBezTo>
                <a:cubicBezTo>
                  <a:pt x="6980612" y="126634"/>
                  <a:pt x="6990027" y="120022"/>
                  <a:pt x="6997148" y="111319"/>
                </a:cubicBezTo>
                <a:cubicBezTo>
                  <a:pt x="7028893" y="72520"/>
                  <a:pt x="7035750" y="52106"/>
                  <a:pt x="7068710" y="23854"/>
                </a:cubicBezTo>
                <a:cubicBezTo>
                  <a:pt x="7078772" y="15230"/>
                  <a:pt x="7089913" y="7951"/>
                  <a:pt x="7100515" y="0"/>
                </a:cubicBezTo>
                <a:cubicBezTo>
                  <a:pt x="7111117" y="5301"/>
                  <a:pt x="7123320" y="8189"/>
                  <a:pt x="7132320" y="15903"/>
                </a:cubicBezTo>
                <a:cubicBezTo>
                  <a:pt x="7142382" y="24527"/>
                  <a:pt x="7148471" y="36924"/>
                  <a:pt x="7156174" y="47708"/>
                </a:cubicBezTo>
                <a:cubicBezTo>
                  <a:pt x="7161728" y="55484"/>
                  <a:pt x="7165005" y="65134"/>
                  <a:pt x="7172076" y="71562"/>
                </a:cubicBezTo>
                <a:cubicBezTo>
                  <a:pt x="7194437" y="91890"/>
                  <a:pt x="7218494" y="110458"/>
                  <a:pt x="7243638" y="127221"/>
                </a:cubicBezTo>
                <a:cubicBezTo>
                  <a:pt x="7255243" y="134958"/>
                  <a:pt x="7292124" y="158909"/>
                  <a:pt x="7299297" y="166978"/>
                </a:cubicBezTo>
                <a:cubicBezTo>
                  <a:pt x="7320044" y="190318"/>
                  <a:pt x="7332401" y="223936"/>
                  <a:pt x="7354956" y="246491"/>
                </a:cubicBezTo>
                <a:cubicBezTo>
                  <a:pt x="7361713" y="253248"/>
                  <a:pt x="7370859" y="257092"/>
                  <a:pt x="7378810" y="262393"/>
                </a:cubicBezTo>
                <a:lnTo>
                  <a:pt x="7410616" y="214685"/>
                </a:lnTo>
                <a:cubicBezTo>
                  <a:pt x="7425297" y="192664"/>
                  <a:pt x="7439436" y="169963"/>
                  <a:pt x="7458323" y="151075"/>
                </a:cubicBezTo>
                <a:cubicBezTo>
                  <a:pt x="7465080" y="144318"/>
                  <a:pt x="7474226" y="140473"/>
                  <a:pt x="7482177" y="135172"/>
                </a:cubicBezTo>
                <a:cubicBezTo>
                  <a:pt x="7506031" y="137823"/>
                  <a:pt x="7531990" y="132974"/>
                  <a:pt x="7553739" y="143124"/>
                </a:cubicBezTo>
                <a:cubicBezTo>
                  <a:pt x="7574119" y="152635"/>
                  <a:pt x="7585544" y="174929"/>
                  <a:pt x="7601447" y="190832"/>
                </a:cubicBezTo>
                <a:cubicBezTo>
                  <a:pt x="7608204" y="197589"/>
                  <a:pt x="7617525" y="201180"/>
                  <a:pt x="7625301" y="206734"/>
                </a:cubicBezTo>
                <a:cubicBezTo>
                  <a:pt x="7636085" y="214437"/>
                  <a:pt x="7646504" y="222637"/>
                  <a:pt x="7657106" y="230588"/>
                </a:cubicBezTo>
                <a:cubicBezTo>
                  <a:pt x="7665057" y="227938"/>
                  <a:pt x="7674415" y="227873"/>
                  <a:pt x="7680960" y="222637"/>
                </a:cubicBezTo>
                <a:cubicBezTo>
                  <a:pt x="7688422" y="216667"/>
                  <a:pt x="7691309" y="206559"/>
                  <a:pt x="7696863" y="198783"/>
                </a:cubicBezTo>
                <a:cubicBezTo>
                  <a:pt x="7704565" y="187999"/>
                  <a:pt x="7713014" y="177762"/>
                  <a:pt x="7720716" y="166978"/>
                </a:cubicBezTo>
                <a:cubicBezTo>
                  <a:pt x="7738225" y="142465"/>
                  <a:pt x="7740390" y="131344"/>
                  <a:pt x="7768424" y="111319"/>
                </a:cubicBezTo>
                <a:cubicBezTo>
                  <a:pt x="7775244" y="106447"/>
                  <a:pt x="7784327" y="106018"/>
                  <a:pt x="7792278" y="103367"/>
                </a:cubicBezTo>
                <a:cubicBezTo>
                  <a:pt x="7839304" y="134718"/>
                  <a:pt x="7795350" y="99717"/>
                  <a:pt x="7832035" y="151075"/>
                </a:cubicBezTo>
                <a:cubicBezTo>
                  <a:pt x="7845949" y="170555"/>
                  <a:pt x="7860723" y="178151"/>
                  <a:pt x="7879743" y="190832"/>
                </a:cubicBezTo>
                <a:cubicBezTo>
                  <a:pt x="7890345" y="188181"/>
                  <a:pt x="7902060" y="188302"/>
                  <a:pt x="7911548" y="182880"/>
                </a:cubicBezTo>
                <a:cubicBezTo>
                  <a:pt x="7964556" y="152589"/>
                  <a:pt x="7910131" y="168110"/>
                  <a:pt x="7951304" y="135172"/>
                </a:cubicBezTo>
                <a:cubicBezTo>
                  <a:pt x="7957849" y="129936"/>
                  <a:pt x="7967207" y="129871"/>
                  <a:pt x="7975158" y="127221"/>
                </a:cubicBezTo>
                <a:cubicBezTo>
                  <a:pt x="7983109" y="129871"/>
                  <a:pt x="7994363" y="128198"/>
                  <a:pt x="7999012" y="135172"/>
                </a:cubicBezTo>
                <a:cubicBezTo>
                  <a:pt x="8006509" y="146417"/>
                  <a:pt x="8002218" y="162275"/>
                  <a:pt x="8006963" y="174929"/>
                </a:cubicBezTo>
                <a:cubicBezTo>
                  <a:pt x="8010318" y="183877"/>
                  <a:pt x="8017565" y="190832"/>
                  <a:pt x="8022866" y="198783"/>
                </a:cubicBezTo>
                <a:cubicBezTo>
                  <a:pt x="8030817" y="193482"/>
                  <a:pt x="8040327" y="189983"/>
                  <a:pt x="8046720" y="182880"/>
                </a:cubicBezTo>
                <a:cubicBezTo>
                  <a:pt x="8064450" y="163180"/>
                  <a:pt x="8075687" y="138011"/>
                  <a:pt x="8094428" y="119270"/>
                </a:cubicBezTo>
                <a:lnTo>
                  <a:pt x="8118282" y="95416"/>
                </a:lnTo>
                <a:cubicBezTo>
                  <a:pt x="8126233" y="103367"/>
                  <a:pt x="8137107" y="109212"/>
                  <a:pt x="8142136" y="119270"/>
                </a:cubicBezTo>
                <a:cubicBezTo>
                  <a:pt x="8148180" y="131358"/>
                  <a:pt x="8146809" y="145915"/>
                  <a:pt x="8150087" y="159026"/>
                </a:cubicBezTo>
                <a:cubicBezTo>
                  <a:pt x="8152120" y="167157"/>
                  <a:pt x="8155388" y="174929"/>
                  <a:pt x="8158038" y="182880"/>
                </a:cubicBezTo>
                <a:cubicBezTo>
                  <a:pt x="8175640" y="171146"/>
                  <a:pt x="8193501" y="161492"/>
                  <a:pt x="8205746" y="143124"/>
                </a:cubicBezTo>
                <a:cubicBezTo>
                  <a:pt x="8210395" y="136150"/>
                  <a:pt x="8209539" y="126547"/>
                  <a:pt x="8213697" y="119270"/>
                </a:cubicBezTo>
                <a:cubicBezTo>
                  <a:pt x="8220272" y="107764"/>
                  <a:pt x="8229600" y="98067"/>
                  <a:pt x="8237551" y="87465"/>
                </a:cubicBezTo>
                <a:cubicBezTo>
                  <a:pt x="8245502" y="90115"/>
                  <a:pt x="8255478" y="89489"/>
                  <a:pt x="8261405" y="95416"/>
                </a:cubicBezTo>
                <a:cubicBezTo>
                  <a:pt x="8267332" y="101343"/>
                  <a:pt x="8267471" y="111103"/>
                  <a:pt x="8269356" y="119270"/>
                </a:cubicBezTo>
                <a:cubicBezTo>
                  <a:pt x="8295676" y="233321"/>
                  <a:pt x="8273992" y="164979"/>
                  <a:pt x="8293210" y="222637"/>
                </a:cubicBezTo>
                <a:cubicBezTo>
                  <a:pt x="8298511" y="214686"/>
                  <a:pt x="8304839" y="207330"/>
                  <a:pt x="8309113" y="198783"/>
                </a:cubicBezTo>
                <a:cubicBezTo>
                  <a:pt x="8312861" y="191286"/>
                  <a:pt x="8312906" y="182206"/>
                  <a:pt x="8317064" y="174929"/>
                </a:cubicBezTo>
                <a:cubicBezTo>
                  <a:pt x="8323639" y="163423"/>
                  <a:pt x="8333215" y="153908"/>
                  <a:pt x="8340918" y="143124"/>
                </a:cubicBezTo>
                <a:cubicBezTo>
                  <a:pt x="8346473" y="135348"/>
                  <a:pt x="8351520" y="127221"/>
                  <a:pt x="8356821" y="119270"/>
                </a:cubicBezTo>
                <a:cubicBezTo>
                  <a:pt x="8364772" y="124571"/>
                  <a:pt x="8375121" y="127396"/>
                  <a:pt x="8380675" y="135172"/>
                </a:cubicBezTo>
                <a:cubicBezTo>
                  <a:pt x="8388971" y="146787"/>
                  <a:pt x="8390780" y="161886"/>
                  <a:pt x="8396577" y="174929"/>
                </a:cubicBezTo>
                <a:cubicBezTo>
                  <a:pt x="8401391" y="185761"/>
                  <a:pt x="8407811" y="195839"/>
                  <a:pt x="8412480" y="206734"/>
                </a:cubicBezTo>
                <a:cubicBezTo>
                  <a:pt x="8415782" y="214438"/>
                  <a:pt x="8415195" y="224043"/>
                  <a:pt x="8420431" y="230588"/>
                </a:cubicBezTo>
                <a:cubicBezTo>
                  <a:pt x="8426401" y="238050"/>
                  <a:pt x="8436334" y="241190"/>
                  <a:pt x="8444285" y="246491"/>
                </a:cubicBezTo>
                <a:cubicBezTo>
                  <a:pt x="8454887" y="243840"/>
                  <a:pt x="8466997" y="244601"/>
                  <a:pt x="8476090" y="238539"/>
                </a:cubicBezTo>
                <a:cubicBezTo>
                  <a:pt x="8484519" y="232919"/>
                  <a:pt x="8505144" y="188383"/>
                  <a:pt x="8507896" y="182880"/>
                </a:cubicBezTo>
                <a:cubicBezTo>
                  <a:pt x="8510546" y="164327"/>
                  <a:pt x="8502595" y="140473"/>
                  <a:pt x="8515847" y="127221"/>
                </a:cubicBezTo>
                <a:cubicBezTo>
                  <a:pt x="8523798" y="119270"/>
                  <a:pt x="8533464" y="141719"/>
                  <a:pt x="8539701" y="151075"/>
                </a:cubicBezTo>
                <a:cubicBezTo>
                  <a:pt x="8544350" y="158049"/>
                  <a:pt x="8543582" y="167602"/>
                  <a:pt x="8547652" y="174929"/>
                </a:cubicBezTo>
                <a:cubicBezTo>
                  <a:pt x="8556934" y="191636"/>
                  <a:pt x="8570909" y="205543"/>
                  <a:pt x="8579457" y="222637"/>
                </a:cubicBezTo>
                <a:lnTo>
                  <a:pt x="8587409" y="238539"/>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367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0"/>
            <a:ext cx="50149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7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BGARCIA\Items from Thumbdrive\Pictures\IMG00010-20100818-13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00200"/>
            <a:ext cx="6324600"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728" y="444690"/>
            <a:ext cx="7024744" cy="1143000"/>
          </a:xfrm>
        </p:spPr>
        <p:txBody>
          <a:bodyPr/>
          <a:lstStyle/>
          <a:p>
            <a:r>
              <a:rPr lang="en-US" dirty="0"/>
              <a:t>Environmental Hygiene</a:t>
            </a:r>
          </a:p>
        </p:txBody>
      </p:sp>
    </p:spTree>
    <p:extLst>
      <p:ext uri="{BB962C8B-B14F-4D97-AF65-F5344CB8AC3E}">
        <p14:creationId xmlns:p14="http://schemas.microsoft.com/office/powerpoint/2010/main" val="419402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4424" y="685800"/>
            <a:ext cx="3300984" cy="1463040"/>
          </a:xfrm>
        </p:spPr>
        <p:txBody>
          <a:bodyPr/>
          <a:lstStyle/>
          <a:p>
            <a:r>
              <a:rPr lang="en-US" dirty="0"/>
              <a:t>Environmental cleaning</a:t>
            </a:r>
          </a:p>
        </p:txBody>
      </p:sp>
      <p:pic>
        <p:nvPicPr>
          <p:cNvPr id="7" name="Content Placeholder 6" descr="www.apic.org/Resource_/EliminationGuideForm/5de5d1c1-316a-4b5e-b9b4-c3fbeac1b53e/File/APIC-Cdiff-Elimination-Guide.pdf - Google Chrome"/>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900" t="40135" r="27736" b="13535"/>
          <a:stretch/>
        </p:blipFill>
        <p:spPr>
          <a:xfrm>
            <a:off x="1676399" y="2590800"/>
            <a:ext cx="5429249" cy="3276600"/>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
        <p:nvSpPr>
          <p:cNvPr id="2" name="Text Placeholder 1"/>
          <p:cNvSpPr>
            <a:spLocks noGrp="1"/>
          </p:cNvSpPr>
          <p:nvPr>
            <p:ph type="body" sz="half" idx="2"/>
          </p:nvPr>
        </p:nvSpPr>
        <p:spPr>
          <a:xfrm>
            <a:off x="1066800" y="914400"/>
            <a:ext cx="3297954" cy="2530200"/>
          </a:xfrm>
        </p:spPr>
        <p:txBody>
          <a:bodyPr>
            <a:noAutofit/>
          </a:bodyPr>
          <a:lstStyle/>
          <a:p>
            <a:r>
              <a:rPr lang="en-US" sz="1400" dirty="0"/>
              <a:t>Consider</a:t>
            </a:r>
          </a:p>
          <a:p>
            <a:pPr marL="171450" indent="-171450">
              <a:buFontTx/>
              <a:buChar char="-"/>
            </a:pPr>
            <a:r>
              <a:rPr lang="en-US" sz="1400" dirty="0"/>
              <a:t>Daily cleaning routine</a:t>
            </a:r>
          </a:p>
          <a:p>
            <a:pPr marL="171450" indent="-171450">
              <a:buFontTx/>
              <a:buChar char="-"/>
            </a:pPr>
            <a:r>
              <a:rPr lang="en-US" sz="1400" dirty="0"/>
              <a:t>Checkout / Discharge / Terminal</a:t>
            </a:r>
          </a:p>
          <a:p>
            <a:pPr marL="171450" indent="-171450">
              <a:buFontTx/>
              <a:buChar char="-"/>
            </a:pPr>
            <a:r>
              <a:rPr lang="en-US" sz="1400" dirty="0"/>
              <a:t>Who cleans items like BP cuffs, wheel chairs, IV Poles, keyboards?</a:t>
            </a:r>
          </a:p>
          <a:p>
            <a:pPr marL="171450" indent="-171450">
              <a:buFontTx/>
              <a:buChar char="-"/>
            </a:pPr>
            <a:r>
              <a:rPr lang="en-US" sz="1400" dirty="0"/>
              <a:t>How many products do you use?</a:t>
            </a:r>
          </a:p>
        </p:txBody>
      </p:sp>
    </p:spTree>
    <p:extLst>
      <p:ext uri="{BB962C8B-B14F-4D97-AF65-F5344CB8AC3E}">
        <p14:creationId xmlns:p14="http://schemas.microsoft.com/office/powerpoint/2010/main" val="250779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043490" y="609600"/>
            <a:ext cx="7024744" cy="1143000"/>
          </a:xfrm>
        </p:spPr>
        <p:txBody>
          <a:bodyPr/>
          <a:lstStyle/>
          <a:p>
            <a:r>
              <a:rPr lang="en-US" dirty="0"/>
              <a:t>Environmental Cleaning</a:t>
            </a:r>
          </a:p>
        </p:txBody>
      </p:sp>
      <p:pic>
        <p:nvPicPr>
          <p:cNvPr id="7" name="Picture 10" descr="sink top"/>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2147888" y="3479006"/>
            <a:ext cx="1209675" cy="116205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quarter" idx="14"/>
          </p:nvPr>
        </p:nvSpPr>
        <p:spPr>
          <a:xfrm>
            <a:off x="942435" y="1905000"/>
            <a:ext cx="7696200" cy="1334739"/>
          </a:xfrm>
        </p:spPr>
        <p:txBody>
          <a:bodyPr>
            <a:normAutofit fontScale="92500" lnSpcReduction="20000"/>
          </a:bodyPr>
          <a:lstStyle/>
          <a:p>
            <a:pPr>
              <a:buFont typeface="Arial" panose="020B0604020202020204" pitchFamily="34" charset="0"/>
              <a:buChar char="•"/>
            </a:pPr>
            <a:r>
              <a:rPr lang="en-US" dirty="0"/>
              <a:t>Staff involvement: ideas for improvement &amp; product evaluation</a:t>
            </a:r>
          </a:p>
          <a:p>
            <a:pPr>
              <a:buFont typeface="Arial" panose="020B0604020202020204" pitchFamily="34" charset="0"/>
              <a:buChar char="•"/>
            </a:pPr>
            <a:r>
              <a:rPr lang="en-US" dirty="0"/>
              <a:t>Spot checks</a:t>
            </a:r>
          </a:p>
          <a:p>
            <a:pPr>
              <a:buFont typeface="Arial" panose="020B0604020202020204" pitchFamily="34" charset="0"/>
              <a:buChar char="•"/>
            </a:pPr>
            <a:r>
              <a:rPr lang="en-US" dirty="0"/>
              <a:t>Adequate timing</a:t>
            </a:r>
          </a:p>
          <a:p>
            <a:endParaRPr lang="en-US" dirty="0"/>
          </a:p>
        </p:txBody>
      </p:sp>
      <p:pic>
        <p:nvPicPr>
          <p:cNvPr id="6" name="Picture 6" descr="Chai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435" y="4417102"/>
            <a:ext cx="112287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Flush han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504" y="4417102"/>
            <a:ext cx="1114927" cy="1642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ed remo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046" y="3481322"/>
            <a:ext cx="1170259" cy="9583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one and call but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472" y="5486400"/>
            <a:ext cx="1195714" cy="875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ight swit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4472" y="5486400"/>
            <a:ext cx="1238293" cy="87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89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ednetdirect.com/v/vspfiles/assets/images/sanisupercat.jpg"/>
          <p:cNvPicPr/>
          <p:nvPr/>
        </p:nvPicPr>
        <p:blipFill>
          <a:blip r:embed="rId2" cstate="print"/>
          <a:srcRect l="15873" t="9524" r="20635"/>
          <a:stretch>
            <a:fillRect/>
          </a:stretch>
        </p:blipFill>
        <p:spPr bwMode="auto">
          <a:xfrm>
            <a:off x="2133600" y="1363293"/>
            <a:ext cx="1019175" cy="1233111"/>
          </a:xfrm>
          <a:prstGeom prst="rect">
            <a:avLst/>
          </a:prstGeom>
          <a:noFill/>
          <a:ln w="9525">
            <a:noFill/>
            <a:miter lim="800000"/>
            <a:headEnd/>
            <a:tailEnd/>
          </a:ln>
        </p:spPr>
      </p:pic>
      <p:pic>
        <p:nvPicPr>
          <p:cNvPr id="5" name="Picture 4" descr="http://www.unimedmidwest.com/Disinfectants/Images/DispatchCanister300.jpg"/>
          <p:cNvPicPr/>
          <p:nvPr/>
        </p:nvPicPr>
        <p:blipFill>
          <a:blip r:embed="rId3" cstate="print"/>
          <a:srcRect l="13220" t="5106" r="11525" b="5319"/>
          <a:stretch>
            <a:fillRect/>
          </a:stretch>
        </p:blipFill>
        <p:spPr bwMode="auto">
          <a:xfrm>
            <a:off x="533400" y="2971800"/>
            <a:ext cx="990600" cy="1447800"/>
          </a:xfrm>
          <a:prstGeom prst="rect">
            <a:avLst/>
          </a:prstGeom>
          <a:noFill/>
          <a:ln w="9525">
            <a:noFill/>
            <a:miter lim="800000"/>
            <a:headEnd/>
            <a:tailEnd/>
          </a:ln>
        </p:spPr>
      </p:pic>
      <p:pic>
        <p:nvPicPr>
          <p:cNvPr id="6" name="Picture 5" descr="Caltech DISPATCH Cleaner/Disinfectant with Bleach, Caltech 68970 Trigger Spray 946.4 Ml (32 oz.)">
            <a:hlinkClick r:id="rId4"/>
          </p:cNvPr>
          <p:cNvPicPr/>
          <p:nvPr/>
        </p:nvPicPr>
        <p:blipFill>
          <a:blip r:embed="rId5" cstate="print"/>
          <a:srcRect l="28889" r="30000"/>
          <a:stretch>
            <a:fillRect/>
          </a:stretch>
        </p:blipFill>
        <p:spPr bwMode="auto">
          <a:xfrm>
            <a:off x="2133600" y="2895600"/>
            <a:ext cx="895350" cy="1547813"/>
          </a:xfrm>
          <a:prstGeom prst="rect">
            <a:avLst/>
          </a:prstGeom>
          <a:noFill/>
          <a:ln w="9525">
            <a:noFill/>
            <a:miter lim="800000"/>
            <a:headEnd/>
            <a:tailEnd/>
          </a:ln>
        </p:spPr>
      </p:pic>
      <p:sp>
        <p:nvSpPr>
          <p:cNvPr id="7" name="TextBox 6"/>
          <p:cNvSpPr txBox="1"/>
          <p:nvPr/>
        </p:nvSpPr>
        <p:spPr>
          <a:xfrm>
            <a:off x="3276600" y="1290474"/>
            <a:ext cx="5791200" cy="5016758"/>
          </a:xfrm>
          <a:prstGeom prst="rect">
            <a:avLst/>
          </a:prstGeom>
          <a:noFill/>
        </p:spPr>
        <p:txBody>
          <a:bodyPr wrap="square" rtlCol="0">
            <a:spAutoFit/>
          </a:bodyPr>
          <a:lstStyle/>
          <a:p>
            <a:pPr lvl="0"/>
            <a:r>
              <a:rPr lang="en-US" sz="2800" dirty="0"/>
              <a:t>PDI Super Sani-Cloth</a:t>
            </a:r>
          </a:p>
          <a:p>
            <a:pPr lvl="0"/>
            <a:r>
              <a:rPr lang="en-US" sz="2400" dirty="0"/>
              <a:t>Contact time: 2 minutes</a:t>
            </a:r>
          </a:p>
          <a:p>
            <a:pPr lvl="0"/>
            <a:endParaRPr lang="en-US" sz="2800" dirty="0"/>
          </a:p>
          <a:p>
            <a:pPr lvl="0"/>
            <a:endParaRPr lang="en-US" sz="2800" dirty="0"/>
          </a:p>
          <a:p>
            <a:pPr lvl="0"/>
            <a:r>
              <a:rPr lang="en-US" sz="2800" dirty="0"/>
              <a:t>Dispatch wipes or spray	</a:t>
            </a:r>
          </a:p>
          <a:p>
            <a:pPr lvl="0"/>
            <a:r>
              <a:rPr lang="en-US" sz="2400" dirty="0"/>
              <a:t>Contact times: 1 minute-most germs</a:t>
            </a:r>
          </a:p>
          <a:p>
            <a:pPr lvl="0"/>
            <a:r>
              <a:rPr lang="en-US" sz="2800" dirty="0"/>
              <a:t>	             </a:t>
            </a:r>
            <a:r>
              <a:rPr lang="en-US" sz="2400" dirty="0"/>
              <a:t>2 minutes TB</a:t>
            </a:r>
          </a:p>
          <a:p>
            <a:r>
              <a:rPr lang="en-US" sz="2400" dirty="0"/>
              <a:t>	               </a:t>
            </a:r>
            <a:r>
              <a:rPr lang="en-US" sz="2400" u="sng" dirty="0"/>
              <a:t>5 minutes </a:t>
            </a:r>
            <a:r>
              <a:rPr lang="en-US" sz="2400" u="sng" dirty="0" err="1"/>
              <a:t>Cdiff</a:t>
            </a:r>
            <a:endParaRPr lang="en-US" sz="2400" u="sng" dirty="0"/>
          </a:p>
          <a:p>
            <a:endParaRPr lang="en-US" sz="2800" u="sng" dirty="0"/>
          </a:p>
          <a:p>
            <a:endParaRPr lang="en-US" sz="2800" u="sng" dirty="0"/>
          </a:p>
          <a:p>
            <a:r>
              <a:rPr lang="en-US" sz="2800" dirty="0"/>
              <a:t>3M </a:t>
            </a:r>
            <a:r>
              <a:rPr lang="en-US" sz="2800" dirty="0" err="1"/>
              <a:t>Quat</a:t>
            </a:r>
            <a:r>
              <a:rPr lang="en-US" sz="2800" dirty="0"/>
              <a:t> #25</a:t>
            </a:r>
          </a:p>
          <a:p>
            <a:r>
              <a:rPr lang="en-US" sz="2400" dirty="0"/>
              <a:t>Contact time:10 minutes</a:t>
            </a:r>
          </a:p>
        </p:txBody>
      </p:sp>
      <p:pic>
        <p:nvPicPr>
          <p:cNvPr id="8" name="Picture 7" descr="http://www.fernsupplies.com/images/spr/1012018978.jpg"/>
          <p:cNvPicPr/>
          <p:nvPr/>
        </p:nvPicPr>
        <p:blipFill>
          <a:blip r:embed="rId6" cstate="print"/>
          <a:srcRect l="30000" t="3000" r="36400" b="2676"/>
          <a:stretch>
            <a:fillRect/>
          </a:stretch>
        </p:blipFill>
        <p:spPr bwMode="auto">
          <a:xfrm flipH="1">
            <a:off x="2590800" y="4953000"/>
            <a:ext cx="685800" cy="1524000"/>
          </a:xfrm>
          <a:prstGeom prst="rect">
            <a:avLst/>
          </a:prstGeom>
          <a:noFill/>
          <a:ln w="9525">
            <a:noFill/>
            <a:miter lim="800000"/>
            <a:headEnd/>
            <a:tailEnd/>
          </a:ln>
        </p:spPr>
      </p:pic>
      <p:sp>
        <p:nvSpPr>
          <p:cNvPr id="9" name="Title 8"/>
          <p:cNvSpPr>
            <a:spLocks noGrp="1"/>
          </p:cNvSpPr>
          <p:nvPr>
            <p:ph type="title"/>
          </p:nvPr>
        </p:nvSpPr>
        <p:spPr>
          <a:xfrm>
            <a:off x="609600" y="304800"/>
            <a:ext cx="7024744" cy="1143000"/>
          </a:xfrm>
        </p:spPr>
        <p:txBody>
          <a:bodyPr/>
          <a:lstStyle/>
          <a:p>
            <a:r>
              <a:rPr lang="en-US" dirty="0"/>
              <a:t>Contact Time</a:t>
            </a:r>
          </a:p>
        </p:txBody>
      </p:sp>
    </p:spTree>
    <p:extLst>
      <p:ext uri="{BB962C8B-B14F-4D97-AF65-F5344CB8AC3E}">
        <p14:creationId xmlns:p14="http://schemas.microsoft.com/office/powerpoint/2010/main" val="210219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Began in 1950’s</a:t>
            </a:r>
          </a:p>
          <a:p>
            <a:r>
              <a:rPr lang="en-US" dirty="0"/>
              <a:t>AHA released 1</a:t>
            </a:r>
            <a:r>
              <a:rPr lang="en-US" baseline="30000" dirty="0"/>
              <a:t>st</a:t>
            </a:r>
            <a:r>
              <a:rPr lang="en-US" dirty="0"/>
              <a:t> manual in 1968</a:t>
            </a:r>
          </a:p>
          <a:p>
            <a:r>
              <a:rPr lang="en-US" dirty="0"/>
              <a:t>CDC began NNIS in 1970</a:t>
            </a:r>
          </a:p>
          <a:p>
            <a:r>
              <a:rPr lang="en-US" dirty="0"/>
              <a:t>APIC was formed in 1972</a:t>
            </a:r>
          </a:p>
          <a:p>
            <a:r>
              <a:rPr lang="en-US" dirty="0"/>
              <a:t>HICPAC established in 1991</a:t>
            </a:r>
          </a:p>
          <a:p>
            <a:r>
              <a:rPr lang="en-US" dirty="0"/>
              <a:t>CDC transitioned NNIS into NHSN in 2005</a:t>
            </a:r>
          </a:p>
        </p:txBody>
      </p:sp>
    </p:spTree>
    <p:extLst>
      <p:ext uri="{BB962C8B-B14F-4D97-AF65-F5344CB8AC3E}">
        <p14:creationId xmlns:p14="http://schemas.microsoft.com/office/powerpoint/2010/main" val="145671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Sterile Processing</a:t>
            </a:r>
          </a:p>
        </p:txBody>
      </p:sp>
      <p:sp>
        <p:nvSpPr>
          <p:cNvPr id="6" name="Content Placeholder 5"/>
          <p:cNvSpPr>
            <a:spLocks noGrp="1"/>
          </p:cNvSpPr>
          <p:nvPr>
            <p:ph sz="quarter" idx="13"/>
          </p:nvPr>
        </p:nvSpPr>
        <p:spPr/>
        <p:txBody>
          <a:bodyPr/>
          <a:lstStyle/>
          <a:p>
            <a:r>
              <a:rPr lang="en-US" dirty="0"/>
              <a:t>Types of machines</a:t>
            </a:r>
          </a:p>
          <a:p>
            <a:r>
              <a:rPr lang="en-US" dirty="0"/>
              <a:t>Tests</a:t>
            </a:r>
          </a:p>
          <a:p>
            <a:r>
              <a:rPr lang="en-US" dirty="0"/>
              <a:t>Materials, Products</a:t>
            </a:r>
          </a:p>
          <a:p>
            <a:endParaRPr lang="en-US" dirty="0"/>
          </a:p>
        </p:txBody>
      </p:sp>
      <p:pic>
        <p:nvPicPr>
          <p:cNvPr id="1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524786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86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0"/>
            <a:ext cx="8077200" cy="1143000"/>
          </a:xfrm>
        </p:spPr>
        <p:txBody>
          <a:bodyPr>
            <a:normAutofit fontScale="90000"/>
          </a:bodyPr>
          <a:lstStyle/>
          <a:p>
            <a:r>
              <a:rPr lang="en-US" dirty="0"/>
              <a:t>Putting it all together…surveillance</a:t>
            </a:r>
          </a:p>
        </p:txBody>
      </p:sp>
      <p:sp>
        <p:nvSpPr>
          <p:cNvPr id="7" name="Content Placeholder 6"/>
          <p:cNvSpPr>
            <a:spLocks noGrp="1"/>
          </p:cNvSpPr>
          <p:nvPr>
            <p:ph sz="quarter" idx="13"/>
          </p:nvPr>
        </p:nvSpPr>
        <p:spPr>
          <a:xfrm>
            <a:off x="914400" y="2027237"/>
            <a:ext cx="6019800" cy="4525963"/>
          </a:xfrm>
        </p:spPr>
        <p:txBody>
          <a:bodyPr/>
          <a:lstStyle/>
          <a:p>
            <a:pPr lvl="0"/>
            <a:r>
              <a:rPr lang="en-US" dirty="0"/>
              <a:t>Upfront of process</a:t>
            </a:r>
          </a:p>
          <a:p>
            <a:pPr lvl="0"/>
            <a:r>
              <a:rPr lang="en-US" dirty="0"/>
              <a:t>Notice of follow-up</a:t>
            </a:r>
          </a:p>
          <a:p>
            <a:pPr lvl="0"/>
            <a:r>
              <a:rPr lang="en-US" dirty="0"/>
              <a:t>Share documents that you are using</a:t>
            </a:r>
          </a:p>
          <a:p>
            <a:pPr lvl="0"/>
            <a:r>
              <a:rPr lang="en-US" dirty="0"/>
              <a:t>Asking for their preferences</a:t>
            </a:r>
          </a:p>
        </p:txBody>
      </p:sp>
      <p:pic>
        <p:nvPicPr>
          <p:cNvPr id="1028" name="Picture 4" descr="C:\Users\bgarcia305\AppData\Local\Microsoft\Windows\Temporary Internet Files\Content.IE5\6MS6HK6H\MC9003709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038600"/>
            <a:ext cx="3071862" cy="206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3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024744" cy="1143000"/>
          </a:xfrm>
        </p:spPr>
        <p:txBody>
          <a:bodyPr/>
          <a:lstStyle/>
          <a:p>
            <a:r>
              <a:rPr lang="en-US" dirty="0"/>
              <a:t>Resources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32" t="2395" b="21961"/>
          <a:stretch/>
        </p:blipFill>
        <p:spPr bwMode="auto">
          <a:xfrm>
            <a:off x="623888" y="1371600"/>
            <a:ext cx="2271712" cy="240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3888" y="2286000"/>
            <a:ext cx="2347912" cy="369332"/>
          </a:xfrm>
          <a:prstGeom prst="rect">
            <a:avLst/>
          </a:prstGeom>
          <a:noFill/>
        </p:spPr>
        <p:txBody>
          <a:bodyPr wrap="square" rtlCol="0">
            <a:spAutoFit/>
          </a:bodyPr>
          <a:lstStyle/>
          <a:p>
            <a:r>
              <a:rPr lang="en-US" dirty="0"/>
              <a:t>IDCU.org</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1600"/>
            <a:ext cx="5257800" cy="507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585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2" descr="https://secure.apha.org/staticcontent/images/eOrders/CCDM_19Ed.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1674813" cy="2699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62000" y="2590800"/>
            <a:ext cx="16668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391" y="2971800"/>
            <a:ext cx="1319212" cy="171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085343"/>
            <a:ext cx="127074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39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664"/>
            <a:ext cx="7611034" cy="1143000"/>
          </a:xfrm>
        </p:spPr>
        <p:txBody>
          <a:bodyPr>
            <a:normAutofit fontScale="90000"/>
          </a:bodyPr>
          <a:lstStyle/>
          <a:p>
            <a:r>
              <a:rPr lang="en-US" b="0" spc="-100" dirty="0"/>
              <a:t>Quality Assessment and Performance Improvement </a:t>
            </a:r>
            <a:endParaRPr lang="en-US" spc="-100" dirty="0"/>
          </a:p>
        </p:txBody>
      </p:sp>
      <p:sp>
        <p:nvSpPr>
          <p:cNvPr id="3" name="Content Placeholder 2"/>
          <p:cNvSpPr>
            <a:spLocks noGrp="1"/>
          </p:cNvSpPr>
          <p:nvPr>
            <p:ph sz="quarter" idx="13"/>
          </p:nvPr>
        </p:nvSpPr>
        <p:spPr>
          <a:xfrm>
            <a:off x="457200" y="2313432"/>
            <a:ext cx="3496056" cy="3493008"/>
          </a:xfrm>
        </p:spPr>
        <p:txBody>
          <a:bodyPr>
            <a:normAutofit/>
          </a:bodyPr>
          <a:lstStyle/>
          <a:p>
            <a:r>
              <a:rPr lang="en-US" dirty="0"/>
              <a:t>Symptomatic UTI’s</a:t>
            </a:r>
          </a:p>
          <a:p>
            <a:r>
              <a:rPr lang="en-US" dirty="0"/>
              <a:t>Symptomatic CAUTI’s</a:t>
            </a:r>
          </a:p>
          <a:p>
            <a:r>
              <a:rPr lang="en-US" dirty="0"/>
              <a:t>Catheter utilization</a:t>
            </a:r>
          </a:p>
          <a:p>
            <a:r>
              <a:rPr lang="en-US" dirty="0"/>
              <a:t>Health Care Personnel Influenza Vaccination</a:t>
            </a:r>
          </a:p>
          <a:p>
            <a:r>
              <a:rPr lang="en-US" dirty="0"/>
              <a:t>C. </a:t>
            </a:r>
            <a:r>
              <a:rPr lang="en-US" i="1" dirty="0" err="1"/>
              <a:t>difficile</a:t>
            </a:r>
            <a:r>
              <a:rPr lang="en-US" dirty="0"/>
              <a:t> Infection</a:t>
            </a:r>
          </a:p>
          <a:p>
            <a:endParaRPr lang="en-US" dirty="0"/>
          </a:p>
        </p:txBody>
      </p:sp>
      <p:pic>
        <p:nvPicPr>
          <p:cNvPr id="7" name="Picture 3"/>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8151" t="4357" r="31170" b="31107"/>
          <a:stretch/>
        </p:blipFill>
        <p:spPr bwMode="auto">
          <a:xfrm>
            <a:off x="3962400" y="2438400"/>
            <a:ext cx="4652428" cy="309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648200" y="1600200"/>
            <a:ext cx="4038600" cy="45259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8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8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7348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7058"/>
            <a:ext cx="2057399" cy="2346742"/>
          </a:xfrm>
        </p:spPr>
        <p:txBody>
          <a:bodyPr/>
          <a:lstStyle/>
          <a:p>
            <a:r>
              <a:rPr lang="en-US" dirty="0"/>
              <a:t>Resources</a:t>
            </a:r>
            <a:br>
              <a:rPr lang="en-US" dirty="0"/>
            </a:br>
            <a:r>
              <a:rPr lang="en-US" dirty="0"/>
              <a:t>for Long-term care</a:t>
            </a:r>
          </a:p>
        </p:txBody>
      </p:sp>
      <p:pic>
        <p:nvPicPr>
          <p:cNvPr id="5" name="Content Placeholder 4"/>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9882" t="5179" r="31976" b="4505"/>
          <a:stretch/>
        </p:blipFill>
        <p:spPr bwMode="auto">
          <a:xfrm>
            <a:off x="3135638" y="1143000"/>
            <a:ext cx="5627361" cy="546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90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2900829"/>
            <a:ext cx="7656756" cy="1362075"/>
          </a:xfrm>
        </p:spPr>
        <p:txBody>
          <a:bodyPr/>
          <a:lstStyle/>
          <a:p>
            <a:r>
              <a:rPr lang="en-US" dirty="0"/>
              <a:t>Situations, Questions, Oddities </a:t>
            </a:r>
          </a:p>
        </p:txBody>
      </p:sp>
      <p:sp>
        <p:nvSpPr>
          <p:cNvPr id="8" name="Text Placeholder 7"/>
          <p:cNvSpPr>
            <a:spLocks noGrp="1"/>
          </p:cNvSpPr>
          <p:nvPr>
            <p:ph type="body" idx="1"/>
          </p:nvPr>
        </p:nvSpPr>
        <p:spPr/>
        <p:txBody>
          <a:bodyPr/>
          <a:lstStyle/>
          <a:p>
            <a:r>
              <a:rPr lang="en-US" dirty="0"/>
              <a:t>This one time….</a:t>
            </a:r>
          </a:p>
        </p:txBody>
      </p:sp>
    </p:spTree>
    <p:extLst>
      <p:ext uri="{BB962C8B-B14F-4D97-AF65-F5344CB8AC3E}">
        <p14:creationId xmlns:p14="http://schemas.microsoft.com/office/powerpoint/2010/main" val="222762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
            </a:r>
          </a:p>
        </p:txBody>
      </p:sp>
      <p:sp>
        <p:nvSpPr>
          <p:cNvPr id="3" name="Content Placeholder 2"/>
          <p:cNvSpPr>
            <a:spLocks noGrp="1"/>
          </p:cNvSpPr>
          <p:nvPr>
            <p:ph idx="1"/>
          </p:nvPr>
        </p:nvSpPr>
        <p:spPr/>
        <p:txBody>
          <a:bodyPr/>
          <a:lstStyle/>
          <a:p>
            <a:r>
              <a:rPr lang="en-US" dirty="0"/>
              <a:t>Infection Preventionist</a:t>
            </a:r>
          </a:p>
          <a:p>
            <a:pPr lvl="1"/>
            <a:r>
              <a:rPr lang="en-US" dirty="0"/>
              <a:t>nursing, medical technology, microbiology, or public health</a:t>
            </a:r>
          </a:p>
          <a:p>
            <a:r>
              <a:rPr lang="en-US" dirty="0"/>
              <a:t>Report to: Administration, nursing or medical services, or quality improvement departments</a:t>
            </a:r>
          </a:p>
        </p:txBody>
      </p:sp>
    </p:spTree>
    <p:extLst>
      <p:ext uri="{BB962C8B-B14F-4D97-AF65-F5344CB8AC3E}">
        <p14:creationId xmlns:p14="http://schemas.microsoft.com/office/powerpoint/2010/main" val="156325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future…</a:t>
            </a:r>
          </a:p>
        </p:txBody>
      </p:sp>
      <p:sp>
        <p:nvSpPr>
          <p:cNvPr id="3" name="Content Placeholder 2"/>
          <p:cNvSpPr>
            <a:spLocks noGrp="1"/>
          </p:cNvSpPr>
          <p:nvPr>
            <p:ph idx="1"/>
          </p:nvPr>
        </p:nvSpPr>
        <p:spPr/>
        <p:txBody>
          <a:bodyPr>
            <a:normAutofit/>
          </a:bodyPr>
          <a:lstStyle/>
          <a:p>
            <a:r>
              <a:rPr lang="en-US" dirty="0"/>
              <a:t>Outsourcing specified tasks or special projects</a:t>
            </a:r>
          </a:p>
          <a:p>
            <a:pPr lvl="1"/>
            <a:r>
              <a:rPr lang="en-US" dirty="0"/>
              <a:t>Increasing responsibility with reporting, pay for performance, outreach</a:t>
            </a:r>
          </a:p>
          <a:p>
            <a:r>
              <a:rPr lang="en-US" dirty="0"/>
              <a:t>Broader experience</a:t>
            </a:r>
          </a:p>
          <a:p>
            <a:r>
              <a:rPr lang="en-US" dirty="0"/>
              <a:t>Team or group based approach</a:t>
            </a:r>
          </a:p>
        </p:txBody>
      </p:sp>
    </p:spTree>
    <p:extLst>
      <p:ext uri="{BB962C8B-B14F-4D97-AF65-F5344CB8AC3E}">
        <p14:creationId xmlns:p14="http://schemas.microsoft.com/office/powerpoint/2010/main" val="18669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a:t>Tasks &amp; Responsibilities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95" r="-4539"/>
          <a:stretch/>
        </p:blipFill>
        <p:spPr bwMode="auto">
          <a:xfrm>
            <a:off x="1743075" y="1430384"/>
            <a:ext cx="4817159" cy="504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25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dirty="0"/>
              <a:t>Tasks and Responsibilities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6720394" cy="38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04824" y="3318714"/>
            <a:ext cx="52101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054846687"/>
              </p:ext>
            </p:extLst>
          </p:nvPr>
        </p:nvGraphicFramePr>
        <p:xfrm>
          <a:off x="897349" y="4724400"/>
          <a:ext cx="7848599" cy="1554480"/>
        </p:xfrm>
        <a:graphic>
          <a:graphicData uri="http://schemas.openxmlformats.org/drawingml/2006/table">
            <a:tbl>
              <a:tblPr firstRow="1" bandRow="1">
                <a:tableStyleId>{5C22544A-7EE6-4342-B048-85BDC9FD1C3A}</a:tableStyleId>
              </a:tblPr>
              <a:tblGrid>
                <a:gridCol w="1388651">
                  <a:extLst>
                    <a:ext uri="{9D8B030D-6E8A-4147-A177-3AD203B41FA5}">
                      <a16:colId xmlns:a16="http://schemas.microsoft.com/office/drawing/2014/main" val="20000"/>
                    </a:ext>
                  </a:extLst>
                </a:gridCol>
                <a:gridCol w="1076658">
                  <a:extLst>
                    <a:ext uri="{9D8B030D-6E8A-4147-A177-3AD203B41FA5}">
                      <a16:colId xmlns:a16="http://schemas.microsoft.com/office/drawing/2014/main" val="20001"/>
                    </a:ext>
                  </a:extLst>
                </a:gridCol>
                <a:gridCol w="1076658">
                  <a:extLst>
                    <a:ext uri="{9D8B030D-6E8A-4147-A177-3AD203B41FA5}">
                      <a16:colId xmlns:a16="http://schemas.microsoft.com/office/drawing/2014/main" val="20002"/>
                    </a:ext>
                  </a:extLst>
                </a:gridCol>
                <a:gridCol w="1076658">
                  <a:extLst>
                    <a:ext uri="{9D8B030D-6E8A-4147-A177-3AD203B41FA5}">
                      <a16:colId xmlns:a16="http://schemas.microsoft.com/office/drawing/2014/main" val="20003"/>
                    </a:ext>
                  </a:extLst>
                </a:gridCol>
                <a:gridCol w="1076658">
                  <a:extLst>
                    <a:ext uri="{9D8B030D-6E8A-4147-A177-3AD203B41FA5}">
                      <a16:colId xmlns:a16="http://schemas.microsoft.com/office/drawing/2014/main" val="20004"/>
                    </a:ext>
                  </a:extLst>
                </a:gridCol>
                <a:gridCol w="1076658">
                  <a:extLst>
                    <a:ext uri="{9D8B030D-6E8A-4147-A177-3AD203B41FA5}">
                      <a16:colId xmlns:a16="http://schemas.microsoft.com/office/drawing/2014/main" val="20005"/>
                    </a:ext>
                  </a:extLst>
                </a:gridCol>
                <a:gridCol w="1076658">
                  <a:extLst>
                    <a:ext uri="{9D8B030D-6E8A-4147-A177-3AD203B41FA5}">
                      <a16:colId xmlns:a16="http://schemas.microsoft.com/office/drawing/2014/main" val="20006"/>
                    </a:ext>
                  </a:extLst>
                </a:gridCol>
              </a:tblGrid>
              <a:tr h="370840">
                <a:tc>
                  <a:txBody>
                    <a:bodyPr/>
                    <a:lstStyle/>
                    <a:p>
                      <a:pPr algn="ctr"/>
                      <a:r>
                        <a:rPr lang="en-US" b="1" dirty="0">
                          <a:solidFill>
                            <a:schemeClr val="tx1"/>
                          </a:solidFill>
                        </a:rPr>
                        <a:t>Acute</a:t>
                      </a:r>
                      <a:r>
                        <a:rPr lang="en-US" b="1" baseline="0" dirty="0">
                          <a:solidFill>
                            <a:schemeClr val="tx1"/>
                          </a:solidFill>
                        </a:rPr>
                        <a:t> Care &amp; LTACs</a:t>
                      </a:r>
                      <a:endParaRPr lang="en-US" b="1" dirty="0">
                        <a:solidFill>
                          <a:schemeClr val="tx1"/>
                        </a:solidFill>
                      </a:endParaRPr>
                    </a:p>
                  </a:txBody>
                  <a:tcPr anchor="ctr">
                    <a:solidFill>
                      <a:schemeClr val="accent1">
                        <a:lumMod val="20000"/>
                        <a:lumOff val="80000"/>
                      </a:schemeClr>
                    </a:solidFill>
                  </a:tcPr>
                </a:tc>
                <a:tc>
                  <a:txBody>
                    <a:bodyPr/>
                    <a:lstStyle/>
                    <a:p>
                      <a:pPr algn="ctr"/>
                      <a:r>
                        <a:rPr lang="en-US" b="1" dirty="0">
                          <a:solidFill>
                            <a:schemeClr val="tx1"/>
                          </a:solidFill>
                        </a:rPr>
                        <a:t>CLABSI</a:t>
                      </a:r>
                    </a:p>
                  </a:txBody>
                  <a:tcPr anchor="ctr">
                    <a:solidFill>
                      <a:schemeClr val="accent1">
                        <a:lumMod val="60000"/>
                        <a:lumOff val="40000"/>
                      </a:schemeClr>
                    </a:solidFill>
                  </a:tcPr>
                </a:tc>
                <a:tc>
                  <a:txBody>
                    <a:bodyPr/>
                    <a:lstStyle/>
                    <a:p>
                      <a:pPr algn="ctr"/>
                      <a:r>
                        <a:rPr lang="en-US" b="1" dirty="0">
                          <a:solidFill>
                            <a:schemeClr val="tx1"/>
                          </a:solidFill>
                        </a:rPr>
                        <a:t>CAUTI</a:t>
                      </a:r>
                    </a:p>
                  </a:txBody>
                  <a:tcPr anchor="ctr">
                    <a:solidFill>
                      <a:schemeClr val="accent1">
                        <a:lumMod val="60000"/>
                        <a:lumOff val="40000"/>
                      </a:schemeClr>
                    </a:solidFill>
                  </a:tcPr>
                </a:tc>
                <a:tc>
                  <a:txBody>
                    <a:bodyPr/>
                    <a:lstStyle/>
                    <a:p>
                      <a:pPr algn="ctr"/>
                      <a:r>
                        <a:rPr lang="en-US" b="1" dirty="0">
                          <a:solidFill>
                            <a:schemeClr val="tx1"/>
                          </a:solidFill>
                        </a:rPr>
                        <a:t>SSI</a:t>
                      </a:r>
                    </a:p>
                  </a:txBody>
                  <a:tcPr anchor="ctr">
                    <a:solidFill>
                      <a:schemeClr val="accent1">
                        <a:lumMod val="60000"/>
                        <a:lumOff val="40000"/>
                      </a:schemeClr>
                    </a:solidFill>
                  </a:tcPr>
                </a:tc>
                <a:tc>
                  <a:txBody>
                    <a:bodyPr/>
                    <a:lstStyle/>
                    <a:p>
                      <a:pPr algn="ctr"/>
                      <a:r>
                        <a:rPr lang="en-US" b="1" dirty="0">
                          <a:solidFill>
                            <a:schemeClr val="tx1"/>
                          </a:solidFill>
                        </a:rPr>
                        <a:t>MRSA</a:t>
                      </a:r>
                    </a:p>
                  </a:txBody>
                  <a:tcPr anchor="ctr">
                    <a:solidFill>
                      <a:schemeClr val="accent1">
                        <a:lumMod val="60000"/>
                        <a:lumOff val="40000"/>
                      </a:schemeClr>
                    </a:solidFill>
                  </a:tcPr>
                </a:tc>
                <a:tc>
                  <a:txBody>
                    <a:bodyPr/>
                    <a:lstStyle/>
                    <a:p>
                      <a:pPr algn="ctr"/>
                      <a:r>
                        <a:rPr lang="en-US" b="1" dirty="0" err="1">
                          <a:solidFill>
                            <a:schemeClr val="tx1"/>
                          </a:solidFill>
                        </a:rPr>
                        <a:t>C.Diff</a:t>
                      </a:r>
                      <a:endParaRPr lang="en-US" b="1" dirty="0">
                        <a:solidFill>
                          <a:schemeClr val="tx1"/>
                        </a:solidFill>
                      </a:endParaRPr>
                    </a:p>
                  </a:txBody>
                  <a:tcPr anchor="ctr">
                    <a:solidFill>
                      <a:schemeClr val="accent1">
                        <a:lumMod val="60000"/>
                        <a:lumOff val="40000"/>
                      </a:schemeClr>
                    </a:solidFill>
                  </a:tcPr>
                </a:tc>
                <a:tc>
                  <a:txBody>
                    <a:bodyPr/>
                    <a:lstStyle/>
                    <a:p>
                      <a:pPr algn="ctr"/>
                      <a:r>
                        <a:rPr lang="en-US" b="1" dirty="0">
                          <a:solidFill>
                            <a:schemeClr val="tx1"/>
                          </a:solidFill>
                        </a:rPr>
                        <a:t>Flu Shots</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Rehab</a:t>
                      </a:r>
                    </a:p>
                  </a:txBody>
                  <a:tcPr anchor="ctr">
                    <a:solidFill>
                      <a:schemeClr val="accent1">
                        <a:lumMod val="20000"/>
                        <a:lumOff val="80000"/>
                      </a:schemeClr>
                    </a:solidFill>
                  </a:tcPr>
                </a:tc>
                <a:tc>
                  <a:txBody>
                    <a:bodyPr/>
                    <a:lstStyle/>
                    <a:p>
                      <a:pPr algn="ctr"/>
                      <a:r>
                        <a:rPr lang="en-US" b="1" dirty="0">
                          <a:solidFill>
                            <a:schemeClr val="tx1"/>
                          </a:solidFill>
                        </a:rPr>
                        <a:t>Flu</a:t>
                      </a:r>
                      <a:r>
                        <a:rPr lang="en-US" b="1" baseline="0" dirty="0">
                          <a:solidFill>
                            <a:schemeClr val="tx1"/>
                          </a:solidFill>
                        </a:rPr>
                        <a:t> Shots </a:t>
                      </a:r>
                      <a:endParaRPr lang="en-US" b="1" dirty="0">
                        <a:solidFill>
                          <a:schemeClr val="tx1"/>
                        </a:solidFill>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CAUTI</a:t>
                      </a:r>
                    </a:p>
                  </a:txBody>
                  <a:tcPr anchor="ctr">
                    <a:solidFill>
                      <a:schemeClr val="accent1">
                        <a:lumMod val="60000"/>
                        <a:lumOff val="40000"/>
                      </a:schemeClr>
                    </a:solidFill>
                  </a:tcPr>
                </a:tc>
                <a:tc>
                  <a:txBody>
                    <a:bodyPr/>
                    <a:lstStyle/>
                    <a:p>
                      <a:pPr algn="ctr"/>
                      <a:endParaRPr lang="en-US" b="1" dirty="0">
                        <a:solidFill>
                          <a:schemeClr val="tx1"/>
                        </a:solidFill>
                      </a:endParaRPr>
                    </a:p>
                    <a:p>
                      <a:pPr algn="ctr"/>
                      <a:endParaRPr lang="en-US" b="1" dirty="0">
                        <a:solidFill>
                          <a:schemeClr val="tx1"/>
                        </a:solidFill>
                      </a:endParaRPr>
                    </a:p>
                  </a:txBody>
                  <a:tcPr anchor="ctr">
                    <a:solidFill>
                      <a:schemeClr val="accent1">
                        <a:lumMod val="60000"/>
                        <a:lumOff val="40000"/>
                      </a:schemeClr>
                    </a:solidFill>
                  </a:tcPr>
                </a:tc>
                <a:tc>
                  <a:txBody>
                    <a:bodyPr/>
                    <a:lstStyle/>
                    <a:p>
                      <a:pPr algn="ctr"/>
                      <a:endParaRPr lang="en-US" b="1" dirty="0">
                        <a:solidFill>
                          <a:schemeClr val="tx1"/>
                        </a:solidFill>
                      </a:endParaRPr>
                    </a:p>
                  </a:txBody>
                  <a:tcPr anchor="ctr">
                    <a:solidFill>
                      <a:schemeClr val="accent1">
                        <a:lumMod val="60000"/>
                        <a:lumOff val="40000"/>
                      </a:schemeClr>
                    </a:solidFill>
                  </a:tcPr>
                </a:tc>
                <a:tc>
                  <a:txBody>
                    <a:bodyPr/>
                    <a:lstStyle/>
                    <a:p>
                      <a:pPr algn="ctr"/>
                      <a:endParaRPr lang="en-US" b="1" dirty="0">
                        <a:solidFill>
                          <a:schemeClr val="tx1"/>
                        </a:solidFill>
                      </a:endParaRPr>
                    </a:p>
                  </a:txBody>
                  <a:tcPr anchor="ctr">
                    <a:solidFill>
                      <a:schemeClr val="accent1">
                        <a:lumMod val="60000"/>
                        <a:lumOff val="40000"/>
                      </a:schemeClr>
                    </a:solidFill>
                  </a:tcPr>
                </a:tc>
                <a:tc>
                  <a:txBody>
                    <a:bodyPr/>
                    <a:lstStyle/>
                    <a:p>
                      <a:pPr algn="ctr"/>
                      <a:endParaRPr lang="en-US" b="1"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76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5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750" fill="hold"/>
                                        <p:tgtEl>
                                          <p:spTgt spid="1027"/>
                                        </p:tgtEl>
                                        <p:attrNameLst>
                                          <p:attrName>ppt_w</p:attrName>
                                        </p:attrNameLst>
                                      </p:cBhvr>
                                      <p:tavLst>
                                        <p:tav tm="0">
                                          <p:val>
                                            <p:fltVal val="0"/>
                                          </p:val>
                                        </p:tav>
                                        <p:tav tm="100000">
                                          <p:val>
                                            <p:strVal val="#ppt_w"/>
                                          </p:val>
                                        </p:tav>
                                      </p:tavLst>
                                    </p:anim>
                                    <p:anim calcmode="lin" valueType="num">
                                      <p:cBhvr>
                                        <p:cTn id="8" dur="750" fill="hold"/>
                                        <p:tgtEl>
                                          <p:spTgt spid="1027"/>
                                        </p:tgtEl>
                                        <p:attrNameLst>
                                          <p:attrName>ppt_h</p:attrName>
                                        </p:attrNameLst>
                                      </p:cBhvr>
                                      <p:tavLst>
                                        <p:tav tm="0">
                                          <p:val>
                                            <p:fltVal val="0"/>
                                          </p:val>
                                        </p:tav>
                                        <p:tav tm="100000">
                                          <p:val>
                                            <p:strVal val="#ppt_h"/>
                                          </p:val>
                                        </p:tav>
                                      </p:tavLst>
                                    </p:anim>
                                    <p:anim calcmode="lin" valueType="num">
                                      <p:cBhvr>
                                        <p:cTn id="9" dur="750" fill="hold"/>
                                        <p:tgtEl>
                                          <p:spTgt spid="1027"/>
                                        </p:tgtEl>
                                        <p:attrNameLst>
                                          <p:attrName>style.rotation</p:attrName>
                                        </p:attrNameLst>
                                      </p:cBhvr>
                                      <p:tavLst>
                                        <p:tav tm="0">
                                          <p:val>
                                            <p:fltVal val="90"/>
                                          </p:val>
                                        </p:tav>
                                        <p:tav tm="100000">
                                          <p:val>
                                            <p:fltVal val="0"/>
                                          </p:val>
                                        </p:tav>
                                      </p:tavLst>
                                    </p:anim>
                                    <p:animEffect transition="in" filter="fade">
                                      <p:cBhvr>
                                        <p:cTn id="10" dur="750"/>
                                        <p:tgtEl>
                                          <p:spTgt spid="1027"/>
                                        </p:tgtEl>
                                      </p:cBhvr>
                                    </p:animEffect>
                                  </p:childTnLst>
                                </p:cTn>
                              </p:par>
                              <p:par>
                                <p:cTn id="11" presetID="53" presetClass="entr" presetSubtype="16" fill="hold" nodeType="withEffect">
                                  <p:stCondLst>
                                    <p:cond delay="25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750" fill="hold"/>
                                        <p:tgtEl>
                                          <p:spTgt spid="1026"/>
                                        </p:tgtEl>
                                        <p:attrNameLst>
                                          <p:attrName>ppt_w</p:attrName>
                                        </p:attrNameLst>
                                      </p:cBhvr>
                                      <p:tavLst>
                                        <p:tav tm="0">
                                          <p:val>
                                            <p:fltVal val="0"/>
                                          </p:val>
                                        </p:tav>
                                        <p:tav tm="100000">
                                          <p:val>
                                            <p:strVal val="#ppt_w"/>
                                          </p:val>
                                        </p:tav>
                                      </p:tavLst>
                                    </p:anim>
                                    <p:anim calcmode="lin" valueType="num">
                                      <p:cBhvr>
                                        <p:cTn id="14" dur="750" fill="hold"/>
                                        <p:tgtEl>
                                          <p:spTgt spid="1026"/>
                                        </p:tgtEl>
                                        <p:attrNameLst>
                                          <p:attrName>ppt_h</p:attrName>
                                        </p:attrNameLst>
                                      </p:cBhvr>
                                      <p:tavLst>
                                        <p:tav tm="0">
                                          <p:val>
                                            <p:fltVal val="0"/>
                                          </p:val>
                                        </p:tav>
                                        <p:tav tm="100000">
                                          <p:val>
                                            <p:strVal val="#ppt_h"/>
                                          </p:val>
                                        </p:tav>
                                      </p:tavLst>
                                    </p:anim>
                                    <p:animEffect transition="in" filter="fade">
                                      <p:cBhvr>
                                        <p:cTn id="15" dur="750"/>
                                        <p:tgtEl>
                                          <p:spTgt spid="1026"/>
                                        </p:tgtEl>
                                      </p:cBhvr>
                                    </p:animEffect>
                                  </p:childTnLst>
                                </p:cTn>
                              </p:par>
                              <p:par>
                                <p:cTn id="16" presetID="2" presetClass="entr" presetSubtype="4" fill="hold" nodeType="withEffect">
                                  <p:stCondLst>
                                    <p:cond delay="30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ppt_x"/>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3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&amp; Responsibilities</a:t>
            </a:r>
          </a:p>
        </p:txBody>
      </p:sp>
      <p:sp>
        <p:nvSpPr>
          <p:cNvPr id="5" name="TextBox 4"/>
          <p:cNvSpPr txBox="1"/>
          <p:nvPr/>
        </p:nvSpPr>
        <p:spPr>
          <a:xfrm>
            <a:off x="533400" y="2276832"/>
            <a:ext cx="7848600" cy="2523768"/>
          </a:xfrm>
          <a:prstGeom prst="rect">
            <a:avLst/>
          </a:prstGeom>
          <a:noFill/>
        </p:spPr>
        <p:txBody>
          <a:bodyPr wrap="square" rtlCol="0">
            <a:spAutoFit/>
          </a:bodyPr>
          <a:lstStyle/>
          <a:p>
            <a:r>
              <a:rPr lang="en-US" sz="1500" dirty="0"/>
              <a:t>In short…</a:t>
            </a:r>
          </a:p>
          <a:p>
            <a:r>
              <a:rPr lang="en-US" sz="1600" dirty="0"/>
              <a:t>- Survey for HAI’s, develop interventions</a:t>
            </a:r>
          </a:p>
          <a:p>
            <a:r>
              <a:rPr lang="en-US" sz="1600" dirty="0"/>
              <a:t>-ID clusters</a:t>
            </a:r>
          </a:p>
          <a:p>
            <a:r>
              <a:rPr lang="en-US" sz="1600" dirty="0"/>
              <a:t>-Policies</a:t>
            </a:r>
          </a:p>
          <a:p>
            <a:r>
              <a:rPr lang="en-US" sz="1600" dirty="0"/>
              <a:t>-Education for all</a:t>
            </a:r>
          </a:p>
          <a:p>
            <a:r>
              <a:rPr lang="en-US" sz="1600" dirty="0"/>
              <a:t>-Knowledgeable and reporting of communicable diseases</a:t>
            </a:r>
          </a:p>
          <a:p>
            <a:r>
              <a:rPr lang="en-US" sz="1600" dirty="0"/>
              <a:t>-Occupational/employee health</a:t>
            </a:r>
          </a:p>
          <a:p>
            <a:r>
              <a:rPr lang="en-US" sz="1600" dirty="0"/>
              <a:t>-Regulatory requirements</a:t>
            </a:r>
          </a:p>
          <a:p>
            <a:r>
              <a:rPr lang="en-US" sz="1600" dirty="0"/>
              <a:t>-Programs &amp; initiatives </a:t>
            </a:r>
          </a:p>
          <a:p>
            <a:endParaRPr lang="en-US" sz="1500" dirty="0"/>
          </a:p>
        </p:txBody>
      </p:sp>
    </p:spTree>
    <p:extLst>
      <p:ext uri="{BB962C8B-B14F-4D97-AF65-F5344CB8AC3E}">
        <p14:creationId xmlns:p14="http://schemas.microsoft.com/office/powerpoint/2010/main" val="299666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a:bodyPr>
          <a:lstStyle/>
          <a:p>
            <a:r>
              <a:rPr lang="en-US" sz="3400" dirty="0"/>
              <a:t>Regulatory and Accrediting Agencies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39351948"/>
              </p:ext>
            </p:extLst>
          </p:nvPr>
        </p:nvGraphicFramePr>
        <p:xfrm>
          <a:off x="457200" y="1600200"/>
          <a:ext cx="8229600" cy="511837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63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DSHS Regulatory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DADS Regulatory</a:t>
                      </a:r>
                    </a:p>
                  </a:txBody>
                  <a:tcPr/>
                </a:tc>
                <a:extLst>
                  <a:ext uri="{0D108BD9-81ED-4DB2-BD59-A6C34878D82A}">
                    <a16:rowId xmlns:a16="http://schemas.microsoft.com/office/drawing/2014/main" val="10000"/>
                  </a:ext>
                </a:extLst>
              </a:tr>
              <a:tr h="165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The hospital shall provide a sanitary environment to avoid sources and transmission of infections and communicable diseases. There shall be an active program for the prevention, control, and surveillance of infections and communicable diseases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The facility must establish and maintain and infection control program designed to provide a safe, sanitary and comfortable environment and to help prevent the development and transmission of disease and infection</a:t>
                      </a:r>
                    </a:p>
                  </a:txBody>
                  <a:tcPr/>
                </a:tc>
                <a:extLst>
                  <a:ext uri="{0D108BD9-81ED-4DB2-BD59-A6C34878D82A}">
                    <a16:rowId xmlns:a16="http://schemas.microsoft.com/office/drawing/2014/main" val="10001"/>
                  </a:ext>
                </a:extLst>
              </a:tr>
              <a:tr h="363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Designate a person over the program</a:t>
                      </a:r>
                    </a:p>
                  </a:txBody>
                  <a:tcPr/>
                </a:tc>
                <a:tc>
                  <a:txBody>
                    <a:bodyPr/>
                    <a:lstStyle/>
                    <a:p>
                      <a:pPr algn="ctr"/>
                      <a:r>
                        <a:rPr lang="en-US" sz="1500" baseline="0" dirty="0"/>
                        <a:t> __________________________________</a:t>
                      </a:r>
                      <a:endParaRPr lang="en-US" sz="1500" dirty="0"/>
                    </a:p>
                  </a:txBody>
                  <a:tcPr/>
                </a:tc>
                <a:extLst>
                  <a:ext uri="{0D108BD9-81ED-4DB2-BD59-A6C34878D82A}">
                    <a16:rowId xmlns:a16="http://schemas.microsoft.com/office/drawing/2014/main" val="10002"/>
                  </a:ext>
                </a:extLst>
              </a:tr>
              <a:tr h="98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Ensure policies for prevention, control and surveillance of infections and communicable diseases are developed, implemented and enforced.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Under the program, the facility must investigate, control and prevent infections in the facility</a:t>
                      </a:r>
                    </a:p>
                  </a:txBody>
                  <a:tcPr/>
                </a:tc>
                <a:extLst>
                  <a:ext uri="{0D108BD9-81ED-4DB2-BD59-A6C34878D82A}">
                    <a16:rowId xmlns:a16="http://schemas.microsoft.com/office/drawing/2014/main" val="10003"/>
                  </a:ext>
                </a:extLst>
              </a:tr>
              <a:tr h="165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A system for identifying, reporting, investigating, and controlling HAI’s and communicable diseases between patients and personnel.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The facility must have and implement written policies for the control of communicable disease in employees and residents and must maintain evidence of compliance with local and state health codes and ordinances regarding employee and resident health status.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7024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2043</TotalTime>
  <Words>2770</Words>
  <Application>Microsoft Office PowerPoint</Application>
  <PresentationFormat>On-screen Show (4:3)</PresentationFormat>
  <Paragraphs>342</Paragraphs>
  <Slides>36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Wingdings 2</vt:lpstr>
      <vt:lpstr>Austin</vt:lpstr>
      <vt:lpstr>Infection Prevention &amp; Control</vt:lpstr>
      <vt:lpstr>Topics</vt:lpstr>
      <vt:lpstr>Background</vt:lpstr>
      <vt:lpstr>Present</vt:lpstr>
      <vt:lpstr>In the future…</vt:lpstr>
      <vt:lpstr>Tasks &amp; Responsibilities</vt:lpstr>
      <vt:lpstr>Tasks and Responsibilities</vt:lpstr>
      <vt:lpstr>Tasks &amp; Responsibilities</vt:lpstr>
      <vt:lpstr>Regulatory and Accrediting Agencies</vt:lpstr>
      <vt:lpstr>Regulatory and Accrediting Agencies</vt:lpstr>
      <vt:lpstr>Regulatory and Accrediting Agencies</vt:lpstr>
      <vt:lpstr>Regulatory and Accrediting Agencies</vt:lpstr>
      <vt:lpstr>Accreditation</vt:lpstr>
      <vt:lpstr>Basic IC Knowledge</vt:lpstr>
      <vt:lpstr>PowerPoint Presentation</vt:lpstr>
      <vt:lpstr>A 2012 Online Survey…</vt:lpstr>
      <vt:lpstr>Standard Precautions</vt:lpstr>
      <vt:lpstr>Transmission Based Precautions</vt:lpstr>
      <vt:lpstr>Flu</vt:lpstr>
      <vt:lpstr>C. difficile</vt:lpstr>
      <vt:lpstr>MDRO’s</vt:lpstr>
      <vt:lpstr>Acute &amp; Long-Term Care Facilities CRE Interventions</vt:lpstr>
      <vt:lpstr>PowerPoint Presentation</vt:lpstr>
      <vt:lpstr>PowerPoint Presentation</vt:lpstr>
      <vt:lpstr>PowerPoint Presentation</vt:lpstr>
      <vt:lpstr>Environmental Hygiene</vt:lpstr>
      <vt:lpstr>Environmental cleaning</vt:lpstr>
      <vt:lpstr>Environmental Cleaning</vt:lpstr>
      <vt:lpstr>Contact Time</vt:lpstr>
      <vt:lpstr>Sterile Processing</vt:lpstr>
      <vt:lpstr>Putting it all together…surveillance</vt:lpstr>
      <vt:lpstr>Resources</vt:lpstr>
      <vt:lpstr>PowerPoint Presentation</vt:lpstr>
      <vt:lpstr>Quality Assessment and Performance Improvement </vt:lpstr>
      <vt:lpstr>Resources for Long-term care</vt:lpstr>
      <vt:lpstr>Situations, Questions, Oddities </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for the Epidemiologist</dc:title>
  <dc:creator>Garcia,Bobbiejean (DSHS)</dc:creator>
  <cp:lastModifiedBy>Pinter,Henry J (DSHS)</cp:lastModifiedBy>
  <cp:revision>60</cp:revision>
  <dcterms:created xsi:type="dcterms:W3CDTF">2013-10-14T21:07:44Z</dcterms:created>
  <dcterms:modified xsi:type="dcterms:W3CDTF">2023-02-16T18:15:20Z</dcterms:modified>
</cp:coreProperties>
</file>