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66" r:id="rId3"/>
    <p:sldMasterId id="2147483693" r:id="rId4"/>
    <p:sldMasterId id="2147483732" r:id="rId5"/>
    <p:sldMasterId id="2147483779" r:id="rId6"/>
  </p:sldMasterIdLst>
  <p:notesMasterIdLst>
    <p:notesMasterId r:id="rId35"/>
  </p:notesMasterIdLst>
  <p:handoutMasterIdLst>
    <p:handoutMasterId r:id="rId36"/>
  </p:handoutMasterIdLst>
  <p:sldIdLst>
    <p:sldId id="267" r:id="rId7"/>
    <p:sldId id="329" r:id="rId8"/>
    <p:sldId id="272" r:id="rId9"/>
    <p:sldId id="266" r:id="rId10"/>
    <p:sldId id="275" r:id="rId11"/>
    <p:sldId id="281" r:id="rId12"/>
    <p:sldId id="349" r:id="rId13"/>
    <p:sldId id="350" r:id="rId14"/>
    <p:sldId id="351" r:id="rId15"/>
    <p:sldId id="335" r:id="rId16"/>
    <p:sldId id="352" r:id="rId17"/>
    <p:sldId id="336" r:id="rId18"/>
    <p:sldId id="346" r:id="rId19"/>
    <p:sldId id="353" r:id="rId20"/>
    <p:sldId id="316" r:id="rId21"/>
    <p:sldId id="317" r:id="rId22"/>
    <p:sldId id="318" r:id="rId23"/>
    <p:sldId id="320" r:id="rId24"/>
    <p:sldId id="321" r:id="rId25"/>
    <p:sldId id="323" r:id="rId26"/>
    <p:sldId id="348" r:id="rId27"/>
    <p:sldId id="330" r:id="rId28"/>
    <p:sldId id="339" r:id="rId29"/>
    <p:sldId id="338" r:id="rId30"/>
    <p:sldId id="331" r:id="rId31"/>
    <p:sldId id="332" r:id="rId32"/>
    <p:sldId id="340" r:id="rId33"/>
    <p:sldId id="333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84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F2F820-525C-43BF-841F-FEDCFBD6626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D4D131-D2F9-4FCE-9CC0-77C9A4F2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26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FF55A4-2690-4720-8DB4-9B00C4659AE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07ABD9-66B8-4C39-9AD6-73E900598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9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AF6E17-F331-40FD-9B81-49FA5001E022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D6A-0470-4429-9456-C88181C3232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8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7ABD9-66B8-4C39-9AD6-73E900598F1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8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shs.state.tx.us/default.shtm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shs.state.tx.us/default.shtm" TargetMode="Externa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0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0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2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400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23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97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39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9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98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609600"/>
            <a:ext cx="9144000" cy="548640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tint val="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8" descr="Texas Department of State Health Services Hom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0"/>
            <a:ext cx="5638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41" b="20000"/>
          <a:stretch>
            <a:fillRect/>
          </a:stretch>
        </p:blipFill>
        <p:spPr bwMode="auto">
          <a:xfrm>
            <a:off x="304800" y="609600"/>
            <a:ext cx="2286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1148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7467600" cy="2819400"/>
          </a:xfrm>
          <a:solidFill>
            <a:schemeClr val="bg1">
              <a:alpha val="58000"/>
            </a:schemeClr>
          </a:solidFill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FCF43E-E959-4A5F-86E5-93B41A99AA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91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2730-AB7D-47F1-A119-4B5DF9D781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99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9CF5C-C870-449C-AB8C-680A5FD07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6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82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22D6C-7382-4978-8585-8FBC4FD56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59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56042-7F58-44B0-AF33-0E6C449CB7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2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64176-EA4C-4598-8AD8-01147000D6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0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5DDD8-73AA-4639-809C-11F0BAB5D0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18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8F769-2068-4710-93FD-A46F34CCCC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68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25E27-4ABD-4116-BC04-9868D3772F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29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F720C-A81A-494F-BAD5-7AE25C728D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06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73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9E37A-EC0C-44B3-A6FA-725CADEBE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70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7ADB8-637A-47F3-8A86-9618DAC6F3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94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9400" y="6400800"/>
            <a:ext cx="21336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150C8-4B02-4DEB-A1C2-5714CCD10C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62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609600"/>
            <a:ext cx="9144000" cy="548640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tint val="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8" descr="Texas Department of State Health Services Hom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0"/>
            <a:ext cx="5638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20812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1148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7467600" cy="2819400"/>
          </a:xfrm>
          <a:solidFill>
            <a:schemeClr val="bg1">
              <a:alpha val="58000"/>
            </a:schemeClr>
          </a:solidFill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BD33-8C34-4162-9A82-3EDEC8CD85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50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97B6E-F81D-4C1C-A082-E16E01260D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97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25907-4EAB-487F-9E1C-B773111E1E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09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8AFAD-E6EA-4413-88BF-88AC31F56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42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02991-C3EB-4313-A282-E5F9FEF315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92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5055-FBBD-4DA3-ADFA-E29DBEAD53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20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4135-5F0F-4213-A877-4AE205BB15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37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3A989-7A2F-468B-BD79-BA527A31B3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78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9DD23-D926-4763-A789-20581B84D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38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EB50D-10A6-4E7B-B98C-CC67DBC884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767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73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11956-D8C2-4C2E-AAE0-C6CC16710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02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88FEB-FA97-48D0-BC2E-D83681742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73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2E7A3-472A-4A4B-82F0-57C395569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69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8620125" y="6600825"/>
            <a:ext cx="371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FFF46DD-CD61-4019-8585-B0118926AD13}" type="slidenum">
              <a:rPr lang="en-US" sz="12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6353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9436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8620125" y="6600825"/>
            <a:ext cx="371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FFF46DD-CD61-4019-8585-B0118926AD13}" type="slidenum">
              <a:rPr lang="en-US" sz="12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9456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8620125" y="6600825"/>
            <a:ext cx="371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FFF46DD-CD61-4019-8585-B0118926AD13}" type="slidenum">
              <a:rPr lang="en-US" sz="12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1999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defRPr sz="28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9436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8620125" y="6600825"/>
            <a:ext cx="371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FFF46DD-CD61-4019-8585-B0118926AD13}" type="slidenum">
              <a:rPr lang="en-US" sz="12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01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9436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8620125" y="6600825"/>
            <a:ext cx="371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FFF46DD-CD61-4019-8585-B0118926AD13}" type="slidenum">
              <a:rPr lang="en-US" sz="12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0829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8620125" y="6600825"/>
            <a:ext cx="371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FFF46DD-CD61-4019-8585-B0118926AD13}" type="slidenum">
              <a:rPr lang="en-US" sz="12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6112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1371600" y="4343400"/>
            <a:ext cx="64008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FFFFFF"/>
                </a:solidFill>
                <a:latin typeface="Arial" charset="0"/>
              </a:rPr>
              <a:t>For more information please contact Centers for Disease Control and Prevention</a:t>
            </a:r>
          </a:p>
        </p:txBody>
      </p:sp>
      <p:sp>
        <p:nvSpPr>
          <p:cNvPr id="5" name="Rectangle 10"/>
          <p:cNvSpPr/>
          <p:nvPr userDrawn="1"/>
        </p:nvSpPr>
        <p:spPr>
          <a:xfrm>
            <a:off x="1371600" y="4705350"/>
            <a:ext cx="59436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charset="0"/>
              </a:rPr>
              <a:t>1600 Clifton Road NE, Atlanta, GA 30333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charset="0"/>
              </a:rPr>
              <a:t>Telephone, 1-800-CDC-INFO (232-4636)/TTY: 1-888-232-6348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charset="0"/>
              </a:rPr>
              <a:t>E-mail: cdcinfo@cdc.gov Web: www.atsdr.cdc.gov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8620125" y="6600825"/>
            <a:ext cx="371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FFF46DD-CD61-4019-8585-B0118926AD13}" type="slidenum">
              <a:rPr lang="en-US" sz="12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94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175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F61681-0670-46D3-B732-1E584D748FC9}" type="datetimeFigureOut">
              <a:rPr lang="en-US">
                <a:solidFill>
                  <a:srgbClr val="FFC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2/16/2023</a:t>
            </a:fld>
            <a:endParaRPr lang="en-US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AD1E58-AC15-4F04-9774-CFCDAEB4DBA9}" type="slidenum">
              <a:rPr lang="en-US">
                <a:solidFill>
                  <a:srgbClr val="FFC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C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934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85404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232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18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51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507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43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061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744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5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543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422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807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1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8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5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6854-C629-4490-8DD5-CA31EB58491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B05D-BA35-453C-8065-55D36A1BC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hyperlink" Target="http://www.dshs.state.tx.us/default.shtm" TargetMode="Externa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hyperlink" Target="http://www.dshs.state.tx.us/default.shtm" TargetMode="Externa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6854-C629-4490-8DD5-CA31EB58491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EB05D-BA35-453C-8065-55D36A1BC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5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1" y="274320"/>
            <a:ext cx="82295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1" y="1577340"/>
            <a:ext cx="82295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6377940"/>
            <a:ext cx="292607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1500"/>
            <a:endParaRPr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1500"/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pPr defTabSz="571500"/>
              <a:t>2/16/2023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1500"/>
            <a:fld id="{B6F15528-21DE-4FAA-801E-634DDDAF4B2B}" type="slidenum">
              <a:rPr sz="1100">
                <a:solidFill>
                  <a:prstClr val="black">
                    <a:tint val="75000"/>
                  </a:prstClr>
                </a:solidFill>
              </a:rPr>
              <a:pPr defTabSz="571500"/>
              <a:t>‹#›</a:t>
            </a:fld>
            <a:endParaRPr sz="11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85750">
        <a:defRPr>
          <a:latin typeface="+mn-lt"/>
          <a:ea typeface="+mn-ea"/>
          <a:cs typeface="+mn-cs"/>
        </a:defRPr>
      </a:lvl2pPr>
      <a:lvl3pPr marL="571500">
        <a:defRPr>
          <a:latin typeface="+mn-lt"/>
          <a:ea typeface="+mn-ea"/>
          <a:cs typeface="+mn-cs"/>
        </a:defRPr>
      </a:lvl3pPr>
      <a:lvl4pPr marL="857250">
        <a:defRPr>
          <a:latin typeface="+mn-lt"/>
          <a:ea typeface="+mn-ea"/>
          <a:cs typeface="+mn-cs"/>
        </a:defRPr>
      </a:lvl4pPr>
      <a:lvl5pPr marL="1143000">
        <a:defRPr>
          <a:latin typeface="+mn-lt"/>
          <a:ea typeface="+mn-ea"/>
          <a:cs typeface="+mn-cs"/>
        </a:defRPr>
      </a:lvl5pPr>
      <a:lvl6pPr marL="1428750">
        <a:defRPr>
          <a:latin typeface="+mn-lt"/>
          <a:ea typeface="+mn-ea"/>
          <a:cs typeface="+mn-cs"/>
        </a:defRPr>
      </a:lvl6pPr>
      <a:lvl7pPr marL="1714500">
        <a:defRPr>
          <a:latin typeface="+mn-lt"/>
          <a:ea typeface="+mn-ea"/>
          <a:cs typeface="+mn-cs"/>
        </a:defRPr>
      </a:lvl7pPr>
      <a:lvl8pPr marL="2000250">
        <a:defRPr>
          <a:latin typeface="+mn-lt"/>
          <a:ea typeface="+mn-ea"/>
          <a:cs typeface="+mn-cs"/>
        </a:defRPr>
      </a:lvl8pPr>
      <a:lvl9pPr marL="22860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85750">
        <a:defRPr>
          <a:latin typeface="+mn-lt"/>
          <a:ea typeface="+mn-ea"/>
          <a:cs typeface="+mn-cs"/>
        </a:defRPr>
      </a:lvl2pPr>
      <a:lvl3pPr marL="571500">
        <a:defRPr>
          <a:latin typeface="+mn-lt"/>
          <a:ea typeface="+mn-ea"/>
          <a:cs typeface="+mn-cs"/>
        </a:defRPr>
      </a:lvl3pPr>
      <a:lvl4pPr marL="857250">
        <a:defRPr>
          <a:latin typeface="+mn-lt"/>
          <a:ea typeface="+mn-ea"/>
          <a:cs typeface="+mn-cs"/>
        </a:defRPr>
      </a:lvl4pPr>
      <a:lvl5pPr marL="1143000">
        <a:defRPr>
          <a:latin typeface="+mn-lt"/>
          <a:ea typeface="+mn-ea"/>
          <a:cs typeface="+mn-cs"/>
        </a:defRPr>
      </a:lvl5pPr>
      <a:lvl6pPr marL="1428750">
        <a:defRPr>
          <a:latin typeface="+mn-lt"/>
          <a:ea typeface="+mn-ea"/>
          <a:cs typeface="+mn-cs"/>
        </a:defRPr>
      </a:lvl6pPr>
      <a:lvl7pPr marL="1714500">
        <a:defRPr>
          <a:latin typeface="+mn-lt"/>
          <a:ea typeface="+mn-ea"/>
          <a:cs typeface="+mn-cs"/>
        </a:defRPr>
      </a:lvl7pPr>
      <a:lvl8pPr marL="2000250">
        <a:defRPr>
          <a:latin typeface="+mn-lt"/>
          <a:ea typeface="+mn-ea"/>
          <a:cs typeface="+mn-cs"/>
        </a:defRPr>
      </a:lvl8pPr>
      <a:lvl9pPr marL="22860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12954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941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 smtClean="0"/>
            </a:lvl1pPr>
          </a:lstStyle>
          <a:p>
            <a:pPr fontAlgn="base">
              <a:spcAft>
                <a:spcPct val="0"/>
              </a:spcAft>
              <a:defRPr/>
            </a:pPr>
            <a:fld id="{E065C58B-7221-4D9D-B2FC-F8E39FB45A69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8" descr="Texas Department of State Health Services Home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94"/>
          <a:stretch>
            <a:fillRect/>
          </a:stretch>
        </p:blipFill>
        <p:spPr bwMode="auto">
          <a:xfrm>
            <a:off x="76200" y="304800"/>
            <a:ext cx="1295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49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o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12954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941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71EFFD5-6FA5-46B9-B445-4BD668A48171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8" descr="Texas Department of State Health Services Home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94"/>
          <a:stretch>
            <a:fillRect/>
          </a:stretch>
        </p:blipFill>
        <p:spPr bwMode="auto">
          <a:xfrm>
            <a:off x="76200" y="304800"/>
            <a:ext cx="1295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84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o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27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6854-C629-4490-8DD5-CA31EB5849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EB05D-BA35-453C-8065-55D36A1BC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sos.state.tx.us/pls/pub/readtac$ext.ViewTAC?tac_view=4&amp;ti=40&amp;pt=1&amp;ch=19" TargetMode="External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ds.state.tx.us/providers/communications/letters.cf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ds.state.tx.us/providers/Training/jointtraining.cf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ncidod/dhqp/id_CdiffFAQ_HCP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AI/toolkits/InterfacilityTransferCommunicationForm11-2010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exasqio.tmf.org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hs.state.tx.us/hfp/" TargetMode="External"/><Relationship Id="rId2" Type="http://schemas.openxmlformats.org/officeDocument/2006/relationships/hyperlink" Target="http://info.sos.state.tx.us/pls/pub/readtac$ext.ViewTAC?tac_view=4&amp;ti=25&amp;pt=1&amp;ch=133" TargetMode="Externa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ds.state.tx.us/news_info/publications/handbooks/index.html#handbook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6" Type="http://schemas.openxmlformats.org/officeDocument/2006/relationships/hyperlink" Target="http://www.cdc.gov/HAI/settings/ltc_settings.html" TargetMode="External"/><Relationship Id="rId5" Type="http://schemas.openxmlformats.org/officeDocument/2006/relationships/hyperlink" Target="http://www.dshs.state.tx.us/idcu/" TargetMode="External"/><Relationship Id="rId4" Type="http://schemas.openxmlformats.org/officeDocument/2006/relationships/hyperlink" Target="http://www.dads.state.tx.us/qualitymatters/qcp/infectioncontrol/index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re.gov/nursinghomecompare/search.html" TargetMode="External"/><Relationship Id="rId7" Type="http://schemas.openxmlformats.org/officeDocument/2006/relationships/hyperlink" Target="http://www.ahrq.gov/professionals/systems/long-term-care/index.html" TargetMode="External"/><Relationship Id="rId2" Type="http://schemas.openxmlformats.org/officeDocument/2006/relationships/hyperlink" Target="http://www.vdh.virginia.gov/epidemiology/surveillance/hai/longterm.htm" TargetMode="External"/><Relationship Id="rId1" Type="http://schemas.openxmlformats.org/officeDocument/2006/relationships/slideLayout" Target="../slideLayouts/slideLayout53.xml"/><Relationship Id="rId6" Type="http://schemas.openxmlformats.org/officeDocument/2006/relationships/hyperlink" Target="http://www.apic.org/Search/Index?Keywords=LTCF" TargetMode="External"/><Relationship Id="rId5" Type="http://schemas.openxmlformats.org/officeDocument/2006/relationships/hyperlink" Target="http://www.jstor.org/stable/10.1086/592416" TargetMode="External"/><Relationship Id="rId4" Type="http://schemas.openxmlformats.org/officeDocument/2006/relationships/hyperlink" Target="http://www.jstor.org/stable/10.1086/667743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685800"/>
            <a:ext cx="57150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Department of Aging and Disability Services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352800"/>
            <a:ext cx="5791200" cy="26670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sz="2400" dirty="0"/>
              <a:t>Neil Pascoe RN BSN CIC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/>
              <a:t>Epidemiologist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/>
              <a:t>Emerging and Infectious Disease Branch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/>
              <a:t>Infectious Disease Control Unit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000" dirty="0"/>
              <a:t>ELC Epi Workshop March 5, 2014</a:t>
            </a:r>
          </a:p>
        </p:txBody>
      </p:sp>
    </p:spTree>
    <p:extLst>
      <p:ext uri="{BB962C8B-B14F-4D97-AF65-F5344CB8AC3E}">
        <p14:creationId xmlns:p14="http://schemas.microsoft.com/office/powerpoint/2010/main" val="1324098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DADS IC Regulatory Enforcement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Federal</a:t>
            </a:r>
            <a:r>
              <a:rPr lang="en-US" dirty="0"/>
              <a:t> 42 CFR §483.65 (</a:t>
            </a:r>
            <a:r>
              <a:rPr lang="en-US" dirty="0" err="1"/>
              <a:t>F441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Combines </a:t>
            </a:r>
            <a:r>
              <a:rPr lang="en-US" dirty="0" err="1"/>
              <a:t>F441</a:t>
            </a:r>
            <a:r>
              <a:rPr lang="en-US" dirty="0"/>
              <a:t>, 442, 443, 444 and 445</a:t>
            </a:r>
          </a:p>
          <a:p>
            <a:r>
              <a:rPr lang="en-US" b="1" dirty="0"/>
              <a:t>State</a:t>
            </a:r>
            <a:r>
              <a:rPr lang="en-US" dirty="0"/>
              <a:t> 40 TAC Part 1 Chapter 19 subchapter Q</a:t>
            </a:r>
          </a:p>
          <a:p>
            <a:pPr lvl="1"/>
            <a:r>
              <a:rPr lang="en-US" dirty="0"/>
              <a:t>19.601 addresses IC requirements</a:t>
            </a:r>
          </a:p>
          <a:p>
            <a:r>
              <a:rPr lang="en-US" dirty="0"/>
              <a:t>Both require facilities to establish and maintain an IC program designed to provide a safe, sanitary, and comfortable environment to prevent the introduction and transmission of disease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8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: Texas Administrative Code - Windows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614"/>
            <a:ext cx="9144000" cy="4956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2484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http://info.sos.state.tx.us/pls/pub/readtac$ext.ViewTAC?tac_view=4&amp;ti=40&amp;pt=1&amp;ch=19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752600" y="2133600"/>
            <a:ext cx="27813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22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Letters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09-18 SHEA/APIC Recommendations for IC in LTCF</a:t>
            </a:r>
          </a:p>
          <a:p>
            <a:r>
              <a:rPr lang="en-US" dirty="0"/>
              <a:t>12-17  vaccines for residents</a:t>
            </a:r>
          </a:p>
          <a:p>
            <a:r>
              <a:rPr lang="en-US" dirty="0"/>
              <a:t>13-03 vaccines for HCW</a:t>
            </a:r>
            <a:r>
              <a:rPr lang="en-US" b="1" dirty="0"/>
              <a:t> </a:t>
            </a:r>
          </a:p>
          <a:p>
            <a:r>
              <a:rPr lang="en-US" b="1" dirty="0">
                <a:hlinkClick r:id="rId3"/>
              </a:rPr>
              <a:t>http://www.dads.state.tx.us/providers/communications/letters.cfm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DADS TRAINING </a:t>
            </a:r>
          </a:p>
          <a:p>
            <a:r>
              <a:rPr lang="en-US" b="1" dirty="0">
                <a:hlinkClick r:id="rId4"/>
              </a:rPr>
              <a:t>http://www.dads.state.tx.us/providers/Training/jointtraining.cfm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0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encrypted-tbn0.gstatic.com/images?q=tbn:ANd9GcRQgcWN6eholKijnkNxdgtpAkTSIW9iJBK4MxD9oYy_kaAtRc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287868" cy="473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946666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Is it bigger than a bread box?</a:t>
            </a:r>
          </a:p>
        </p:txBody>
      </p:sp>
    </p:spTree>
    <p:extLst>
      <p:ext uri="{BB962C8B-B14F-4D97-AF65-F5344CB8AC3E}">
        <p14:creationId xmlns:p14="http://schemas.microsoft.com/office/powerpoint/2010/main" val="3854088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393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562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PT" i="1" dirty="0"/>
              <a:t>Clostridium Difficile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90600"/>
            <a:ext cx="8893175" cy="5486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t-PT" sz="2000" dirty="0"/>
              <a:t>Discovered in 1935 by Hall &amp; O’Toole.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PT" sz="2000" dirty="0"/>
          </a:p>
          <a:p>
            <a:pPr eaLnBrk="1" hangingPunct="1">
              <a:lnSpc>
                <a:spcPct val="80000"/>
              </a:lnSpc>
            </a:pPr>
            <a:r>
              <a:rPr lang="pt-PT" sz="2000" dirty="0"/>
              <a:t>Ubiquitous anaerobic gram-positive spore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PT" sz="2000" dirty="0"/>
              <a:t>      forming bacillus.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PT" sz="2000" dirty="0"/>
          </a:p>
          <a:p>
            <a:pPr eaLnBrk="1" hangingPunct="1">
              <a:lnSpc>
                <a:spcPct val="80000"/>
              </a:lnSpc>
            </a:pPr>
            <a:r>
              <a:rPr lang="pt-PT" sz="2000" dirty="0"/>
              <a:t>Causes 20-30% of all antibiotic associated diarrhea </a:t>
            </a:r>
          </a:p>
          <a:p>
            <a:pPr eaLnBrk="1" hangingPunct="1">
              <a:lnSpc>
                <a:spcPct val="80000"/>
              </a:lnSpc>
            </a:pPr>
            <a:endParaRPr lang="pt-PT" sz="2000" dirty="0"/>
          </a:p>
          <a:p>
            <a:pPr eaLnBrk="1" hangingPunct="1">
              <a:lnSpc>
                <a:spcPct val="80000"/>
              </a:lnSpc>
            </a:pPr>
            <a:r>
              <a:rPr lang="pt-PT" sz="2000" dirty="0"/>
              <a:t>Named “difficult clostridium” due to its resistance in isolation and growth.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PT" sz="2000" dirty="0"/>
          </a:p>
          <a:p>
            <a:pPr eaLnBrk="1" hangingPunct="1">
              <a:lnSpc>
                <a:spcPct val="80000"/>
              </a:lnSpc>
            </a:pPr>
            <a:r>
              <a:rPr lang="pt-PT" sz="2000" dirty="0"/>
              <a:t>In 1978 </a:t>
            </a:r>
            <a:r>
              <a:rPr lang="pt-PT" sz="2000" i="1" dirty="0"/>
              <a:t>C. difficile </a:t>
            </a:r>
            <a:r>
              <a:rPr lang="pt-PT" sz="2000" dirty="0"/>
              <a:t>produced toxin was found in patients with antibiotic-associated pseudomembranous colitis. </a:t>
            </a:r>
            <a:r>
              <a:rPr lang="pt-PT" sz="2000" b="1" i="1" dirty="0"/>
              <a:t>Not all strains toxigenic</a:t>
            </a:r>
            <a:r>
              <a:rPr lang="pt-PT" sz="2000" i="1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pt-PT" sz="2000" dirty="0"/>
          </a:p>
          <a:p>
            <a:pPr eaLnBrk="1" hangingPunct="1">
              <a:lnSpc>
                <a:spcPct val="80000"/>
              </a:lnSpc>
            </a:pPr>
            <a:r>
              <a:rPr lang="pt-PT" sz="2000" dirty="0"/>
              <a:t>Normally found in ~ 3% adults and 15-60% children &lt; 1 yo, </a:t>
            </a:r>
            <a:r>
              <a:rPr lang="en-US" sz="2000" dirty="0"/>
              <a:t>10% to 20% of hospitalized patients</a:t>
            </a:r>
            <a:endParaRPr lang="pt-PT" sz="2000" dirty="0"/>
          </a:p>
          <a:p>
            <a:pPr eaLnBrk="1" hangingPunct="1">
              <a:lnSpc>
                <a:spcPct val="80000"/>
              </a:lnSpc>
            </a:pPr>
            <a:endParaRPr lang="pt-PT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Rate and severity of </a:t>
            </a:r>
            <a:r>
              <a:rPr lang="en-US" sz="2000" i="1" dirty="0"/>
              <a:t>C. difficile-associated</a:t>
            </a:r>
            <a:r>
              <a:rPr lang="en-US" sz="2000" dirty="0"/>
              <a:t> diarrhea (CDI) increasing</a:t>
            </a:r>
            <a:endParaRPr lang="pt-PT" sz="2000" dirty="0"/>
          </a:p>
          <a:p>
            <a:pPr eaLnBrk="1" hangingPunct="1">
              <a:lnSpc>
                <a:spcPct val="80000"/>
              </a:lnSpc>
            </a:pPr>
            <a:endParaRPr lang="pt-PT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New strain of </a:t>
            </a:r>
            <a:r>
              <a:rPr lang="en-US" sz="2000" i="1" dirty="0" err="1"/>
              <a:t>C.difficile</a:t>
            </a:r>
            <a:r>
              <a:rPr lang="en-US" sz="2000" dirty="0"/>
              <a:t> with increased resistance and virulence identified.</a:t>
            </a:r>
            <a:endParaRPr lang="pt-PT" sz="2000" dirty="0"/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pt-PT" sz="1200" dirty="0"/>
              <a:t>LaMont, 2006</a:t>
            </a:r>
          </a:p>
          <a:p>
            <a:pPr eaLnBrk="1" hangingPunct="1">
              <a:lnSpc>
                <a:spcPct val="80000"/>
              </a:lnSpc>
            </a:pPr>
            <a:endParaRPr lang="pt-PT" sz="2200" dirty="0"/>
          </a:p>
        </p:txBody>
      </p:sp>
      <p:pic>
        <p:nvPicPr>
          <p:cNvPr id="27652" name="Picture 4" descr="_41223637_clostridium203s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7638" y="0"/>
            <a:ext cx="26463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08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5902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86" y="0"/>
            <a:ext cx="8997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74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Prevention Strategies: Core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000"/>
              <a:t>Contact Precautions for duration of diarrhea</a:t>
            </a:r>
          </a:p>
          <a:p>
            <a:pPr>
              <a:lnSpc>
                <a:spcPct val="80000"/>
              </a:lnSpc>
            </a:pPr>
            <a:r>
              <a:rPr lang="en-US" sz="3000"/>
              <a:t>Hand hygiene in compliance with CDC/WHO</a:t>
            </a:r>
          </a:p>
          <a:p>
            <a:pPr>
              <a:lnSpc>
                <a:spcPct val="80000"/>
              </a:lnSpc>
            </a:pPr>
            <a:r>
              <a:rPr lang="en-US" sz="3000"/>
              <a:t>Cleaning and disinfection of equipment and environment</a:t>
            </a:r>
          </a:p>
          <a:p>
            <a:pPr>
              <a:lnSpc>
                <a:spcPct val="80000"/>
              </a:lnSpc>
            </a:pPr>
            <a:r>
              <a:rPr lang="en-US" sz="3000"/>
              <a:t>Laboratory-based alert system for immediate notification of positive test results</a:t>
            </a:r>
          </a:p>
          <a:p>
            <a:pPr>
              <a:lnSpc>
                <a:spcPct val="80000"/>
              </a:lnSpc>
            </a:pPr>
            <a:r>
              <a:rPr lang="en-US" sz="3000"/>
              <a:t>Educate about CDI: HCP, housekeeping, administration, patients, families</a:t>
            </a:r>
          </a:p>
          <a:p>
            <a:pPr>
              <a:lnSpc>
                <a:spcPct val="80000"/>
              </a:lnSpc>
            </a:pPr>
            <a:endParaRPr lang="en-US" sz="3000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609600" y="5410200"/>
            <a:ext cx="60960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hlinkClick r:id="rId2"/>
              </a:rPr>
              <a:t>http://www.cdc.gov/ncidod/dhqp/id_CdiffFAQ_HCP.html</a:t>
            </a:r>
            <a:endParaRPr lang="en-US" sz="140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Dubberke et al. Infect Control Hosp Epidemiol 2008;29:S81-92.</a:t>
            </a:r>
          </a:p>
        </p:txBody>
      </p:sp>
    </p:spTree>
    <p:extLst>
      <p:ext uri="{BB962C8B-B14F-4D97-AF65-F5344CB8AC3E}">
        <p14:creationId xmlns:p14="http://schemas.microsoft.com/office/powerpoint/2010/main" val="3791358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Prevention Strategies: Supplemental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400" dirty="0"/>
              <a:t>Extend use of Contact Precautions beyond duration of diarrhea (e.g., 48 hours)*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/>
              <a:t>Presumptive isolation for symptomatic patients pending confirmation of CDI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/>
              <a:t>Evaluate and optimize testing for CDI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/>
              <a:t>Implement soap and water for hand hygiene before exiting room of a patient with CDI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/>
              <a:t>Implement universal glove use on units with high CDI rates*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/>
              <a:t>Use </a:t>
            </a:r>
            <a:r>
              <a:rPr lang="en-US" sz="2400" u="sng" dirty="0"/>
              <a:t>sporicidal</a:t>
            </a:r>
            <a:r>
              <a:rPr lang="en-US" sz="2400" dirty="0"/>
              <a:t> disinfectant – containing agents for environmental cleaning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/>
              <a:t>Implement an antimicrobial stewardship program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marL="609600" indent="-609600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304800" y="6019800"/>
            <a:ext cx="8320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* Not included in CDC/HICPAC 2007 Guideline for Isolation Precautions</a:t>
            </a:r>
          </a:p>
        </p:txBody>
      </p:sp>
    </p:spTree>
    <p:extLst>
      <p:ext uri="{BB962C8B-B14F-4D97-AF65-F5344CB8AC3E}">
        <p14:creationId xmlns:p14="http://schemas.microsoft.com/office/powerpoint/2010/main" val="292953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epartment of Assistive and Rehabilitative Services 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5715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ogo for the Texas Department of State Health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18107"/>
            <a:ext cx="3810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logo for Health and Human Services Commis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81200"/>
            <a:ext cx="3409373" cy="120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HS System Logo graph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4736558" cy="175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logo for Texas Department of Aging and Disability Servi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12009"/>
            <a:ext cx="3810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DFPS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22143"/>
            <a:ext cx="3997154" cy="148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172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www.agencyabreviation.state.tx.us (www.dshs.state.tx.us)</a:t>
            </a:r>
          </a:p>
        </p:txBody>
      </p:sp>
    </p:spTree>
    <p:extLst>
      <p:ext uri="{BB962C8B-B14F-4D97-AF65-F5344CB8AC3E}">
        <p14:creationId xmlns:p14="http://schemas.microsoft.com/office/powerpoint/2010/main" val="1509193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Outline of a </a:t>
            </a:r>
            <a:r>
              <a:rPr lang="en-US" i="1" dirty="0"/>
              <a:t>C. difficile “</a:t>
            </a:r>
            <a:r>
              <a:rPr lang="en-US" dirty="0"/>
              <a:t>Bundle of Bundles”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Prompt identification and isolation of cases</a:t>
            </a:r>
          </a:p>
          <a:p>
            <a:pPr lvl="1"/>
            <a:r>
              <a:rPr lang="en-US" dirty="0"/>
              <a:t>at first suspicion</a:t>
            </a:r>
          </a:p>
          <a:p>
            <a:pPr eaLnBrk="1" hangingPunct="1"/>
            <a:r>
              <a:rPr lang="en-US" dirty="0"/>
              <a:t>Laboratory testing</a:t>
            </a:r>
          </a:p>
          <a:p>
            <a:pPr eaLnBrk="1" hangingPunct="1"/>
            <a:r>
              <a:rPr lang="en-US" dirty="0"/>
              <a:t>Hand hygiene</a:t>
            </a:r>
          </a:p>
          <a:p>
            <a:pPr eaLnBrk="1" hangingPunct="1"/>
            <a:r>
              <a:rPr lang="en-US" dirty="0"/>
              <a:t>Environmental cleaning</a:t>
            </a:r>
          </a:p>
          <a:p>
            <a:pPr eaLnBrk="1" hangingPunct="1"/>
            <a:r>
              <a:rPr lang="en-US" dirty="0"/>
              <a:t>Antimicrobial stewardship</a:t>
            </a:r>
          </a:p>
          <a:p>
            <a:pPr eaLnBrk="1" hangingPunct="1"/>
            <a:r>
              <a:rPr lang="en-US" dirty="0"/>
              <a:t>Surveillance</a:t>
            </a:r>
          </a:p>
          <a:p>
            <a:pPr eaLnBrk="1" hangingPunct="1"/>
            <a:r>
              <a:rPr lang="en-US" dirty="0"/>
              <a:t>Visitors</a:t>
            </a:r>
          </a:p>
          <a:p>
            <a:pPr eaLnBrk="1" hangingPunct="1"/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487684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-381000"/>
            <a:ext cx="8991600" cy="540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4864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http://www.cdc.gov/HAI/toolkits/InterfacilityTransferCommunicationForm11-2010.pdf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7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702" y="76200"/>
            <a:ext cx="10266629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5410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3"/>
              </a:rPr>
              <a:t>http://texasqio.tmf.org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5105400"/>
            <a:ext cx="274320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584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DSHS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http://info.sos.state.tx.us/pls/pub/readtac$ext.ViewTAC?tac_view=4&amp;ti=25&amp;pt=1&amp;ch=133</a:t>
            </a:r>
            <a:endParaRPr lang="en-US" dirty="0"/>
          </a:p>
          <a:p>
            <a:r>
              <a:rPr lang="en-US" dirty="0">
                <a:hlinkClick r:id="rId3"/>
              </a:rPr>
              <a:t>http://www.dshs.state.tx.us/hfp/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3143"/>
            <a:ext cx="6096000" cy="366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37338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Every Facility type has their own set of rules.</a:t>
            </a:r>
          </a:p>
        </p:txBody>
      </p:sp>
    </p:spTree>
    <p:extLst>
      <p:ext uri="{BB962C8B-B14F-4D97-AF65-F5344CB8AC3E}">
        <p14:creationId xmlns:p14="http://schemas.microsoft.com/office/powerpoint/2010/main" val="1966757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DADS Regulations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9" y="2037271"/>
            <a:ext cx="7901101" cy="365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152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http://www.dads.state.tx.us/news_info/publications/handbooks/index.html#handbooks</a:t>
            </a:r>
            <a:endParaRPr lang="en-US" dirty="0"/>
          </a:p>
          <a:p>
            <a:r>
              <a:rPr lang="en-US" dirty="0">
                <a:hlinkClick r:id="rId4"/>
              </a:rPr>
              <a:t>http://www.dads.state.tx.us/qualitymatters/qcp/infectioncontrol/index.html</a:t>
            </a:r>
            <a:endParaRPr lang="en-US" dirty="0"/>
          </a:p>
          <a:p>
            <a:r>
              <a:rPr lang="en-US" dirty="0">
                <a:hlinkClick r:id="rId5"/>
              </a:rPr>
              <a:t>http://www.dshs.state.tx.us/idcu/</a:t>
            </a:r>
            <a:endParaRPr lang="en-US" dirty="0"/>
          </a:p>
          <a:p>
            <a:r>
              <a:rPr lang="en-US" sz="3600" dirty="0">
                <a:hlinkClick r:id="rId6"/>
              </a:rPr>
              <a:t>http://www.cdc.gov/HAI/settings/ltc_settings.html</a:t>
            </a:r>
            <a:r>
              <a:rPr lang="en-US" sz="3600" dirty="0"/>
              <a:t>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31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http://www.vdh.virginia.gov/epidemiology/surveillance/hai/longterm.htm</a:t>
            </a:r>
            <a:endParaRPr lang="en-US" sz="2000" dirty="0"/>
          </a:p>
          <a:p>
            <a:r>
              <a:rPr lang="en-US" sz="2400" dirty="0">
                <a:hlinkClick r:id="rId3"/>
              </a:rPr>
              <a:t>http://www.medicare.gov/nursinghomecompare/search.html</a:t>
            </a:r>
            <a:endParaRPr lang="en-US" sz="2400" dirty="0"/>
          </a:p>
          <a:p>
            <a:r>
              <a:rPr lang="en-US" sz="2400" dirty="0">
                <a:hlinkClick r:id="rId4"/>
              </a:rPr>
              <a:t>http://www.jstor.org/stable/10.1086/667743</a:t>
            </a:r>
            <a:r>
              <a:rPr lang="en-US" sz="2400" dirty="0"/>
              <a:t> (</a:t>
            </a:r>
            <a:r>
              <a:rPr lang="en-US" sz="2400" dirty="0" err="1"/>
              <a:t>McGeer</a:t>
            </a:r>
            <a:r>
              <a:rPr lang="en-US" sz="2400" dirty="0"/>
              <a:t> </a:t>
            </a:r>
            <a:r>
              <a:rPr lang="en-US" sz="2400" dirty="0" err="1"/>
              <a:t>Surv</a:t>
            </a:r>
            <a:r>
              <a:rPr lang="en-US" sz="2400" dirty="0"/>
              <a:t>.)</a:t>
            </a:r>
          </a:p>
          <a:p>
            <a:r>
              <a:rPr lang="en-US" sz="2400" dirty="0">
                <a:hlinkClick r:id="rId5"/>
              </a:rPr>
              <a:t>http://www.jstor.org/stable/10.1086/592416</a:t>
            </a:r>
            <a:r>
              <a:rPr lang="en-US" sz="2400" dirty="0"/>
              <a:t> (SHEA LTC guide)</a:t>
            </a:r>
          </a:p>
          <a:p>
            <a:r>
              <a:rPr lang="en-US" sz="2400" dirty="0">
                <a:hlinkClick r:id="rId6"/>
              </a:rPr>
              <a:t>http://www.apic.org/Search/Index?Keywords=LTCF</a:t>
            </a:r>
            <a:endParaRPr lang="en-US" sz="2400" dirty="0"/>
          </a:p>
          <a:p>
            <a:r>
              <a:rPr lang="en-US" sz="2400" dirty="0">
                <a:hlinkClick r:id="rId7"/>
              </a:rPr>
              <a:t>http://www.ahrq.gov/professionals/systems/long-term-care/index.html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8125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04800"/>
            <a:ext cx="1010668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272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91" y="990600"/>
            <a:ext cx="912589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810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http://www.apic.org/Search/Index?Keywords=LTCF</a:t>
            </a:r>
          </a:p>
        </p:txBody>
      </p:sp>
    </p:spTree>
    <p:extLst>
      <p:ext uri="{BB962C8B-B14F-4D97-AF65-F5344CB8AC3E}">
        <p14:creationId xmlns:p14="http://schemas.microsoft.com/office/powerpoint/2010/main" val="400812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DSHS Regulates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Abortion Facilities</a:t>
            </a:r>
          </a:p>
          <a:p>
            <a:r>
              <a:rPr lang="en-US" b="1" dirty="0"/>
              <a:t>Ambulatory Surgical Centers</a:t>
            </a:r>
          </a:p>
          <a:p>
            <a:r>
              <a:rPr lang="en-US" b="1" dirty="0"/>
              <a:t>Birthing Centers</a:t>
            </a:r>
          </a:p>
          <a:p>
            <a:r>
              <a:rPr lang="en-US" dirty="0"/>
              <a:t>Community Mental Health Centers</a:t>
            </a:r>
          </a:p>
          <a:p>
            <a:r>
              <a:rPr lang="en-US" dirty="0"/>
              <a:t>Comprehensive Out-Patient Rehabilitation Facilities</a:t>
            </a:r>
          </a:p>
          <a:p>
            <a:r>
              <a:rPr lang="en-US" b="1" dirty="0"/>
              <a:t>End Stage Renal Disease Facilities</a:t>
            </a:r>
          </a:p>
          <a:p>
            <a:r>
              <a:rPr lang="en-US" dirty="0"/>
              <a:t>Freestanding Emergency Medical Care Facilities</a:t>
            </a:r>
          </a:p>
          <a:p>
            <a:r>
              <a:rPr lang="en-US" b="1" dirty="0"/>
              <a:t>Hospitals - General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Hospitals - Psychiatric &amp; Crisis Stabilization Units</a:t>
            </a:r>
          </a:p>
          <a:p>
            <a:r>
              <a:rPr lang="en-US" dirty="0"/>
              <a:t>Hospitals - Special</a:t>
            </a:r>
          </a:p>
          <a:p>
            <a:r>
              <a:rPr lang="en-US" b="1" dirty="0"/>
              <a:t>Laboratories - (CLIA)</a:t>
            </a:r>
          </a:p>
          <a:p>
            <a:r>
              <a:rPr lang="en-US" dirty="0"/>
              <a:t>Narcotic Treatment Clinics</a:t>
            </a:r>
          </a:p>
          <a:p>
            <a:r>
              <a:rPr lang="en-US" dirty="0"/>
              <a:t>Out-Patient Physical Therapy or Speech Pathology Services</a:t>
            </a:r>
          </a:p>
          <a:p>
            <a:r>
              <a:rPr lang="en-US" dirty="0"/>
              <a:t>Portable X-Ray Services</a:t>
            </a:r>
          </a:p>
          <a:p>
            <a:r>
              <a:rPr lang="en-US" dirty="0"/>
              <a:t>Rural Health Clinics</a:t>
            </a:r>
          </a:p>
          <a:p>
            <a:r>
              <a:rPr lang="en-US" dirty="0"/>
              <a:t>Special Care Facilities</a:t>
            </a:r>
          </a:p>
          <a:p>
            <a:r>
              <a:rPr lang="en-US" dirty="0"/>
              <a:t>Substance Abuse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328863" cy="92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33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DADS Regulates </a:t>
            </a:r>
            <a:r>
              <a:rPr lang="en-US" sz="2000" dirty="0"/>
              <a:t>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1"/>
            <a:ext cx="8458200" cy="5029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Adult Foster Care </a:t>
            </a:r>
          </a:p>
          <a:p>
            <a:r>
              <a:rPr lang="en-US" b="1" dirty="0"/>
              <a:t>Assisted Living Facilities </a:t>
            </a:r>
          </a:p>
          <a:p>
            <a:r>
              <a:rPr lang="en-US" dirty="0"/>
              <a:t>Home and Community-based Services</a:t>
            </a:r>
          </a:p>
          <a:p>
            <a:r>
              <a:rPr lang="en-US" dirty="0"/>
              <a:t> Primary Home Care </a:t>
            </a:r>
          </a:p>
          <a:p>
            <a:r>
              <a:rPr lang="en-US" dirty="0"/>
              <a:t>Hospice</a:t>
            </a:r>
          </a:p>
          <a:p>
            <a:r>
              <a:rPr lang="en-US" b="1" dirty="0"/>
              <a:t>Intermediate Care Facilities </a:t>
            </a:r>
          </a:p>
          <a:p>
            <a:r>
              <a:rPr lang="en-US" b="1" dirty="0"/>
              <a:t>Nursing Homes </a:t>
            </a:r>
          </a:p>
          <a:p>
            <a:r>
              <a:rPr lang="en-US" dirty="0"/>
              <a:t>Residential Care </a:t>
            </a:r>
          </a:p>
          <a:p>
            <a:r>
              <a:rPr lang="en-US" b="1" dirty="0"/>
              <a:t>State Supported Living Centers </a:t>
            </a:r>
          </a:p>
          <a:p>
            <a:endParaRPr lang="en-US" dirty="0"/>
          </a:p>
        </p:txBody>
      </p:sp>
      <p:pic>
        <p:nvPicPr>
          <p:cNvPr id="6" name="Picture 12" descr="logo for Texas Department of Aging and Disability 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533400"/>
            <a:ext cx="2971800" cy="104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62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DADS Regulates </a:t>
            </a:r>
            <a:r>
              <a:rPr lang="en-US" sz="3200" dirty="0"/>
              <a:t>two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Area agencies on aging </a:t>
            </a:r>
          </a:p>
          <a:p>
            <a:r>
              <a:rPr lang="en-US" dirty="0"/>
              <a:t>Area agencies on aging transportation </a:t>
            </a:r>
          </a:p>
          <a:p>
            <a:r>
              <a:rPr lang="en-US" dirty="0"/>
              <a:t>Community Attendant Services </a:t>
            </a:r>
          </a:p>
          <a:p>
            <a:r>
              <a:rPr lang="en-US" dirty="0"/>
              <a:t>Community Based Alternatives </a:t>
            </a:r>
          </a:p>
          <a:p>
            <a:r>
              <a:rPr lang="en-US" dirty="0"/>
              <a:t>Community Living Assistance and Support Services </a:t>
            </a:r>
          </a:p>
          <a:p>
            <a:r>
              <a:rPr lang="en-US" dirty="0"/>
              <a:t>Consumer Directed Services </a:t>
            </a:r>
          </a:p>
          <a:p>
            <a:r>
              <a:rPr lang="en-US" dirty="0"/>
              <a:t>Consumer Managed Personal Assistance Services </a:t>
            </a:r>
          </a:p>
          <a:p>
            <a:r>
              <a:rPr lang="en-US" dirty="0"/>
              <a:t>Day Activity and Health Services </a:t>
            </a:r>
          </a:p>
          <a:p>
            <a:r>
              <a:rPr lang="en-US" dirty="0"/>
              <a:t>Deaf Blind with Multiple Disabilities </a:t>
            </a:r>
          </a:p>
          <a:p>
            <a:r>
              <a:rPr lang="en-US" dirty="0"/>
              <a:t>Emergency Response Services </a:t>
            </a:r>
          </a:p>
          <a:p>
            <a:r>
              <a:rPr lang="en-US" dirty="0"/>
              <a:t>Family Care </a:t>
            </a:r>
          </a:p>
          <a:p>
            <a:r>
              <a:rPr lang="en-US" dirty="0"/>
              <a:t>Guardianship Program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Home Delivered Meals </a:t>
            </a:r>
          </a:p>
          <a:p>
            <a:r>
              <a:rPr lang="en-US" dirty="0"/>
              <a:t>In-Home and Family Support </a:t>
            </a:r>
          </a:p>
          <a:p>
            <a:r>
              <a:rPr lang="en-US" dirty="0"/>
              <a:t>Local authorities </a:t>
            </a:r>
          </a:p>
          <a:p>
            <a:r>
              <a:rPr lang="en-US" dirty="0"/>
              <a:t>Medically Dependent Children Program </a:t>
            </a:r>
          </a:p>
          <a:p>
            <a:r>
              <a:rPr lang="en-US" dirty="0"/>
              <a:t>Pre-admission Screening and Resident Review </a:t>
            </a:r>
          </a:p>
          <a:p>
            <a:r>
              <a:rPr lang="en-US" dirty="0"/>
              <a:t>Program of All-Inclusive Care for the Elderly </a:t>
            </a:r>
          </a:p>
          <a:p>
            <a:r>
              <a:rPr lang="en-US" dirty="0"/>
              <a:t>Promoting Independence </a:t>
            </a:r>
          </a:p>
          <a:p>
            <a:r>
              <a:rPr lang="en-US" dirty="0"/>
              <a:t>Special Services to Persons with Disabilities </a:t>
            </a:r>
          </a:p>
          <a:p>
            <a:r>
              <a:rPr lang="en-US" dirty="0"/>
              <a:t>Special Services to Persons with Disabilities 24-Hour Shared Attendant Care </a:t>
            </a:r>
          </a:p>
          <a:p>
            <a:r>
              <a:rPr lang="en-US" dirty="0"/>
              <a:t>Texas Home Living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5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Similarities between DSHS and DADS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license multiple facility types</a:t>
            </a:r>
          </a:p>
          <a:p>
            <a:r>
              <a:rPr lang="en-US" dirty="0"/>
              <a:t>Both have a regulatory function</a:t>
            </a:r>
          </a:p>
          <a:p>
            <a:r>
              <a:rPr lang="en-US" dirty="0"/>
              <a:t>Both receive state and federal funds to operate</a:t>
            </a:r>
          </a:p>
          <a:p>
            <a:r>
              <a:rPr lang="en-US" dirty="0"/>
              <a:t>Both advocate for healthy Texans</a:t>
            </a:r>
          </a:p>
          <a:p>
            <a:r>
              <a:rPr lang="en-US" dirty="0"/>
              <a:t>Both require licensed facilities to report notifiable conditions.</a:t>
            </a:r>
          </a:p>
        </p:txBody>
      </p:sp>
    </p:spTree>
    <p:extLst>
      <p:ext uri="{BB962C8B-B14F-4D97-AF65-F5344CB8AC3E}">
        <p14:creationId xmlns:p14="http://schemas.microsoft.com/office/powerpoint/2010/main" val="2732719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Resident’s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moving into a LTCF become “residents”</a:t>
            </a:r>
          </a:p>
          <a:p>
            <a:r>
              <a:rPr lang="en-US" dirty="0"/>
              <a:t>Resident’s receiving care in a LTC facility are essentially at home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4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: Texas Administrative Code - Windows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504" y="152400"/>
            <a:ext cx="12370148" cy="670560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838200" y="2133600"/>
            <a:ext cx="37338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6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as Department of Human Services - Windows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162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1066801"/>
            <a:ext cx="3767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042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A50021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A50021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A50021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A50021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DCppt_dark(">
  <a:themeElements>
    <a:clrScheme name="CDC Dark Branding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13161</TotalTime>
  <Words>1060</Words>
  <Application>Microsoft Office PowerPoint</Application>
  <PresentationFormat>On-screen Show (4:3)</PresentationFormat>
  <Paragraphs>158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Courier New</vt:lpstr>
      <vt:lpstr>Myriad Web Pro</vt:lpstr>
      <vt:lpstr>Wingdings</vt:lpstr>
      <vt:lpstr>Office Theme</vt:lpstr>
      <vt:lpstr>1_Office Theme</vt:lpstr>
      <vt:lpstr>Custom Design</vt:lpstr>
      <vt:lpstr>1_Custom Design</vt:lpstr>
      <vt:lpstr>1_CDCppt_dark(</vt:lpstr>
      <vt:lpstr>6_Office Theme</vt:lpstr>
      <vt:lpstr>Department of Aging and Disability Services </vt:lpstr>
      <vt:lpstr>PowerPoint Presentation</vt:lpstr>
      <vt:lpstr>DSHS Regulates</vt:lpstr>
      <vt:lpstr>DADS Regulates one</vt:lpstr>
      <vt:lpstr>DADS Regulates two</vt:lpstr>
      <vt:lpstr>Similarities between DSHS and DADS</vt:lpstr>
      <vt:lpstr>Resident’s Rights</vt:lpstr>
      <vt:lpstr>PowerPoint Presentation</vt:lpstr>
      <vt:lpstr>PowerPoint Presentation</vt:lpstr>
      <vt:lpstr>DADS IC Regulatory Enforcement </vt:lpstr>
      <vt:lpstr>PowerPoint Presentation</vt:lpstr>
      <vt:lpstr>Provider Letters</vt:lpstr>
      <vt:lpstr>PowerPoint Presentation</vt:lpstr>
      <vt:lpstr>PowerPoint Presentation</vt:lpstr>
      <vt:lpstr>Clostridium Difficile</vt:lpstr>
      <vt:lpstr>PowerPoint Presentation</vt:lpstr>
      <vt:lpstr>PowerPoint Presentation</vt:lpstr>
      <vt:lpstr>Prevention Strategies: Core</vt:lpstr>
      <vt:lpstr>Prevention Strategies: Supplemental</vt:lpstr>
      <vt:lpstr>Outline of a C. difficile “Bundle of Bundles”</vt:lpstr>
      <vt:lpstr>PowerPoint Presentation</vt:lpstr>
      <vt:lpstr>PowerPoint Presentation</vt:lpstr>
      <vt:lpstr>DSHS Regulations</vt:lpstr>
      <vt:lpstr>DADS Regulations</vt:lpstr>
      <vt:lpstr>Resources</vt:lpstr>
      <vt:lpstr>Resources continued</vt:lpstr>
      <vt:lpstr>PowerPoint Presentation</vt:lpstr>
      <vt:lpstr>PowerPoint Presentation</vt:lpstr>
    </vt:vector>
  </TitlesOfParts>
  <Company>DSHS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Pascoe,Neil (DSHS)</dc:creator>
  <cp:lastModifiedBy>Pinter,Henry J (DSHS)</cp:lastModifiedBy>
  <cp:revision>65</cp:revision>
  <cp:lastPrinted>2014-03-04T00:05:43Z</cp:lastPrinted>
  <dcterms:created xsi:type="dcterms:W3CDTF">2013-09-27T15:55:30Z</dcterms:created>
  <dcterms:modified xsi:type="dcterms:W3CDTF">2023-02-16T18:13:29Z</dcterms:modified>
</cp:coreProperties>
</file>