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27"/>
  </p:notesMasterIdLst>
  <p:handoutMasterIdLst>
    <p:handoutMasterId r:id="rId28"/>
  </p:handoutMasterIdLst>
  <p:sldIdLst>
    <p:sldId id="257" r:id="rId2"/>
    <p:sldId id="296" r:id="rId3"/>
    <p:sldId id="299" r:id="rId4"/>
    <p:sldId id="300" r:id="rId5"/>
    <p:sldId id="307" r:id="rId6"/>
    <p:sldId id="304" r:id="rId7"/>
    <p:sldId id="305" r:id="rId8"/>
    <p:sldId id="306" r:id="rId9"/>
    <p:sldId id="308" r:id="rId10"/>
    <p:sldId id="301" r:id="rId11"/>
    <p:sldId id="309" r:id="rId12"/>
    <p:sldId id="312" r:id="rId13"/>
    <p:sldId id="313" r:id="rId14"/>
    <p:sldId id="314" r:id="rId15"/>
    <p:sldId id="316" r:id="rId16"/>
    <p:sldId id="315" r:id="rId17"/>
    <p:sldId id="302" r:id="rId18"/>
    <p:sldId id="310" r:id="rId19"/>
    <p:sldId id="318" r:id="rId20"/>
    <p:sldId id="319" r:id="rId21"/>
    <p:sldId id="321" r:id="rId22"/>
    <p:sldId id="320" r:id="rId23"/>
    <p:sldId id="322" r:id="rId24"/>
    <p:sldId id="323" r:id="rId25"/>
    <p:sldId id="298" r:id="rId26"/>
  </p:sldIdLst>
  <p:sldSz cx="9144000" cy="5143500" type="screen16x9"/>
  <p:notesSz cx="7315200" cy="9601200"/>
  <p:embeddedFontLst>
    <p:embeddedFont>
      <p:font typeface="Calibri" panose="020F0502020204030204" pitchFamily="34" charset="0"/>
      <p:regular r:id="rId29"/>
      <p:bold r:id="rId30"/>
      <p:italic r:id="rId31"/>
      <p:boldItalic r:id="rId32"/>
    </p:embeddedFont>
    <p:embeddedFont>
      <p:font typeface="Myriad Web Pro" panose="020B0604020202020204" charset="0"/>
      <p:regular r:id="rId33"/>
      <p:bold r:id="rId34"/>
      <p:italic r:id="rId35"/>
    </p:embeddedFont>
    <p:embeddedFont>
      <p:font typeface="Verdana" panose="020B0604030504040204" pitchFamily="34"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F40"/>
    <a:srgbClr val="26BCD7"/>
    <a:srgbClr val="8B0E04"/>
    <a:srgbClr val="008BB0"/>
    <a:srgbClr val="695E4A"/>
    <a:srgbClr val="006858"/>
    <a:srgbClr val="0088B7"/>
    <a:srgbClr val="B45340"/>
    <a:srgbClr val="9A4E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7" autoAdjust="0"/>
    <p:restoredTop sz="81308" autoAdjust="0"/>
  </p:normalViewPr>
  <p:slideViewPr>
    <p:cSldViewPr snapToGrid="0">
      <p:cViewPr varScale="1">
        <p:scale>
          <a:sx n="117" d="100"/>
          <a:sy n="117" d="100"/>
        </p:scale>
        <p:origin x="816"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2FE88-A73E-47ED-B05E-D23418220347}"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n-US"/>
        </a:p>
      </dgm:t>
    </dgm:pt>
    <dgm:pt modelId="{03083E4D-F097-43B9-8E7A-6FDD0178BBDF}">
      <dgm:prSet phldrT="[Text]" custT="1"/>
      <dgm:spPr/>
      <dgm:t>
        <a:bodyPr/>
        <a:lstStyle/>
        <a:p>
          <a:r>
            <a:rPr lang="en-US" sz="1100" b="1" dirty="0">
              <a:solidFill>
                <a:srgbClr val="C00000"/>
              </a:solidFill>
              <a:latin typeface="Calibri" panose="020F0502020204030204" pitchFamily="34" charset="0"/>
              <a:cs typeface="Calibri" panose="020F0502020204030204" pitchFamily="34" charset="0"/>
            </a:rPr>
            <a:t>1/21/20</a:t>
          </a:r>
        </a:p>
        <a:p>
          <a:r>
            <a:rPr lang="en-US" sz="1100" dirty="0">
              <a:latin typeface="Calibri" panose="020F0502020204030204" pitchFamily="34" charset="0"/>
              <a:cs typeface="Calibri" panose="020F0502020204030204" pitchFamily="34" charset="0"/>
            </a:rPr>
            <a:t>1</a:t>
          </a:r>
          <a:r>
            <a:rPr lang="en-US" sz="1100" baseline="30000" dirty="0">
              <a:latin typeface="Calibri" panose="020F0502020204030204" pitchFamily="34" charset="0"/>
              <a:cs typeface="Calibri" panose="020F0502020204030204" pitchFamily="34" charset="0"/>
            </a:rPr>
            <a:t>st</a:t>
          </a:r>
          <a:r>
            <a:rPr lang="en-US" sz="1100" dirty="0">
              <a:latin typeface="Calibri" panose="020F0502020204030204" pitchFamily="34" charset="0"/>
              <a:cs typeface="Calibri" panose="020F0502020204030204" pitchFamily="34" charset="0"/>
            </a:rPr>
            <a:t> case of COVID-19 </a:t>
          </a:r>
        </a:p>
      </dgm:t>
    </dgm:pt>
    <dgm:pt modelId="{0CDB86BC-1C4C-4AB7-91CA-329AFCA0DC78}" type="parTrans" cxnId="{BAFBAF77-C050-493D-9E3D-B2723BE71FCB}">
      <dgm:prSet/>
      <dgm:spPr/>
      <dgm:t>
        <a:bodyPr/>
        <a:lstStyle/>
        <a:p>
          <a:endParaRPr lang="en-US" sz="1100">
            <a:latin typeface="Calibri" panose="020F0502020204030204" pitchFamily="34" charset="0"/>
            <a:cs typeface="Calibri" panose="020F0502020204030204" pitchFamily="34" charset="0"/>
          </a:endParaRPr>
        </a:p>
      </dgm:t>
    </dgm:pt>
    <dgm:pt modelId="{76B6CDB3-78C1-4E59-BBB5-C39D32F1A05E}" type="sibTrans" cxnId="{BAFBAF77-C050-493D-9E3D-B2723BE71FCB}">
      <dgm:prSet/>
      <dgm:spPr/>
      <dgm:t>
        <a:bodyPr/>
        <a:lstStyle/>
        <a:p>
          <a:endParaRPr lang="en-US" sz="1100">
            <a:latin typeface="Calibri" panose="020F0502020204030204" pitchFamily="34" charset="0"/>
            <a:cs typeface="Calibri" panose="020F0502020204030204" pitchFamily="34" charset="0"/>
          </a:endParaRPr>
        </a:p>
      </dgm:t>
    </dgm:pt>
    <dgm:pt modelId="{9E9AA456-67A2-4FC9-8A3A-025D7B6254D8}">
      <dgm:prSet phldrT="[Text]" custT="1"/>
      <dgm:spPr/>
      <dgm:t>
        <a:bodyPr/>
        <a:lstStyle/>
        <a:p>
          <a:r>
            <a:rPr lang="en-US" sz="1100" b="1" dirty="0">
              <a:solidFill>
                <a:srgbClr val="C00000"/>
              </a:solidFill>
              <a:latin typeface="Calibri" panose="020F0502020204030204" pitchFamily="34" charset="0"/>
              <a:cs typeface="Calibri" panose="020F0502020204030204" pitchFamily="34" charset="0"/>
            </a:rPr>
            <a:t>2/3/20</a:t>
          </a:r>
        </a:p>
        <a:p>
          <a:r>
            <a:rPr lang="en-US" sz="1100" b="0" dirty="0">
              <a:latin typeface="Calibri" panose="020F0502020204030204" pitchFamily="34" charset="0"/>
              <a:cs typeface="Calibri" panose="020F0502020204030204" pitchFamily="34" charset="0"/>
            </a:rPr>
            <a:t>Declared public health emergency </a:t>
          </a:r>
        </a:p>
      </dgm:t>
    </dgm:pt>
    <dgm:pt modelId="{E2792874-B737-4A06-94CD-B67B77A2343B}" type="parTrans" cxnId="{65EF7ECB-17E9-4406-83BD-A18288FD0417}">
      <dgm:prSet/>
      <dgm:spPr/>
      <dgm:t>
        <a:bodyPr/>
        <a:lstStyle/>
        <a:p>
          <a:endParaRPr lang="en-US" sz="1100">
            <a:latin typeface="Calibri" panose="020F0502020204030204" pitchFamily="34" charset="0"/>
            <a:cs typeface="Calibri" panose="020F0502020204030204" pitchFamily="34" charset="0"/>
          </a:endParaRPr>
        </a:p>
      </dgm:t>
    </dgm:pt>
    <dgm:pt modelId="{80EE69D2-0B41-409A-8D1A-C7E9EC351FFD}" type="sibTrans" cxnId="{65EF7ECB-17E9-4406-83BD-A18288FD0417}">
      <dgm:prSet/>
      <dgm:spPr/>
      <dgm:t>
        <a:bodyPr/>
        <a:lstStyle/>
        <a:p>
          <a:endParaRPr lang="en-US" sz="1100">
            <a:latin typeface="Calibri" panose="020F0502020204030204" pitchFamily="34" charset="0"/>
            <a:cs typeface="Calibri" panose="020F0502020204030204" pitchFamily="34" charset="0"/>
          </a:endParaRPr>
        </a:p>
      </dgm:t>
    </dgm:pt>
    <dgm:pt modelId="{516500FA-FF59-4989-9C5E-9E82856CDB00}">
      <dgm:prSet phldrT="[Text]" custT="1"/>
      <dgm:spPr/>
      <dgm:t>
        <a:bodyPr/>
        <a:lstStyle/>
        <a:p>
          <a:r>
            <a:rPr lang="en-US" sz="1100" b="1" dirty="0">
              <a:solidFill>
                <a:srgbClr val="C00000"/>
              </a:solidFill>
              <a:latin typeface="Calibri" panose="020F0502020204030204" pitchFamily="34" charset="0"/>
              <a:cs typeface="Calibri" panose="020F0502020204030204" pitchFamily="34" charset="0"/>
            </a:rPr>
            <a:t>3/11/20</a:t>
          </a:r>
        </a:p>
        <a:p>
          <a:r>
            <a:rPr lang="en-US" sz="1100" b="0" dirty="0">
              <a:latin typeface="Calibri" panose="020F0502020204030204" pitchFamily="34" charset="0"/>
              <a:cs typeface="Calibri" panose="020F0502020204030204" pitchFamily="34" charset="0"/>
            </a:rPr>
            <a:t>WHO declared COVID-19 as a Pandemic</a:t>
          </a:r>
        </a:p>
      </dgm:t>
    </dgm:pt>
    <dgm:pt modelId="{9CF4974B-1E7C-40CA-9648-CF2FA01698BB}" type="parTrans" cxnId="{43516FCC-602F-4AE0-8B47-13CE61C85BB6}">
      <dgm:prSet/>
      <dgm:spPr/>
      <dgm:t>
        <a:bodyPr/>
        <a:lstStyle/>
        <a:p>
          <a:endParaRPr lang="en-US" sz="1100">
            <a:latin typeface="Calibri" panose="020F0502020204030204" pitchFamily="34" charset="0"/>
            <a:cs typeface="Calibri" panose="020F0502020204030204" pitchFamily="34" charset="0"/>
          </a:endParaRPr>
        </a:p>
      </dgm:t>
    </dgm:pt>
    <dgm:pt modelId="{186F7996-63F4-415C-9615-EE8461400412}" type="sibTrans" cxnId="{43516FCC-602F-4AE0-8B47-13CE61C85BB6}">
      <dgm:prSet/>
      <dgm:spPr/>
      <dgm:t>
        <a:bodyPr/>
        <a:lstStyle/>
        <a:p>
          <a:endParaRPr lang="en-US" sz="1100">
            <a:latin typeface="Calibri" panose="020F0502020204030204" pitchFamily="34" charset="0"/>
            <a:cs typeface="Calibri" panose="020F0502020204030204" pitchFamily="34" charset="0"/>
          </a:endParaRPr>
        </a:p>
      </dgm:t>
    </dgm:pt>
    <dgm:pt modelId="{35B4D1D1-A38B-42E2-8740-F823A41D30DC}">
      <dgm:prSet custT="1"/>
      <dgm:spPr/>
      <dgm:t>
        <a:bodyPr/>
        <a:lstStyle/>
        <a:p>
          <a:pPr marL="0" marR="0" lvl="0" indent="0" defTabSz="914400" eaLnBrk="1" fontAlgn="auto" latinLnBrk="0" hangingPunct="1">
            <a:lnSpc>
              <a:spcPct val="100000"/>
            </a:lnSpc>
            <a:spcBef>
              <a:spcPts val="0"/>
            </a:spcBef>
            <a:spcAft>
              <a:spcPts val="600"/>
            </a:spcAft>
            <a:buClrTx/>
            <a:buSzTx/>
            <a:buFontTx/>
            <a:buNone/>
            <a:tabLst/>
            <a:defRPr/>
          </a:pPr>
          <a:r>
            <a:rPr lang="en-US" sz="1100" b="1" dirty="0">
              <a:solidFill>
                <a:srgbClr val="C00000"/>
              </a:solidFill>
              <a:latin typeface="Calibri" panose="020F0502020204030204" pitchFamily="34" charset="0"/>
              <a:cs typeface="Calibri" panose="020F0502020204030204" pitchFamily="34" charset="0"/>
            </a:rPr>
            <a:t>3/13/20</a:t>
          </a:r>
        </a:p>
        <a:p>
          <a:pPr marL="0" marR="0" lvl="0" indent="0" defTabSz="914400" eaLnBrk="1" fontAlgn="auto" latinLnBrk="0" hangingPunct="1">
            <a:lnSpc>
              <a:spcPct val="90000"/>
            </a:lnSpc>
            <a:spcBef>
              <a:spcPts val="0"/>
            </a:spcBef>
            <a:spcAft>
              <a:spcPts val="0"/>
            </a:spcAft>
            <a:buClrTx/>
            <a:buSzTx/>
            <a:buFontTx/>
            <a:buNone/>
            <a:tabLst/>
            <a:defRPr/>
          </a:pPr>
          <a:r>
            <a:rPr lang="en-US" sz="1100" b="0" dirty="0">
              <a:latin typeface="Calibri" panose="020F0502020204030204" pitchFamily="34" charset="0"/>
              <a:cs typeface="Calibri" panose="020F0502020204030204" pitchFamily="34" charset="0"/>
            </a:rPr>
            <a:t>COVID-19 declared as a National Emergency</a:t>
          </a:r>
        </a:p>
        <a:p>
          <a:pPr marL="0" lvl="0" defTabSz="800100">
            <a:lnSpc>
              <a:spcPct val="90000"/>
            </a:lnSpc>
            <a:spcBef>
              <a:spcPct val="0"/>
            </a:spcBef>
            <a:spcAft>
              <a:spcPct val="35000"/>
            </a:spcAft>
            <a:buNone/>
          </a:pPr>
          <a:r>
            <a:rPr lang="en-US" sz="1100" b="0" dirty="0">
              <a:latin typeface="Calibri" panose="020F0502020204030204" pitchFamily="34"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dgm:t>
    </dgm:pt>
    <dgm:pt modelId="{491A4A76-85CA-4D2B-80FA-C4162B2FF593}" type="parTrans" cxnId="{EB7081DD-0296-4650-BFCB-629224AF5D0E}">
      <dgm:prSet/>
      <dgm:spPr/>
      <dgm:t>
        <a:bodyPr/>
        <a:lstStyle/>
        <a:p>
          <a:endParaRPr lang="en-US" sz="1100">
            <a:latin typeface="Calibri" panose="020F0502020204030204" pitchFamily="34" charset="0"/>
            <a:cs typeface="Calibri" panose="020F0502020204030204" pitchFamily="34" charset="0"/>
          </a:endParaRPr>
        </a:p>
      </dgm:t>
    </dgm:pt>
    <dgm:pt modelId="{C556563B-8DF9-457A-8DF1-E98B2DE01C4E}" type="sibTrans" cxnId="{EB7081DD-0296-4650-BFCB-629224AF5D0E}">
      <dgm:prSet/>
      <dgm:spPr/>
      <dgm:t>
        <a:bodyPr/>
        <a:lstStyle/>
        <a:p>
          <a:endParaRPr lang="en-US" sz="1100">
            <a:latin typeface="Calibri" panose="020F0502020204030204" pitchFamily="34" charset="0"/>
            <a:cs typeface="Calibri" panose="020F0502020204030204" pitchFamily="34" charset="0"/>
          </a:endParaRPr>
        </a:p>
      </dgm:t>
    </dgm:pt>
    <dgm:pt modelId="{6E4CA0BF-845E-4F03-96A7-3BC638EE0607}">
      <dgm:prSet custT="1"/>
      <dgm:spPr/>
      <dgm:t>
        <a:bodyPr/>
        <a:lstStyle/>
        <a:p>
          <a:r>
            <a:rPr lang="en-US" sz="1100" b="1" dirty="0">
              <a:solidFill>
                <a:srgbClr val="C00000"/>
              </a:solidFill>
              <a:latin typeface="Calibri" panose="020F0502020204030204" pitchFamily="34" charset="0"/>
              <a:cs typeface="Calibri" panose="020F0502020204030204" pitchFamily="34" charset="0"/>
            </a:rPr>
            <a:t>3/15/20</a:t>
          </a:r>
          <a:r>
            <a:rPr lang="en-US" sz="1100" b="1" dirty="0">
              <a:latin typeface="Calibri" panose="020F0502020204030204" pitchFamily="34" charset="0"/>
              <a:cs typeface="Calibri" panose="020F0502020204030204" pitchFamily="34" charset="0"/>
            </a:rPr>
            <a:t> </a:t>
          </a:r>
        </a:p>
        <a:p>
          <a:r>
            <a:rPr lang="en-US" sz="1100" b="0" dirty="0">
              <a:latin typeface="Calibri" panose="020F0502020204030204" pitchFamily="34" charset="0"/>
              <a:cs typeface="Calibri" panose="020F0502020204030204" pitchFamily="34" charset="0"/>
            </a:rPr>
            <a:t>States &amp; U.S. territories  begin to issue statewide stay-at-home orders</a:t>
          </a:r>
        </a:p>
      </dgm:t>
    </dgm:pt>
    <dgm:pt modelId="{C68F75EE-96E7-4209-94CE-FECAE3219550}" type="parTrans" cxnId="{EAAA0235-0EA1-46CB-BD2E-62148DC20E74}">
      <dgm:prSet/>
      <dgm:spPr/>
      <dgm:t>
        <a:bodyPr/>
        <a:lstStyle/>
        <a:p>
          <a:endParaRPr lang="en-US" sz="1100">
            <a:latin typeface="Calibri" panose="020F0502020204030204" pitchFamily="34" charset="0"/>
            <a:cs typeface="Calibri" panose="020F0502020204030204" pitchFamily="34" charset="0"/>
          </a:endParaRPr>
        </a:p>
      </dgm:t>
    </dgm:pt>
    <dgm:pt modelId="{177FF1FA-92A7-46E1-AACF-C992A78C231F}" type="sibTrans" cxnId="{EAAA0235-0EA1-46CB-BD2E-62148DC20E74}">
      <dgm:prSet/>
      <dgm:spPr/>
      <dgm:t>
        <a:bodyPr/>
        <a:lstStyle/>
        <a:p>
          <a:endParaRPr lang="en-US" sz="1100">
            <a:latin typeface="Calibri" panose="020F0502020204030204" pitchFamily="34" charset="0"/>
            <a:cs typeface="Calibri" panose="020F0502020204030204" pitchFamily="34" charset="0"/>
          </a:endParaRPr>
        </a:p>
      </dgm:t>
    </dgm:pt>
    <dgm:pt modelId="{C2800065-F21C-45A3-A702-DEF8743CA2E6}">
      <dgm:prSet custT="1"/>
      <dgm:spPr/>
      <dgm:t>
        <a:bodyPr/>
        <a:lstStyle/>
        <a:p>
          <a:r>
            <a:rPr lang="en-US" sz="1100" b="1" dirty="0">
              <a:solidFill>
                <a:srgbClr val="C00000"/>
              </a:solidFill>
              <a:latin typeface="Calibri" panose="020F0502020204030204" pitchFamily="34" charset="0"/>
              <a:cs typeface="Calibri" panose="020F0502020204030204" pitchFamily="34" charset="0"/>
            </a:rPr>
            <a:t>12/11/202012/18/2020</a:t>
          </a:r>
        </a:p>
        <a:p>
          <a:r>
            <a:rPr lang="en-US" sz="1100" b="0" dirty="0">
              <a:latin typeface="Calibri" panose="020F0502020204030204" pitchFamily="34" charset="0"/>
              <a:cs typeface="Calibri" panose="020F0502020204030204" pitchFamily="34" charset="0"/>
            </a:rPr>
            <a:t>FDA EUA</a:t>
          </a:r>
          <a:r>
            <a:rPr lang="en-US" sz="1100" b="0" baseline="30000" dirty="0">
              <a:latin typeface="Calibri" panose="020F0502020204030204" pitchFamily="34" charset="0"/>
              <a:cs typeface="Calibri" panose="020F0502020204030204" pitchFamily="34" charset="0"/>
            </a:rPr>
            <a:t>* </a:t>
          </a:r>
          <a:r>
            <a:rPr lang="en-US" sz="1100" b="0" dirty="0">
              <a:latin typeface="Calibri" panose="020F0502020204030204" pitchFamily="34" charset="0"/>
              <a:cs typeface="Calibri" panose="020F0502020204030204" pitchFamily="34" charset="0"/>
            </a:rPr>
            <a:t> for two COVID-19 </a:t>
          </a:r>
          <a:r>
            <a:rPr lang="en-US" sz="1100" b="0" dirty="0" err="1">
              <a:latin typeface="Calibri" panose="020F0502020204030204" pitchFamily="34" charset="0"/>
              <a:cs typeface="Calibri" panose="020F0502020204030204" pitchFamily="34" charset="0"/>
            </a:rPr>
            <a:t>Vaccines</a:t>
          </a:r>
          <a:r>
            <a:rPr lang="en-US" sz="1100" b="0" baseline="30000" dirty="0" err="1">
              <a:latin typeface="Calibri" panose="020F0502020204030204" pitchFamily="34" charset="0"/>
              <a:cs typeface="Calibri" panose="020F0502020204030204" pitchFamily="34" charset="0"/>
            </a:rPr>
            <a:t>a</a:t>
          </a:r>
          <a:endParaRPr lang="en-US" sz="1100" b="0" dirty="0">
            <a:latin typeface="Calibri" panose="020F0502020204030204" pitchFamily="34" charset="0"/>
            <a:cs typeface="Calibri" panose="020F0502020204030204" pitchFamily="34" charset="0"/>
          </a:endParaRPr>
        </a:p>
      </dgm:t>
    </dgm:pt>
    <dgm:pt modelId="{7D7A5AA3-FCA4-4947-AAF0-E3BC08D8F02B}" type="parTrans" cxnId="{0A8D2CF9-999F-4AAF-AB93-E1DF46A2A6CC}">
      <dgm:prSet/>
      <dgm:spPr/>
      <dgm:t>
        <a:bodyPr/>
        <a:lstStyle/>
        <a:p>
          <a:endParaRPr lang="en-US" sz="1100">
            <a:latin typeface="Calibri" panose="020F0502020204030204" pitchFamily="34" charset="0"/>
            <a:cs typeface="Calibri" panose="020F0502020204030204" pitchFamily="34" charset="0"/>
          </a:endParaRPr>
        </a:p>
      </dgm:t>
    </dgm:pt>
    <dgm:pt modelId="{46A1F0D6-1525-4DF9-8CD6-BB12D8537CEC}" type="sibTrans" cxnId="{0A8D2CF9-999F-4AAF-AB93-E1DF46A2A6CC}">
      <dgm:prSet/>
      <dgm:spPr/>
      <dgm:t>
        <a:bodyPr/>
        <a:lstStyle/>
        <a:p>
          <a:endParaRPr lang="en-US" sz="1100">
            <a:latin typeface="Calibri" panose="020F0502020204030204" pitchFamily="34" charset="0"/>
            <a:cs typeface="Calibri" panose="020F0502020204030204" pitchFamily="34" charset="0"/>
          </a:endParaRPr>
        </a:p>
      </dgm:t>
    </dgm:pt>
    <dgm:pt modelId="{F8EADAF4-F641-494B-A1BA-E44152C11B42}">
      <dgm:prSet custT="1"/>
      <dgm:spPr/>
      <dgm:t>
        <a:bodyPr/>
        <a:lstStyle/>
        <a:p>
          <a:r>
            <a:rPr lang="en-US" sz="1100" b="1" dirty="0">
              <a:solidFill>
                <a:srgbClr val="C00000"/>
              </a:solidFill>
              <a:latin typeface="Calibri" panose="020F0502020204030204" pitchFamily="34" charset="0"/>
              <a:cs typeface="Calibri" panose="020F0502020204030204" pitchFamily="34" charset="0"/>
            </a:rPr>
            <a:t>12/20/2020- present day </a:t>
          </a:r>
          <a:r>
            <a:rPr lang="en-US" sz="1100" b="0" dirty="0">
              <a:solidFill>
                <a:schemeClr val="tx1"/>
              </a:solidFill>
              <a:latin typeface="Calibri" panose="020F0502020204030204" pitchFamily="34" charset="0"/>
              <a:cs typeface="Calibri" panose="020F0502020204030204" pitchFamily="34" charset="0"/>
            </a:rPr>
            <a:t>Several variants </a:t>
          </a:r>
          <a:r>
            <a:rPr lang="en-US" sz="1100" b="0" dirty="0">
              <a:latin typeface="Calibri" panose="020F0502020204030204" pitchFamily="34" charset="0"/>
              <a:cs typeface="Calibri" panose="020F0502020204030204" pitchFamily="34" charset="0"/>
            </a:rPr>
            <a:t>of SARS-CoV-2 emerged; cases have been reported in many countries</a:t>
          </a:r>
          <a:endParaRPr lang="en-US" sz="1100" b="1" dirty="0">
            <a:latin typeface="Calibri" panose="020F0502020204030204" pitchFamily="34" charset="0"/>
            <a:cs typeface="Calibri" panose="020F0502020204030204" pitchFamily="34" charset="0"/>
          </a:endParaRPr>
        </a:p>
      </dgm:t>
    </dgm:pt>
    <dgm:pt modelId="{9C441ECB-701E-4585-9AC2-73FFBEA3F149}" type="parTrans" cxnId="{E08D84D2-53BA-4C07-8530-31B2D083BC05}">
      <dgm:prSet/>
      <dgm:spPr/>
      <dgm:t>
        <a:bodyPr/>
        <a:lstStyle/>
        <a:p>
          <a:endParaRPr lang="en-US" sz="1100">
            <a:latin typeface="Calibri" panose="020F0502020204030204" pitchFamily="34" charset="0"/>
            <a:cs typeface="Calibri" panose="020F0502020204030204" pitchFamily="34" charset="0"/>
          </a:endParaRPr>
        </a:p>
      </dgm:t>
    </dgm:pt>
    <dgm:pt modelId="{4211C5E2-4850-4182-8496-02ED039B490A}" type="sibTrans" cxnId="{E08D84D2-53BA-4C07-8530-31B2D083BC05}">
      <dgm:prSet/>
      <dgm:spPr/>
      <dgm:t>
        <a:bodyPr/>
        <a:lstStyle/>
        <a:p>
          <a:endParaRPr lang="en-US" sz="1100">
            <a:latin typeface="Calibri" panose="020F0502020204030204" pitchFamily="34" charset="0"/>
            <a:cs typeface="Calibri" panose="020F0502020204030204" pitchFamily="34" charset="0"/>
          </a:endParaRPr>
        </a:p>
      </dgm:t>
    </dgm:pt>
    <dgm:pt modelId="{58046B1F-2163-4D50-99AE-7815A30CD5E1}">
      <dgm:prSet custT="1"/>
      <dgm:spPr/>
      <dgm:t>
        <a:bodyPr/>
        <a:lstStyle/>
        <a:p>
          <a:r>
            <a:rPr lang="en-US" sz="1100" b="1" dirty="0">
              <a:solidFill>
                <a:srgbClr val="C00000"/>
              </a:solidFill>
              <a:latin typeface="Calibri" panose="020F0502020204030204" pitchFamily="34" charset="0"/>
              <a:cs typeface="Calibri" panose="020F0502020204030204" pitchFamily="34" charset="0"/>
            </a:rPr>
            <a:t>2/27/2021 </a:t>
          </a:r>
        </a:p>
        <a:p>
          <a:r>
            <a:rPr lang="en-US" sz="1100" b="0" dirty="0">
              <a:latin typeface="Calibri" panose="020F0502020204030204" pitchFamily="34" charset="0"/>
              <a:cs typeface="Calibri" panose="020F0502020204030204" pitchFamily="34" charset="0"/>
            </a:rPr>
            <a:t>FDA EUA</a:t>
          </a:r>
          <a:r>
            <a:rPr lang="en-US" sz="1100" b="0" baseline="30000" dirty="0">
              <a:latin typeface="Calibri" panose="020F0502020204030204" pitchFamily="34" charset="0"/>
              <a:cs typeface="Calibri" panose="020F0502020204030204" pitchFamily="34" charset="0"/>
            </a:rPr>
            <a:t>* </a:t>
          </a:r>
          <a:r>
            <a:rPr lang="en-US" sz="1100" b="0" dirty="0">
              <a:latin typeface="Calibri" panose="020F0502020204030204" pitchFamily="34" charset="0"/>
              <a:cs typeface="Calibri" panose="020F0502020204030204" pitchFamily="34" charset="0"/>
            </a:rPr>
            <a:t>for third </a:t>
          </a:r>
          <a:r>
            <a:rPr lang="en-US" sz="1100" b="0" dirty="0" err="1">
              <a:latin typeface="Calibri" panose="020F0502020204030204" pitchFamily="34" charset="0"/>
              <a:cs typeface="Calibri" panose="020F0502020204030204" pitchFamily="34" charset="0"/>
            </a:rPr>
            <a:t>vaccine</a:t>
          </a:r>
          <a:r>
            <a:rPr lang="en-US" sz="1100" b="0" baseline="30000" dirty="0" err="1">
              <a:latin typeface="Calibri" panose="020F0502020204030204" pitchFamily="34" charset="0"/>
              <a:cs typeface="Calibri" panose="020F0502020204030204" pitchFamily="34" charset="0"/>
            </a:rPr>
            <a:t>b</a:t>
          </a:r>
          <a:endParaRPr lang="en-US" sz="1100" b="1" dirty="0">
            <a:latin typeface="Calibri" panose="020F0502020204030204" pitchFamily="34" charset="0"/>
            <a:cs typeface="Calibri" panose="020F0502020204030204" pitchFamily="34" charset="0"/>
          </a:endParaRPr>
        </a:p>
      </dgm:t>
    </dgm:pt>
    <dgm:pt modelId="{AB6AC165-227E-49AF-88B8-C214D37D5AEC}" type="parTrans" cxnId="{E8ED625F-6801-4F2D-9683-ADBE5C84ABA8}">
      <dgm:prSet/>
      <dgm:spPr/>
      <dgm:t>
        <a:bodyPr/>
        <a:lstStyle/>
        <a:p>
          <a:endParaRPr lang="en-US" sz="1100"/>
        </a:p>
      </dgm:t>
    </dgm:pt>
    <dgm:pt modelId="{B05A1CE5-868D-41DF-B969-47E7D8293707}" type="sibTrans" cxnId="{E8ED625F-6801-4F2D-9683-ADBE5C84ABA8}">
      <dgm:prSet/>
      <dgm:spPr/>
      <dgm:t>
        <a:bodyPr/>
        <a:lstStyle/>
        <a:p>
          <a:endParaRPr lang="en-US" sz="1100"/>
        </a:p>
      </dgm:t>
    </dgm:pt>
    <dgm:pt modelId="{4D192E6A-19C9-4B6E-9B21-E2113EEE31B7}" type="pres">
      <dgm:prSet presAssocID="{1D32FE88-A73E-47ED-B05E-D23418220347}" presName="Name0" presStyleCnt="0">
        <dgm:presLayoutVars>
          <dgm:dir/>
          <dgm:resizeHandles val="exact"/>
        </dgm:presLayoutVars>
      </dgm:prSet>
      <dgm:spPr/>
    </dgm:pt>
    <dgm:pt modelId="{B135ED0A-E5C0-47A8-B6AA-A3E94229CF42}" type="pres">
      <dgm:prSet presAssocID="{1D32FE88-A73E-47ED-B05E-D23418220347}" presName="arrow" presStyleLbl="bgShp" presStyleIdx="0" presStyleCnt="1"/>
      <dgm:spPr/>
    </dgm:pt>
    <dgm:pt modelId="{7E1DE3F5-CB2D-4975-8CCC-C53A8DF9DAC9}" type="pres">
      <dgm:prSet presAssocID="{1D32FE88-A73E-47ED-B05E-D23418220347}" presName="points" presStyleCnt="0"/>
      <dgm:spPr/>
    </dgm:pt>
    <dgm:pt modelId="{748B12EA-CAE7-4B61-9848-726A4FBD59CE}" type="pres">
      <dgm:prSet presAssocID="{03083E4D-F097-43B9-8E7A-6FDD0178BBDF}" presName="compositeA" presStyleCnt="0"/>
      <dgm:spPr/>
    </dgm:pt>
    <dgm:pt modelId="{567CDAE2-AE73-4EFA-AFDE-24CC03B9EFB0}" type="pres">
      <dgm:prSet presAssocID="{03083E4D-F097-43B9-8E7A-6FDD0178BBDF}" presName="textA" presStyleLbl="revTx" presStyleIdx="0" presStyleCnt="8" custScaleX="371246">
        <dgm:presLayoutVars>
          <dgm:bulletEnabled val="1"/>
        </dgm:presLayoutVars>
      </dgm:prSet>
      <dgm:spPr/>
    </dgm:pt>
    <dgm:pt modelId="{52CF0117-AB4A-4CCB-BBB0-8154C4820F90}" type="pres">
      <dgm:prSet presAssocID="{03083E4D-F097-43B9-8E7A-6FDD0178BBDF}" presName="circleA" presStyleLbl="node1" presStyleIdx="0" presStyleCnt="8"/>
      <dgm:spPr/>
    </dgm:pt>
    <dgm:pt modelId="{1F5638C7-8A17-4859-8470-BB4831B44EC4}" type="pres">
      <dgm:prSet presAssocID="{03083E4D-F097-43B9-8E7A-6FDD0178BBDF}" presName="spaceA" presStyleCnt="0"/>
      <dgm:spPr/>
    </dgm:pt>
    <dgm:pt modelId="{B8B5DAC6-E129-4363-AB0A-C1F0C3A48023}" type="pres">
      <dgm:prSet presAssocID="{76B6CDB3-78C1-4E59-BBB5-C39D32F1A05E}" presName="space" presStyleCnt="0"/>
      <dgm:spPr/>
    </dgm:pt>
    <dgm:pt modelId="{3D60C44D-8FF3-4A8E-BC67-D0FDFFC1905F}" type="pres">
      <dgm:prSet presAssocID="{9E9AA456-67A2-4FC9-8A3A-025D7B6254D8}" presName="compositeB" presStyleCnt="0"/>
      <dgm:spPr/>
    </dgm:pt>
    <dgm:pt modelId="{45E76080-B581-47A5-A41B-2E80999C48D3}" type="pres">
      <dgm:prSet presAssocID="{9E9AA456-67A2-4FC9-8A3A-025D7B6254D8}" presName="textB" presStyleLbl="revTx" presStyleIdx="1" presStyleCnt="8" custScaleX="416880">
        <dgm:presLayoutVars>
          <dgm:bulletEnabled val="1"/>
        </dgm:presLayoutVars>
      </dgm:prSet>
      <dgm:spPr/>
    </dgm:pt>
    <dgm:pt modelId="{45635DCB-F6ED-455A-944D-8CF71EACFACD}" type="pres">
      <dgm:prSet presAssocID="{9E9AA456-67A2-4FC9-8A3A-025D7B6254D8}" presName="circleB" presStyleLbl="node1" presStyleIdx="1" presStyleCnt="8"/>
      <dgm:spPr/>
    </dgm:pt>
    <dgm:pt modelId="{782E8ED4-A0B3-4D71-8927-A7DBB5EB5B20}" type="pres">
      <dgm:prSet presAssocID="{9E9AA456-67A2-4FC9-8A3A-025D7B6254D8}" presName="spaceB" presStyleCnt="0"/>
      <dgm:spPr/>
    </dgm:pt>
    <dgm:pt modelId="{158E0A4D-CE95-450F-943D-6B8CC83AB26C}" type="pres">
      <dgm:prSet presAssocID="{80EE69D2-0B41-409A-8D1A-C7E9EC351FFD}" presName="space" presStyleCnt="0"/>
      <dgm:spPr/>
    </dgm:pt>
    <dgm:pt modelId="{40EB682C-593F-4277-8D36-9A7B19245704}" type="pres">
      <dgm:prSet presAssocID="{516500FA-FF59-4989-9C5E-9E82856CDB00}" presName="compositeA" presStyleCnt="0"/>
      <dgm:spPr/>
    </dgm:pt>
    <dgm:pt modelId="{D091DC8A-1E97-4E3A-B2A2-5DC0696CB23C}" type="pres">
      <dgm:prSet presAssocID="{516500FA-FF59-4989-9C5E-9E82856CDB00}" presName="textA" presStyleLbl="revTx" presStyleIdx="2" presStyleCnt="8" custScaleX="393019">
        <dgm:presLayoutVars>
          <dgm:bulletEnabled val="1"/>
        </dgm:presLayoutVars>
      </dgm:prSet>
      <dgm:spPr/>
    </dgm:pt>
    <dgm:pt modelId="{CAECD271-0D49-4080-ACF0-4BBE3E748ECB}" type="pres">
      <dgm:prSet presAssocID="{516500FA-FF59-4989-9C5E-9E82856CDB00}" presName="circleA" presStyleLbl="node1" presStyleIdx="2" presStyleCnt="8"/>
      <dgm:spPr/>
    </dgm:pt>
    <dgm:pt modelId="{E81F77F4-4F30-46E7-BD75-6D5C5073878C}" type="pres">
      <dgm:prSet presAssocID="{516500FA-FF59-4989-9C5E-9E82856CDB00}" presName="spaceA" presStyleCnt="0"/>
      <dgm:spPr/>
    </dgm:pt>
    <dgm:pt modelId="{3919C930-5175-4B34-BEAE-B64961259877}" type="pres">
      <dgm:prSet presAssocID="{186F7996-63F4-415C-9615-EE8461400412}" presName="space" presStyleCnt="0"/>
      <dgm:spPr/>
    </dgm:pt>
    <dgm:pt modelId="{9F68F627-4C4B-401E-8652-2C14F2F3CE6D}" type="pres">
      <dgm:prSet presAssocID="{35B4D1D1-A38B-42E2-8740-F823A41D30DC}" presName="compositeB" presStyleCnt="0"/>
      <dgm:spPr/>
    </dgm:pt>
    <dgm:pt modelId="{16D05A16-F8A5-4B20-95D7-0A634FB6B54C}" type="pres">
      <dgm:prSet presAssocID="{35B4D1D1-A38B-42E2-8740-F823A41D30DC}" presName="textB" presStyleLbl="revTx" presStyleIdx="3" presStyleCnt="8" custScaleX="436434">
        <dgm:presLayoutVars>
          <dgm:bulletEnabled val="1"/>
        </dgm:presLayoutVars>
      </dgm:prSet>
      <dgm:spPr/>
    </dgm:pt>
    <dgm:pt modelId="{E6A0C69C-39E9-4B3C-924B-B9C30E15FCB4}" type="pres">
      <dgm:prSet presAssocID="{35B4D1D1-A38B-42E2-8740-F823A41D30DC}" presName="circleB" presStyleLbl="node1" presStyleIdx="3" presStyleCnt="8"/>
      <dgm:spPr/>
    </dgm:pt>
    <dgm:pt modelId="{1F5EC214-444B-4E3E-AD3F-7BF217EA5FBF}" type="pres">
      <dgm:prSet presAssocID="{35B4D1D1-A38B-42E2-8740-F823A41D30DC}" presName="spaceB" presStyleCnt="0"/>
      <dgm:spPr/>
    </dgm:pt>
    <dgm:pt modelId="{09949477-087F-4939-BCEC-F28C4EC46BEA}" type="pres">
      <dgm:prSet presAssocID="{C556563B-8DF9-457A-8DF1-E98B2DE01C4E}" presName="space" presStyleCnt="0"/>
      <dgm:spPr/>
    </dgm:pt>
    <dgm:pt modelId="{BD63AFD9-9D46-448A-A7BB-9966455DFA26}" type="pres">
      <dgm:prSet presAssocID="{6E4CA0BF-845E-4F03-96A7-3BC638EE0607}" presName="compositeA" presStyleCnt="0"/>
      <dgm:spPr/>
    </dgm:pt>
    <dgm:pt modelId="{69473714-9BF2-43FF-B87E-2AD853CB1C55}" type="pres">
      <dgm:prSet presAssocID="{6E4CA0BF-845E-4F03-96A7-3BC638EE0607}" presName="textA" presStyleLbl="revTx" presStyleIdx="4" presStyleCnt="8" custScaleX="417737">
        <dgm:presLayoutVars>
          <dgm:bulletEnabled val="1"/>
        </dgm:presLayoutVars>
      </dgm:prSet>
      <dgm:spPr/>
    </dgm:pt>
    <dgm:pt modelId="{8ED62240-EE12-4446-AE24-A274C4712F55}" type="pres">
      <dgm:prSet presAssocID="{6E4CA0BF-845E-4F03-96A7-3BC638EE0607}" presName="circleA" presStyleLbl="node1" presStyleIdx="4" presStyleCnt="8"/>
      <dgm:spPr/>
    </dgm:pt>
    <dgm:pt modelId="{454CDF24-5173-4118-9F98-BC5CDF7EC51D}" type="pres">
      <dgm:prSet presAssocID="{6E4CA0BF-845E-4F03-96A7-3BC638EE0607}" presName="spaceA" presStyleCnt="0"/>
      <dgm:spPr/>
    </dgm:pt>
    <dgm:pt modelId="{4E8444BD-0800-4F1C-B609-E0E8A22BD4B9}" type="pres">
      <dgm:prSet presAssocID="{177FF1FA-92A7-46E1-AACF-C992A78C231F}" presName="space" presStyleCnt="0"/>
      <dgm:spPr/>
    </dgm:pt>
    <dgm:pt modelId="{772E781F-4DB6-4A36-8426-8880BB046C28}" type="pres">
      <dgm:prSet presAssocID="{C2800065-F21C-45A3-A702-DEF8743CA2E6}" presName="compositeB" presStyleCnt="0"/>
      <dgm:spPr/>
    </dgm:pt>
    <dgm:pt modelId="{01ECA4DA-F32D-40AB-B1DE-31CCA85EA942}" type="pres">
      <dgm:prSet presAssocID="{C2800065-F21C-45A3-A702-DEF8743CA2E6}" presName="textB" presStyleLbl="revTx" presStyleIdx="5" presStyleCnt="8" custScaleX="430208" custScaleY="58813" custLinFactNeighborX="15069" custLinFactNeighborY="-24407">
        <dgm:presLayoutVars>
          <dgm:bulletEnabled val="1"/>
        </dgm:presLayoutVars>
      </dgm:prSet>
      <dgm:spPr/>
    </dgm:pt>
    <dgm:pt modelId="{500753B3-FDA6-4765-947F-9C701F145D63}" type="pres">
      <dgm:prSet presAssocID="{C2800065-F21C-45A3-A702-DEF8743CA2E6}" presName="circleB" presStyleLbl="node1" presStyleIdx="5" presStyleCnt="8" custLinFactNeighborY="-43303"/>
      <dgm:spPr/>
    </dgm:pt>
    <dgm:pt modelId="{C4428E6C-A4B6-458F-94E3-C599CB6A7599}" type="pres">
      <dgm:prSet presAssocID="{C2800065-F21C-45A3-A702-DEF8743CA2E6}" presName="spaceB" presStyleCnt="0"/>
      <dgm:spPr/>
    </dgm:pt>
    <dgm:pt modelId="{FFBF0E84-8C35-4FCC-BD7F-6E5C640A0952}" type="pres">
      <dgm:prSet presAssocID="{46A1F0D6-1525-4DF9-8CD6-BB12D8537CEC}" presName="space" presStyleCnt="0"/>
      <dgm:spPr/>
    </dgm:pt>
    <dgm:pt modelId="{5D9F1D0D-44C5-478C-9896-A9515F897E63}" type="pres">
      <dgm:prSet presAssocID="{F8EADAF4-F641-494B-A1BA-E44152C11B42}" presName="compositeA" presStyleCnt="0"/>
      <dgm:spPr/>
    </dgm:pt>
    <dgm:pt modelId="{1577312F-6623-4485-8A99-5AC8E038C67C}" type="pres">
      <dgm:prSet presAssocID="{F8EADAF4-F641-494B-A1BA-E44152C11B42}" presName="textA" presStyleLbl="revTx" presStyleIdx="6" presStyleCnt="8" custScaleX="440144">
        <dgm:presLayoutVars>
          <dgm:bulletEnabled val="1"/>
        </dgm:presLayoutVars>
      </dgm:prSet>
      <dgm:spPr/>
    </dgm:pt>
    <dgm:pt modelId="{1FE0286E-6130-408E-B19F-5A6282CCC1AB}" type="pres">
      <dgm:prSet presAssocID="{F8EADAF4-F641-494B-A1BA-E44152C11B42}" presName="circleA" presStyleLbl="node1" presStyleIdx="6" presStyleCnt="8"/>
      <dgm:spPr/>
    </dgm:pt>
    <dgm:pt modelId="{AF4C15AF-BC18-4EE0-A1CE-AC5A9232DCCE}" type="pres">
      <dgm:prSet presAssocID="{F8EADAF4-F641-494B-A1BA-E44152C11B42}" presName="spaceA" presStyleCnt="0"/>
      <dgm:spPr/>
    </dgm:pt>
    <dgm:pt modelId="{5044E1EA-84A4-4B17-A5B3-61905C8C118E}" type="pres">
      <dgm:prSet presAssocID="{4211C5E2-4850-4182-8496-02ED039B490A}" presName="space" presStyleCnt="0"/>
      <dgm:spPr/>
    </dgm:pt>
    <dgm:pt modelId="{1472CE9B-E7F3-4C6C-A378-E968D6384A7F}" type="pres">
      <dgm:prSet presAssocID="{58046B1F-2163-4D50-99AE-7815A30CD5E1}" presName="compositeB" presStyleCnt="0"/>
      <dgm:spPr/>
    </dgm:pt>
    <dgm:pt modelId="{1F912A32-C874-4376-BEEB-0B224D609A4F}" type="pres">
      <dgm:prSet presAssocID="{58046B1F-2163-4D50-99AE-7815A30CD5E1}" presName="textB" presStyleLbl="revTx" presStyleIdx="7" presStyleCnt="8" custAng="0" custScaleX="403963" custScaleY="73984" custLinFactNeighborX="10330" custLinFactNeighborY="-9153">
        <dgm:presLayoutVars>
          <dgm:bulletEnabled val="1"/>
        </dgm:presLayoutVars>
      </dgm:prSet>
      <dgm:spPr/>
    </dgm:pt>
    <dgm:pt modelId="{F382A045-A1E6-4F59-819C-10B91B6FB57C}" type="pres">
      <dgm:prSet presAssocID="{58046B1F-2163-4D50-99AE-7815A30CD5E1}" presName="circleB" presStyleLbl="node1" presStyleIdx="7" presStyleCnt="8" custLinFactNeighborX="-3390" custLinFactNeighborY="-26445"/>
      <dgm:spPr/>
    </dgm:pt>
    <dgm:pt modelId="{29B2A5AB-5987-41F4-9A32-A96C55E9D066}" type="pres">
      <dgm:prSet presAssocID="{58046B1F-2163-4D50-99AE-7815A30CD5E1}" presName="spaceB" presStyleCnt="0"/>
      <dgm:spPr/>
    </dgm:pt>
  </dgm:ptLst>
  <dgm:cxnLst>
    <dgm:cxn modelId="{A4362E00-1A9B-411C-B4FA-4900F10EB14C}" type="presOf" srcId="{516500FA-FF59-4989-9C5E-9E82856CDB00}" destId="{D091DC8A-1E97-4E3A-B2A2-5DC0696CB23C}" srcOrd="0" destOrd="0" presId="urn:microsoft.com/office/officeart/2005/8/layout/hProcess11"/>
    <dgm:cxn modelId="{0895400E-108B-4CA6-A3B4-608E88651360}" type="presOf" srcId="{03083E4D-F097-43B9-8E7A-6FDD0178BBDF}" destId="{567CDAE2-AE73-4EFA-AFDE-24CC03B9EFB0}" srcOrd="0" destOrd="0" presId="urn:microsoft.com/office/officeart/2005/8/layout/hProcess11"/>
    <dgm:cxn modelId="{11378815-8953-44F8-86EF-2351923F1C69}" type="presOf" srcId="{58046B1F-2163-4D50-99AE-7815A30CD5E1}" destId="{1F912A32-C874-4376-BEEB-0B224D609A4F}" srcOrd="0" destOrd="0" presId="urn:microsoft.com/office/officeart/2005/8/layout/hProcess11"/>
    <dgm:cxn modelId="{12975529-4832-4731-B1E0-452CB7BF9C3C}" type="presOf" srcId="{9E9AA456-67A2-4FC9-8A3A-025D7B6254D8}" destId="{45E76080-B581-47A5-A41B-2E80999C48D3}" srcOrd="0" destOrd="0" presId="urn:microsoft.com/office/officeart/2005/8/layout/hProcess11"/>
    <dgm:cxn modelId="{67254B31-FCA4-45E8-8E66-551805A3F9EE}" type="presOf" srcId="{6E4CA0BF-845E-4F03-96A7-3BC638EE0607}" destId="{69473714-9BF2-43FF-B87E-2AD853CB1C55}" srcOrd="0" destOrd="0" presId="urn:microsoft.com/office/officeart/2005/8/layout/hProcess11"/>
    <dgm:cxn modelId="{EAAA0235-0EA1-46CB-BD2E-62148DC20E74}" srcId="{1D32FE88-A73E-47ED-B05E-D23418220347}" destId="{6E4CA0BF-845E-4F03-96A7-3BC638EE0607}" srcOrd="4" destOrd="0" parTransId="{C68F75EE-96E7-4209-94CE-FECAE3219550}" sibTransId="{177FF1FA-92A7-46E1-AACF-C992A78C231F}"/>
    <dgm:cxn modelId="{E8ED625F-6801-4F2D-9683-ADBE5C84ABA8}" srcId="{1D32FE88-A73E-47ED-B05E-D23418220347}" destId="{58046B1F-2163-4D50-99AE-7815A30CD5E1}" srcOrd="7" destOrd="0" parTransId="{AB6AC165-227E-49AF-88B8-C214D37D5AEC}" sibTransId="{B05A1CE5-868D-41DF-B969-47E7D8293707}"/>
    <dgm:cxn modelId="{CC0E5263-2E97-4DA1-88AC-F242A8487BCE}" type="presOf" srcId="{35B4D1D1-A38B-42E2-8740-F823A41D30DC}" destId="{16D05A16-F8A5-4B20-95D7-0A634FB6B54C}" srcOrd="0" destOrd="0" presId="urn:microsoft.com/office/officeart/2005/8/layout/hProcess11"/>
    <dgm:cxn modelId="{BAFBAF77-C050-493D-9E3D-B2723BE71FCB}" srcId="{1D32FE88-A73E-47ED-B05E-D23418220347}" destId="{03083E4D-F097-43B9-8E7A-6FDD0178BBDF}" srcOrd="0" destOrd="0" parTransId="{0CDB86BC-1C4C-4AB7-91CA-329AFCA0DC78}" sibTransId="{76B6CDB3-78C1-4E59-BBB5-C39D32F1A05E}"/>
    <dgm:cxn modelId="{F31E3E7F-43AD-4955-BB66-9C61B2CA3CA2}" type="presOf" srcId="{F8EADAF4-F641-494B-A1BA-E44152C11B42}" destId="{1577312F-6623-4485-8A99-5AC8E038C67C}" srcOrd="0" destOrd="0" presId="urn:microsoft.com/office/officeart/2005/8/layout/hProcess11"/>
    <dgm:cxn modelId="{4473C78E-1073-4FE1-97AE-BF7A49A4591E}" type="presOf" srcId="{C2800065-F21C-45A3-A702-DEF8743CA2E6}" destId="{01ECA4DA-F32D-40AB-B1DE-31CCA85EA942}" srcOrd="0" destOrd="0" presId="urn:microsoft.com/office/officeart/2005/8/layout/hProcess11"/>
    <dgm:cxn modelId="{65EF7ECB-17E9-4406-83BD-A18288FD0417}" srcId="{1D32FE88-A73E-47ED-B05E-D23418220347}" destId="{9E9AA456-67A2-4FC9-8A3A-025D7B6254D8}" srcOrd="1" destOrd="0" parTransId="{E2792874-B737-4A06-94CD-B67B77A2343B}" sibTransId="{80EE69D2-0B41-409A-8D1A-C7E9EC351FFD}"/>
    <dgm:cxn modelId="{43516FCC-602F-4AE0-8B47-13CE61C85BB6}" srcId="{1D32FE88-A73E-47ED-B05E-D23418220347}" destId="{516500FA-FF59-4989-9C5E-9E82856CDB00}" srcOrd="2" destOrd="0" parTransId="{9CF4974B-1E7C-40CA-9648-CF2FA01698BB}" sibTransId="{186F7996-63F4-415C-9615-EE8461400412}"/>
    <dgm:cxn modelId="{E08D84D2-53BA-4C07-8530-31B2D083BC05}" srcId="{1D32FE88-A73E-47ED-B05E-D23418220347}" destId="{F8EADAF4-F641-494B-A1BA-E44152C11B42}" srcOrd="6" destOrd="0" parTransId="{9C441ECB-701E-4585-9AC2-73FFBEA3F149}" sibTransId="{4211C5E2-4850-4182-8496-02ED039B490A}"/>
    <dgm:cxn modelId="{132877D5-54E6-4318-BACB-D858B5066628}" type="presOf" srcId="{1D32FE88-A73E-47ED-B05E-D23418220347}" destId="{4D192E6A-19C9-4B6E-9B21-E2113EEE31B7}" srcOrd="0" destOrd="0" presId="urn:microsoft.com/office/officeart/2005/8/layout/hProcess11"/>
    <dgm:cxn modelId="{EB7081DD-0296-4650-BFCB-629224AF5D0E}" srcId="{1D32FE88-A73E-47ED-B05E-D23418220347}" destId="{35B4D1D1-A38B-42E2-8740-F823A41D30DC}" srcOrd="3" destOrd="0" parTransId="{491A4A76-85CA-4D2B-80FA-C4162B2FF593}" sibTransId="{C556563B-8DF9-457A-8DF1-E98B2DE01C4E}"/>
    <dgm:cxn modelId="{0A8D2CF9-999F-4AAF-AB93-E1DF46A2A6CC}" srcId="{1D32FE88-A73E-47ED-B05E-D23418220347}" destId="{C2800065-F21C-45A3-A702-DEF8743CA2E6}" srcOrd="5" destOrd="0" parTransId="{7D7A5AA3-FCA4-4947-AAF0-E3BC08D8F02B}" sibTransId="{46A1F0D6-1525-4DF9-8CD6-BB12D8537CEC}"/>
    <dgm:cxn modelId="{90454E24-93F7-44F1-9145-B7960601280F}" type="presParOf" srcId="{4D192E6A-19C9-4B6E-9B21-E2113EEE31B7}" destId="{B135ED0A-E5C0-47A8-B6AA-A3E94229CF42}" srcOrd="0" destOrd="0" presId="urn:microsoft.com/office/officeart/2005/8/layout/hProcess11"/>
    <dgm:cxn modelId="{4E576F1E-2A0C-44D3-A1F6-6015E25B18EC}" type="presParOf" srcId="{4D192E6A-19C9-4B6E-9B21-E2113EEE31B7}" destId="{7E1DE3F5-CB2D-4975-8CCC-C53A8DF9DAC9}" srcOrd="1" destOrd="0" presId="urn:microsoft.com/office/officeart/2005/8/layout/hProcess11"/>
    <dgm:cxn modelId="{7FE8D355-7D67-41F4-B2D2-BF0050B64D85}" type="presParOf" srcId="{7E1DE3F5-CB2D-4975-8CCC-C53A8DF9DAC9}" destId="{748B12EA-CAE7-4B61-9848-726A4FBD59CE}" srcOrd="0" destOrd="0" presId="urn:microsoft.com/office/officeart/2005/8/layout/hProcess11"/>
    <dgm:cxn modelId="{FFEEC917-987A-4892-8A51-54EBF7EDD1A6}" type="presParOf" srcId="{748B12EA-CAE7-4B61-9848-726A4FBD59CE}" destId="{567CDAE2-AE73-4EFA-AFDE-24CC03B9EFB0}" srcOrd="0" destOrd="0" presId="urn:microsoft.com/office/officeart/2005/8/layout/hProcess11"/>
    <dgm:cxn modelId="{A4D37280-AB92-4245-ABCA-BBE1A6C8F009}" type="presParOf" srcId="{748B12EA-CAE7-4B61-9848-726A4FBD59CE}" destId="{52CF0117-AB4A-4CCB-BBB0-8154C4820F90}" srcOrd="1" destOrd="0" presId="urn:microsoft.com/office/officeart/2005/8/layout/hProcess11"/>
    <dgm:cxn modelId="{7B6AA28C-2C45-4B1D-A65A-5DCA8E245C4B}" type="presParOf" srcId="{748B12EA-CAE7-4B61-9848-726A4FBD59CE}" destId="{1F5638C7-8A17-4859-8470-BB4831B44EC4}" srcOrd="2" destOrd="0" presId="urn:microsoft.com/office/officeart/2005/8/layout/hProcess11"/>
    <dgm:cxn modelId="{58D8A150-B592-4326-8D82-FD2E646CDD7E}" type="presParOf" srcId="{7E1DE3F5-CB2D-4975-8CCC-C53A8DF9DAC9}" destId="{B8B5DAC6-E129-4363-AB0A-C1F0C3A48023}" srcOrd="1" destOrd="0" presId="urn:microsoft.com/office/officeart/2005/8/layout/hProcess11"/>
    <dgm:cxn modelId="{08BA2C19-E187-4A16-ACBD-72A04E55573B}" type="presParOf" srcId="{7E1DE3F5-CB2D-4975-8CCC-C53A8DF9DAC9}" destId="{3D60C44D-8FF3-4A8E-BC67-D0FDFFC1905F}" srcOrd="2" destOrd="0" presId="urn:microsoft.com/office/officeart/2005/8/layout/hProcess11"/>
    <dgm:cxn modelId="{92D44BCA-CDA8-4CC5-896A-160B3692A8D9}" type="presParOf" srcId="{3D60C44D-8FF3-4A8E-BC67-D0FDFFC1905F}" destId="{45E76080-B581-47A5-A41B-2E80999C48D3}" srcOrd="0" destOrd="0" presId="urn:microsoft.com/office/officeart/2005/8/layout/hProcess11"/>
    <dgm:cxn modelId="{BF83B6DA-A4D7-45B0-B9EB-C68D03830414}" type="presParOf" srcId="{3D60C44D-8FF3-4A8E-BC67-D0FDFFC1905F}" destId="{45635DCB-F6ED-455A-944D-8CF71EACFACD}" srcOrd="1" destOrd="0" presId="urn:microsoft.com/office/officeart/2005/8/layout/hProcess11"/>
    <dgm:cxn modelId="{BBE8523F-8CB0-4DBD-99A8-1AFA7A883DDF}" type="presParOf" srcId="{3D60C44D-8FF3-4A8E-BC67-D0FDFFC1905F}" destId="{782E8ED4-A0B3-4D71-8927-A7DBB5EB5B20}" srcOrd="2" destOrd="0" presId="urn:microsoft.com/office/officeart/2005/8/layout/hProcess11"/>
    <dgm:cxn modelId="{E0C6737D-C278-4406-B699-F95E0B6975C6}" type="presParOf" srcId="{7E1DE3F5-CB2D-4975-8CCC-C53A8DF9DAC9}" destId="{158E0A4D-CE95-450F-943D-6B8CC83AB26C}" srcOrd="3" destOrd="0" presId="urn:microsoft.com/office/officeart/2005/8/layout/hProcess11"/>
    <dgm:cxn modelId="{6BE0CC99-C567-4D17-BAC3-47C7CCB9055F}" type="presParOf" srcId="{7E1DE3F5-CB2D-4975-8CCC-C53A8DF9DAC9}" destId="{40EB682C-593F-4277-8D36-9A7B19245704}" srcOrd="4" destOrd="0" presId="urn:microsoft.com/office/officeart/2005/8/layout/hProcess11"/>
    <dgm:cxn modelId="{91990A10-A4FA-4097-910D-57ADCDC58596}" type="presParOf" srcId="{40EB682C-593F-4277-8D36-9A7B19245704}" destId="{D091DC8A-1E97-4E3A-B2A2-5DC0696CB23C}" srcOrd="0" destOrd="0" presId="urn:microsoft.com/office/officeart/2005/8/layout/hProcess11"/>
    <dgm:cxn modelId="{1D0EAF23-A767-4BE6-B1DF-C9F4C5E8F8C0}" type="presParOf" srcId="{40EB682C-593F-4277-8D36-9A7B19245704}" destId="{CAECD271-0D49-4080-ACF0-4BBE3E748ECB}" srcOrd="1" destOrd="0" presId="urn:microsoft.com/office/officeart/2005/8/layout/hProcess11"/>
    <dgm:cxn modelId="{6D472D22-B251-401C-85A7-CD2562AFAF07}" type="presParOf" srcId="{40EB682C-593F-4277-8D36-9A7B19245704}" destId="{E81F77F4-4F30-46E7-BD75-6D5C5073878C}" srcOrd="2" destOrd="0" presId="urn:microsoft.com/office/officeart/2005/8/layout/hProcess11"/>
    <dgm:cxn modelId="{45C36A92-6BD4-4378-A54D-B97CD81EC643}" type="presParOf" srcId="{7E1DE3F5-CB2D-4975-8CCC-C53A8DF9DAC9}" destId="{3919C930-5175-4B34-BEAE-B64961259877}" srcOrd="5" destOrd="0" presId="urn:microsoft.com/office/officeart/2005/8/layout/hProcess11"/>
    <dgm:cxn modelId="{7C15DAA6-7D97-4E0C-A8CE-A7EC51795ABB}" type="presParOf" srcId="{7E1DE3F5-CB2D-4975-8CCC-C53A8DF9DAC9}" destId="{9F68F627-4C4B-401E-8652-2C14F2F3CE6D}" srcOrd="6" destOrd="0" presId="urn:microsoft.com/office/officeart/2005/8/layout/hProcess11"/>
    <dgm:cxn modelId="{ECD31083-6B8D-406B-B251-53E22BCAD247}" type="presParOf" srcId="{9F68F627-4C4B-401E-8652-2C14F2F3CE6D}" destId="{16D05A16-F8A5-4B20-95D7-0A634FB6B54C}" srcOrd="0" destOrd="0" presId="urn:microsoft.com/office/officeart/2005/8/layout/hProcess11"/>
    <dgm:cxn modelId="{4414AF18-36E7-493E-BA76-9DE589A2D75B}" type="presParOf" srcId="{9F68F627-4C4B-401E-8652-2C14F2F3CE6D}" destId="{E6A0C69C-39E9-4B3C-924B-B9C30E15FCB4}" srcOrd="1" destOrd="0" presId="urn:microsoft.com/office/officeart/2005/8/layout/hProcess11"/>
    <dgm:cxn modelId="{C41EC7F5-9BC0-4CBF-949C-C62AA5929991}" type="presParOf" srcId="{9F68F627-4C4B-401E-8652-2C14F2F3CE6D}" destId="{1F5EC214-444B-4E3E-AD3F-7BF217EA5FBF}" srcOrd="2" destOrd="0" presId="urn:microsoft.com/office/officeart/2005/8/layout/hProcess11"/>
    <dgm:cxn modelId="{3B07F0BB-F172-4A3D-9B21-4CDCD8A1CD96}" type="presParOf" srcId="{7E1DE3F5-CB2D-4975-8CCC-C53A8DF9DAC9}" destId="{09949477-087F-4939-BCEC-F28C4EC46BEA}" srcOrd="7" destOrd="0" presId="urn:microsoft.com/office/officeart/2005/8/layout/hProcess11"/>
    <dgm:cxn modelId="{472379AF-2AB3-479E-9B18-F15CD282A610}" type="presParOf" srcId="{7E1DE3F5-CB2D-4975-8CCC-C53A8DF9DAC9}" destId="{BD63AFD9-9D46-448A-A7BB-9966455DFA26}" srcOrd="8" destOrd="0" presId="urn:microsoft.com/office/officeart/2005/8/layout/hProcess11"/>
    <dgm:cxn modelId="{D5473C6B-555F-4BE0-B603-A3329847244A}" type="presParOf" srcId="{BD63AFD9-9D46-448A-A7BB-9966455DFA26}" destId="{69473714-9BF2-43FF-B87E-2AD853CB1C55}" srcOrd="0" destOrd="0" presId="urn:microsoft.com/office/officeart/2005/8/layout/hProcess11"/>
    <dgm:cxn modelId="{521F1B2E-82BA-4DFF-8745-39BB108D32AB}" type="presParOf" srcId="{BD63AFD9-9D46-448A-A7BB-9966455DFA26}" destId="{8ED62240-EE12-4446-AE24-A274C4712F55}" srcOrd="1" destOrd="0" presId="urn:microsoft.com/office/officeart/2005/8/layout/hProcess11"/>
    <dgm:cxn modelId="{F6161605-022D-4068-8E36-8FD57D522B1B}" type="presParOf" srcId="{BD63AFD9-9D46-448A-A7BB-9966455DFA26}" destId="{454CDF24-5173-4118-9F98-BC5CDF7EC51D}" srcOrd="2" destOrd="0" presId="urn:microsoft.com/office/officeart/2005/8/layout/hProcess11"/>
    <dgm:cxn modelId="{583AE955-D993-407E-B5F0-9265B3EC7974}" type="presParOf" srcId="{7E1DE3F5-CB2D-4975-8CCC-C53A8DF9DAC9}" destId="{4E8444BD-0800-4F1C-B609-E0E8A22BD4B9}" srcOrd="9" destOrd="0" presId="urn:microsoft.com/office/officeart/2005/8/layout/hProcess11"/>
    <dgm:cxn modelId="{DCA2CD36-5EAF-4FC0-BDB5-162A4F05DC35}" type="presParOf" srcId="{7E1DE3F5-CB2D-4975-8CCC-C53A8DF9DAC9}" destId="{772E781F-4DB6-4A36-8426-8880BB046C28}" srcOrd="10" destOrd="0" presId="urn:microsoft.com/office/officeart/2005/8/layout/hProcess11"/>
    <dgm:cxn modelId="{6921FBCE-2F88-495B-A25A-3BCA47103C51}" type="presParOf" srcId="{772E781F-4DB6-4A36-8426-8880BB046C28}" destId="{01ECA4DA-F32D-40AB-B1DE-31CCA85EA942}" srcOrd="0" destOrd="0" presId="urn:microsoft.com/office/officeart/2005/8/layout/hProcess11"/>
    <dgm:cxn modelId="{13897FFD-1FF1-49DA-99E3-5272D947DF23}" type="presParOf" srcId="{772E781F-4DB6-4A36-8426-8880BB046C28}" destId="{500753B3-FDA6-4765-947F-9C701F145D63}" srcOrd="1" destOrd="0" presId="urn:microsoft.com/office/officeart/2005/8/layout/hProcess11"/>
    <dgm:cxn modelId="{6E6392DE-B205-41E5-9E8B-841418DDF22E}" type="presParOf" srcId="{772E781F-4DB6-4A36-8426-8880BB046C28}" destId="{C4428E6C-A4B6-458F-94E3-C599CB6A7599}" srcOrd="2" destOrd="0" presId="urn:microsoft.com/office/officeart/2005/8/layout/hProcess11"/>
    <dgm:cxn modelId="{987BFBA5-EF0B-4DB9-99F6-E69BB6624C53}" type="presParOf" srcId="{7E1DE3F5-CB2D-4975-8CCC-C53A8DF9DAC9}" destId="{FFBF0E84-8C35-4FCC-BD7F-6E5C640A0952}" srcOrd="11" destOrd="0" presId="urn:microsoft.com/office/officeart/2005/8/layout/hProcess11"/>
    <dgm:cxn modelId="{C888FB17-D6F3-458F-95D6-67793B263CB2}" type="presParOf" srcId="{7E1DE3F5-CB2D-4975-8CCC-C53A8DF9DAC9}" destId="{5D9F1D0D-44C5-478C-9896-A9515F897E63}" srcOrd="12" destOrd="0" presId="urn:microsoft.com/office/officeart/2005/8/layout/hProcess11"/>
    <dgm:cxn modelId="{2D659C8F-2CC8-466C-8778-D717303BFC38}" type="presParOf" srcId="{5D9F1D0D-44C5-478C-9896-A9515F897E63}" destId="{1577312F-6623-4485-8A99-5AC8E038C67C}" srcOrd="0" destOrd="0" presId="urn:microsoft.com/office/officeart/2005/8/layout/hProcess11"/>
    <dgm:cxn modelId="{46168F41-069E-4DFF-809B-BD0922DAFEFD}" type="presParOf" srcId="{5D9F1D0D-44C5-478C-9896-A9515F897E63}" destId="{1FE0286E-6130-408E-B19F-5A6282CCC1AB}" srcOrd="1" destOrd="0" presId="urn:microsoft.com/office/officeart/2005/8/layout/hProcess11"/>
    <dgm:cxn modelId="{F8AA1C9C-9261-496C-A121-C05BFE887395}" type="presParOf" srcId="{5D9F1D0D-44C5-478C-9896-A9515F897E63}" destId="{AF4C15AF-BC18-4EE0-A1CE-AC5A9232DCCE}" srcOrd="2" destOrd="0" presId="urn:microsoft.com/office/officeart/2005/8/layout/hProcess11"/>
    <dgm:cxn modelId="{D9D4F17C-39C2-4741-AB3B-DCA8264BA242}" type="presParOf" srcId="{7E1DE3F5-CB2D-4975-8CCC-C53A8DF9DAC9}" destId="{5044E1EA-84A4-4B17-A5B3-61905C8C118E}" srcOrd="13" destOrd="0" presId="urn:microsoft.com/office/officeart/2005/8/layout/hProcess11"/>
    <dgm:cxn modelId="{CEF91F87-98CA-4500-8199-2656F5C3A9DB}" type="presParOf" srcId="{7E1DE3F5-CB2D-4975-8CCC-C53A8DF9DAC9}" destId="{1472CE9B-E7F3-4C6C-A378-E968D6384A7F}" srcOrd="14" destOrd="0" presId="urn:microsoft.com/office/officeart/2005/8/layout/hProcess11"/>
    <dgm:cxn modelId="{BC46D871-2DB7-479D-AE08-7FD5F8470047}" type="presParOf" srcId="{1472CE9B-E7F3-4C6C-A378-E968D6384A7F}" destId="{1F912A32-C874-4376-BEEB-0B224D609A4F}" srcOrd="0" destOrd="0" presId="urn:microsoft.com/office/officeart/2005/8/layout/hProcess11"/>
    <dgm:cxn modelId="{9F973490-0D21-4A00-AED4-07B79B28D751}" type="presParOf" srcId="{1472CE9B-E7F3-4C6C-A378-E968D6384A7F}" destId="{F382A045-A1E6-4F59-819C-10B91B6FB57C}" srcOrd="1" destOrd="0" presId="urn:microsoft.com/office/officeart/2005/8/layout/hProcess11"/>
    <dgm:cxn modelId="{D6FE0A32-00AE-41B0-91D7-A9F316FCE4EE}" type="presParOf" srcId="{1472CE9B-E7F3-4C6C-A378-E968D6384A7F}" destId="{29B2A5AB-5987-41F4-9A32-A96C55E9D06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5ED0A-E5C0-47A8-B6AA-A3E94229CF42}">
      <dsp:nvSpPr>
        <dsp:cNvPr id="0" name=""/>
        <dsp:cNvSpPr/>
      </dsp:nvSpPr>
      <dsp:spPr>
        <a:xfrm>
          <a:off x="0" y="802804"/>
          <a:ext cx="8956221" cy="1070405"/>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7CDAE2-AE73-4EFA-AFDE-24CC03B9EFB0}">
      <dsp:nvSpPr>
        <dsp:cNvPr id="0" name=""/>
        <dsp:cNvSpPr/>
      </dsp:nvSpPr>
      <dsp:spPr>
        <a:xfrm>
          <a:off x="401733" y="0"/>
          <a:ext cx="804587" cy="107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b="1" kern="1200" dirty="0">
              <a:solidFill>
                <a:srgbClr val="C00000"/>
              </a:solidFill>
              <a:latin typeface="Calibri" panose="020F0502020204030204" pitchFamily="34" charset="0"/>
              <a:cs typeface="Calibri" panose="020F0502020204030204" pitchFamily="34" charset="0"/>
            </a:rPr>
            <a:t>1/21/20</a:t>
          </a:r>
        </a:p>
        <a:p>
          <a:pPr marL="0" lvl="0" indent="0" algn="ctr" defTabSz="488950">
            <a:lnSpc>
              <a:spcPct val="90000"/>
            </a:lnSpc>
            <a:spcBef>
              <a:spcPct val="0"/>
            </a:spcBef>
            <a:spcAft>
              <a:spcPct val="35000"/>
            </a:spcAft>
            <a:buNone/>
          </a:pPr>
          <a:r>
            <a:rPr lang="en-US" sz="1100" kern="1200" dirty="0">
              <a:latin typeface="Calibri" panose="020F0502020204030204" pitchFamily="34" charset="0"/>
              <a:cs typeface="Calibri" panose="020F0502020204030204" pitchFamily="34" charset="0"/>
            </a:rPr>
            <a:t>1</a:t>
          </a:r>
          <a:r>
            <a:rPr lang="en-US" sz="1100" kern="1200" baseline="30000" dirty="0">
              <a:latin typeface="Calibri" panose="020F0502020204030204" pitchFamily="34" charset="0"/>
              <a:cs typeface="Calibri" panose="020F0502020204030204" pitchFamily="34" charset="0"/>
            </a:rPr>
            <a:t>st</a:t>
          </a:r>
          <a:r>
            <a:rPr lang="en-US" sz="1100" kern="1200" dirty="0">
              <a:latin typeface="Calibri" panose="020F0502020204030204" pitchFamily="34" charset="0"/>
              <a:cs typeface="Calibri" panose="020F0502020204030204" pitchFamily="34" charset="0"/>
            </a:rPr>
            <a:t> case of COVID-19 </a:t>
          </a:r>
        </a:p>
      </dsp:txBody>
      <dsp:txXfrm>
        <a:off x="401733" y="0"/>
        <a:ext cx="804587" cy="1070405"/>
      </dsp:txXfrm>
    </dsp:sp>
    <dsp:sp modelId="{52CF0117-AB4A-4CCB-BBB0-8154C4820F90}">
      <dsp:nvSpPr>
        <dsp:cNvPr id="0" name=""/>
        <dsp:cNvSpPr/>
      </dsp:nvSpPr>
      <dsp:spPr>
        <a:xfrm>
          <a:off x="683615" y="1217594"/>
          <a:ext cx="240824" cy="24082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76080-B581-47A5-A41B-2E80999C48D3}">
      <dsp:nvSpPr>
        <dsp:cNvPr id="0" name=""/>
        <dsp:cNvSpPr/>
      </dsp:nvSpPr>
      <dsp:spPr>
        <a:xfrm>
          <a:off x="1218362" y="1605608"/>
          <a:ext cx="903488" cy="107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b="1" kern="1200" dirty="0">
              <a:solidFill>
                <a:srgbClr val="C00000"/>
              </a:solidFill>
              <a:latin typeface="Calibri" panose="020F0502020204030204" pitchFamily="34" charset="0"/>
              <a:cs typeface="Calibri" panose="020F0502020204030204" pitchFamily="34" charset="0"/>
            </a:rPr>
            <a:t>2/3/20</a:t>
          </a:r>
        </a:p>
        <a:p>
          <a:pPr marL="0" lvl="0" indent="0" algn="ctr" defTabSz="488950">
            <a:lnSpc>
              <a:spcPct val="90000"/>
            </a:lnSpc>
            <a:spcBef>
              <a:spcPct val="0"/>
            </a:spcBef>
            <a:spcAft>
              <a:spcPct val="35000"/>
            </a:spcAft>
            <a:buNone/>
          </a:pPr>
          <a:r>
            <a:rPr lang="en-US" sz="1100" b="0" kern="1200" dirty="0">
              <a:latin typeface="Calibri" panose="020F0502020204030204" pitchFamily="34" charset="0"/>
              <a:cs typeface="Calibri" panose="020F0502020204030204" pitchFamily="34" charset="0"/>
            </a:rPr>
            <a:t>Declared public health emergency </a:t>
          </a:r>
        </a:p>
      </dsp:txBody>
      <dsp:txXfrm>
        <a:off x="1218362" y="1605608"/>
        <a:ext cx="903488" cy="1070405"/>
      </dsp:txXfrm>
    </dsp:sp>
    <dsp:sp modelId="{45635DCB-F6ED-455A-944D-8CF71EACFACD}">
      <dsp:nvSpPr>
        <dsp:cNvPr id="0" name=""/>
        <dsp:cNvSpPr/>
      </dsp:nvSpPr>
      <dsp:spPr>
        <a:xfrm>
          <a:off x="1549695" y="1217594"/>
          <a:ext cx="240824" cy="240824"/>
        </a:xfrm>
        <a:prstGeom prst="ellipse">
          <a:avLst/>
        </a:prstGeom>
        <a:solidFill>
          <a:schemeClr val="accent2">
            <a:hueOff val="-1293389"/>
            <a:satOff val="-5654"/>
            <a:lumOff val="18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91DC8A-1E97-4E3A-B2A2-5DC0696CB23C}">
      <dsp:nvSpPr>
        <dsp:cNvPr id="0" name=""/>
        <dsp:cNvSpPr/>
      </dsp:nvSpPr>
      <dsp:spPr>
        <a:xfrm>
          <a:off x="2133892" y="0"/>
          <a:ext cx="851775" cy="107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b="1" kern="1200" dirty="0">
              <a:solidFill>
                <a:srgbClr val="C00000"/>
              </a:solidFill>
              <a:latin typeface="Calibri" panose="020F0502020204030204" pitchFamily="34" charset="0"/>
              <a:cs typeface="Calibri" panose="020F0502020204030204" pitchFamily="34" charset="0"/>
            </a:rPr>
            <a:t>3/11/20</a:t>
          </a:r>
        </a:p>
        <a:p>
          <a:pPr marL="0" lvl="0" indent="0" algn="ctr" defTabSz="488950">
            <a:lnSpc>
              <a:spcPct val="90000"/>
            </a:lnSpc>
            <a:spcBef>
              <a:spcPct val="0"/>
            </a:spcBef>
            <a:spcAft>
              <a:spcPct val="35000"/>
            </a:spcAft>
            <a:buNone/>
          </a:pPr>
          <a:r>
            <a:rPr lang="en-US" sz="1100" b="0" kern="1200" dirty="0">
              <a:latin typeface="Calibri" panose="020F0502020204030204" pitchFamily="34" charset="0"/>
              <a:cs typeface="Calibri" panose="020F0502020204030204" pitchFamily="34" charset="0"/>
            </a:rPr>
            <a:t>WHO declared COVID-19 as a Pandemic</a:t>
          </a:r>
        </a:p>
      </dsp:txBody>
      <dsp:txXfrm>
        <a:off x="2133892" y="0"/>
        <a:ext cx="851775" cy="1070405"/>
      </dsp:txXfrm>
    </dsp:sp>
    <dsp:sp modelId="{CAECD271-0D49-4080-ACF0-4BBE3E748ECB}">
      <dsp:nvSpPr>
        <dsp:cNvPr id="0" name=""/>
        <dsp:cNvSpPr/>
      </dsp:nvSpPr>
      <dsp:spPr>
        <a:xfrm>
          <a:off x="2439368" y="1217594"/>
          <a:ext cx="240824" cy="240824"/>
        </a:xfrm>
        <a:prstGeom prst="ellipse">
          <a:avLst/>
        </a:prstGeom>
        <a:solidFill>
          <a:schemeClr val="accent2">
            <a:hueOff val="-2586778"/>
            <a:satOff val="-11309"/>
            <a:lumOff val="37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05A16-F8A5-4B20-95D7-0A634FB6B54C}">
      <dsp:nvSpPr>
        <dsp:cNvPr id="0" name=""/>
        <dsp:cNvSpPr/>
      </dsp:nvSpPr>
      <dsp:spPr>
        <a:xfrm>
          <a:off x="2997709" y="1605608"/>
          <a:ext cx="945867" cy="107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marR="0" lvl="0" indent="0" algn="ctr" defTabSz="914400" eaLnBrk="1" fontAlgn="auto" latinLnBrk="0" hangingPunct="1">
            <a:lnSpc>
              <a:spcPct val="100000"/>
            </a:lnSpc>
            <a:spcBef>
              <a:spcPct val="0"/>
            </a:spcBef>
            <a:spcAft>
              <a:spcPts val="600"/>
            </a:spcAft>
            <a:buClrTx/>
            <a:buSzTx/>
            <a:buFontTx/>
            <a:buNone/>
            <a:tabLst/>
            <a:defRPr/>
          </a:pPr>
          <a:r>
            <a:rPr lang="en-US" sz="1100" b="1" kern="1200" dirty="0">
              <a:solidFill>
                <a:srgbClr val="C00000"/>
              </a:solidFill>
              <a:latin typeface="Calibri" panose="020F0502020204030204" pitchFamily="34" charset="0"/>
              <a:cs typeface="Calibri" panose="020F0502020204030204" pitchFamily="34" charset="0"/>
            </a:rPr>
            <a:t>3/13/20</a:t>
          </a:r>
        </a:p>
        <a:p>
          <a:pPr marL="0" marR="0" lvl="0" indent="0" algn="ctr" defTabSz="914400" eaLnBrk="1" fontAlgn="auto" latinLnBrk="0" hangingPunct="1">
            <a:lnSpc>
              <a:spcPct val="90000"/>
            </a:lnSpc>
            <a:spcBef>
              <a:spcPct val="0"/>
            </a:spcBef>
            <a:spcAft>
              <a:spcPts val="0"/>
            </a:spcAft>
            <a:buClrTx/>
            <a:buSzTx/>
            <a:buFontTx/>
            <a:buNone/>
            <a:tabLst/>
            <a:defRPr/>
          </a:pPr>
          <a:r>
            <a:rPr lang="en-US" sz="1100" b="0" kern="1200" dirty="0">
              <a:latin typeface="Calibri" panose="020F0502020204030204" pitchFamily="34" charset="0"/>
              <a:cs typeface="Calibri" panose="020F0502020204030204" pitchFamily="34" charset="0"/>
            </a:rPr>
            <a:t>COVID-19 declared as a National Emergency</a:t>
          </a:r>
        </a:p>
        <a:p>
          <a:pPr marL="0" lvl="0" algn="ctr" defTabSz="800100">
            <a:lnSpc>
              <a:spcPct val="90000"/>
            </a:lnSpc>
            <a:spcBef>
              <a:spcPct val="0"/>
            </a:spcBef>
            <a:spcAft>
              <a:spcPct val="35000"/>
            </a:spcAft>
            <a:buNone/>
          </a:pPr>
          <a:r>
            <a:rPr lang="en-US" sz="1100" b="0" kern="1200" dirty="0">
              <a:latin typeface="Calibri" panose="020F0502020204030204" pitchFamily="34" charset="0"/>
              <a:cs typeface="Calibri" panose="020F0502020204030204" pitchFamily="34" charset="0"/>
            </a:rPr>
            <a:t> </a:t>
          </a:r>
          <a:endParaRPr lang="en-US" sz="1100" kern="1200" dirty="0">
            <a:latin typeface="Calibri" panose="020F0502020204030204" pitchFamily="34" charset="0"/>
            <a:cs typeface="Calibri" panose="020F0502020204030204" pitchFamily="34" charset="0"/>
          </a:endParaRPr>
        </a:p>
      </dsp:txBody>
      <dsp:txXfrm>
        <a:off x="2997709" y="1605608"/>
        <a:ext cx="945867" cy="1070405"/>
      </dsp:txXfrm>
    </dsp:sp>
    <dsp:sp modelId="{E6A0C69C-39E9-4B3C-924B-B9C30E15FCB4}">
      <dsp:nvSpPr>
        <dsp:cNvPr id="0" name=""/>
        <dsp:cNvSpPr/>
      </dsp:nvSpPr>
      <dsp:spPr>
        <a:xfrm>
          <a:off x="3350231" y="1217594"/>
          <a:ext cx="240824" cy="240824"/>
        </a:xfrm>
        <a:prstGeom prst="ellipse">
          <a:avLst/>
        </a:prstGeom>
        <a:solidFill>
          <a:schemeClr val="accent2">
            <a:hueOff val="-3880167"/>
            <a:satOff val="-16963"/>
            <a:lumOff val="56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73714-9BF2-43FF-B87E-2AD853CB1C55}">
      <dsp:nvSpPr>
        <dsp:cNvPr id="0" name=""/>
        <dsp:cNvSpPr/>
      </dsp:nvSpPr>
      <dsp:spPr>
        <a:xfrm>
          <a:off x="3955618" y="0"/>
          <a:ext cx="905346" cy="107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b="1" kern="1200" dirty="0">
              <a:solidFill>
                <a:srgbClr val="C00000"/>
              </a:solidFill>
              <a:latin typeface="Calibri" panose="020F0502020204030204" pitchFamily="34" charset="0"/>
              <a:cs typeface="Calibri" panose="020F0502020204030204" pitchFamily="34" charset="0"/>
            </a:rPr>
            <a:t>3/15/20</a:t>
          </a:r>
          <a:r>
            <a:rPr lang="en-US" sz="1100" b="1" kern="1200" dirty="0">
              <a:latin typeface="Calibri" panose="020F0502020204030204" pitchFamily="34" charset="0"/>
              <a:cs typeface="Calibri" panose="020F0502020204030204" pitchFamily="34" charset="0"/>
            </a:rPr>
            <a:t> </a:t>
          </a:r>
        </a:p>
        <a:p>
          <a:pPr marL="0" lvl="0" indent="0" algn="ctr" defTabSz="488950">
            <a:lnSpc>
              <a:spcPct val="90000"/>
            </a:lnSpc>
            <a:spcBef>
              <a:spcPct val="0"/>
            </a:spcBef>
            <a:spcAft>
              <a:spcPct val="35000"/>
            </a:spcAft>
            <a:buNone/>
          </a:pPr>
          <a:r>
            <a:rPr lang="en-US" sz="1100" b="0" kern="1200" dirty="0">
              <a:latin typeface="Calibri" panose="020F0502020204030204" pitchFamily="34" charset="0"/>
              <a:cs typeface="Calibri" panose="020F0502020204030204" pitchFamily="34" charset="0"/>
            </a:rPr>
            <a:t>States &amp; U.S. territories  begin to issue statewide stay-at-home orders</a:t>
          </a:r>
        </a:p>
      </dsp:txBody>
      <dsp:txXfrm>
        <a:off x="3955618" y="0"/>
        <a:ext cx="905346" cy="1070405"/>
      </dsp:txXfrm>
    </dsp:sp>
    <dsp:sp modelId="{8ED62240-EE12-4446-AE24-A274C4712F55}">
      <dsp:nvSpPr>
        <dsp:cNvPr id="0" name=""/>
        <dsp:cNvSpPr/>
      </dsp:nvSpPr>
      <dsp:spPr>
        <a:xfrm>
          <a:off x="4287879" y="1217594"/>
          <a:ext cx="240824" cy="240824"/>
        </a:xfrm>
        <a:prstGeom prst="ellipse">
          <a:avLst/>
        </a:prstGeom>
        <a:solidFill>
          <a:schemeClr val="accent2">
            <a:hueOff val="-5173556"/>
            <a:satOff val="-22618"/>
            <a:lumOff val="75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CA4DA-F32D-40AB-B1DE-31CCA85EA942}">
      <dsp:nvSpPr>
        <dsp:cNvPr id="0" name=""/>
        <dsp:cNvSpPr/>
      </dsp:nvSpPr>
      <dsp:spPr>
        <a:xfrm>
          <a:off x="4905664" y="1675005"/>
          <a:ext cx="932374" cy="629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b="1" kern="1200" dirty="0">
              <a:solidFill>
                <a:srgbClr val="C00000"/>
              </a:solidFill>
              <a:latin typeface="Calibri" panose="020F0502020204030204" pitchFamily="34" charset="0"/>
              <a:cs typeface="Calibri" panose="020F0502020204030204" pitchFamily="34" charset="0"/>
            </a:rPr>
            <a:t>12/11/202012/18/2020</a:t>
          </a:r>
        </a:p>
        <a:p>
          <a:pPr marL="0" lvl="0" indent="0" algn="ctr" defTabSz="488950">
            <a:lnSpc>
              <a:spcPct val="90000"/>
            </a:lnSpc>
            <a:spcBef>
              <a:spcPct val="0"/>
            </a:spcBef>
            <a:spcAft>
              <a:spcPct val="35000"/>
            </a:spcAft>
            <a:buNone/>
          </a:pPr>
          <a:r>
            <a:rPr lang="en-US" sz="1100" b="0" kern="1200" dirty="0">
              <a:latin typeface="Calibri" panose="020F0502020204030204" pitchFamily="34" charset="0"/>
              <a:cs typeface="Calibri" panose="020F0502020204030204" pitchFamily="34" charset="0"/>
            </a:rPr>
            <a:t>FDA EUA</a:t>
          </a:r>
          <a:r>
            <a:rPr lang="en-US" sz="1100" b="0" kern="1200" baseline="30000" dirty="0">
              <a:latin typeface="Calibri" panose="020F0502020204030204" pitchFamily="34" charset="0"/>
              <a:cs typeface="Calibri" panose="020F0502020204030204" pitchFamily="34" charset="0"/>
            </a:rPr>
            <a:t>* </a:t>
          </a:r>
          <a:r>
            <a:rPr lang="en-US" sz="1100" b="0" kern="1200" dirty="0">
              <a:latin typeface="Calibri" panose="020F0502020204030204" pitchFamily="34" charset="0"/>
              <a:cs typeface="Calibri" panose="020F0502020204030204" pitchFamily="34" charset="0"/>
            </a:rPr>
            <a:t> for two COVID-19 </a:t>
          </a:r>
          <a:r>
            <a:rPr lang="en-US" sz="1100" b="0" kern="1200" dirty="0" err="1">
              <a:latin typeface="Calibri" panose="020F0502020204030204" pitchFamily="34" charset="0"/>
              <a:cs typeface="Calibri" panose="020F0502020204030204" pitchFamily="34" charset="0"/>
            </a:rPr>
            <a:t>Vaccines</a:t>
          </a:r>
          <a:r>
            <a:rPr lang="en-US" sz="1100" b="0" kern="1200" baseline="30000" dirty="0" err="1">
              <a:latin typeface="Calibri" panose="020F0502020204030204" pitchFamily="34" charset="0"/>
              <a:cs typeface="Calibri" panose="020F0502020204030204" pitchFamily="34" charset="0"/>
            </a:rPr>
            <a:t>a</a:t>
          </a:r>
          <a:endParaRPr lang="en-US" sz="1100" b="0" kern="1200" dirty="0">
            <a:latin typeface="Calibri" panose="020F0502020204030204" pitchFamily="34" charset="0"/>
            <a:cs typeface="Calibri" panose="020F0502020204030204" pitchFamily="34" charset="0"/>
          </a:endParaRPr>
        </a:p>
      </dsp:txBody>
      <dsp:txXfrm>
        <a:off x="4905664" y="1675005"/>
        <a:ext cx="932374" cy="629537"/>
      </dsp:txXfrm>
    </dsp:sp>
    <dsp:sp modelId="{500753B3-FDA6-4765-947F-9C701F145D63}">
      <dsp:nvSpPr>
        <dsp:cNvPr id="0" name=""/>
        <dsp:cNvSpPr/>
      </dsp:nvSpPr>
      <dsp:spPr>
        <a:xfrm>
          <a:off x="5218781" y="1223527"/>
          <a:ext cx="240824" cy="240824"/>
        </a:xfrm>
        <a:prstGeom prst="ellipse">
          <a:avLst/>
        </a:prstGeom>
        <a:solidFill>
          <a:schemeClr val="accent2">
            <a:hueOff val="-6466945"/>
            <a:satOff val="-28272"/>
            <a:lumOff val="93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77312F-6623-4485-8A99-5AC8E038C67C}">
      <dsp:nvSpPr>
        <dsp:cNvPr id="0" name=""/>
        <dsp:cNvSpPr/>
      </dsp:nvSpPr>
      <dsp:spPr>
        <a:xfrm>
          <a:off x="5817421" y="0"/>
          <a:ext cx="953908" cy="107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b="1" kern="1200" dirty="0">
              <a:solidFill>
                <a:srgbClr val="C00000"/>
              </a:solidFill>
              <a:latin typeface="Calibri" panose="020F0502020204030204" pitchFamily="34" charset="0"/>
              <a:cs typeface="Calibri" panose="020F0502020204030204" pitchFamily="34" charset="0"/>
            </a:rPr>
            <a:t>12/20/2020- present day </a:t>
          </a:r>
          <a:r>
            <a:rPr lang="en-US" sz="1100" b="0" kern="1200" dirty="0">
              <a:solidFill>
                <a:schemeClr val="tx1"/>
              </a:solidFill>
              <a:latin typeface="Calibri" panose="020F0502020204030204" pitchFamily="34" charset="0"/>
              <a:cs typeface="Calibri" panose="020F0502020204030204" pitchFamily="34" charset="0"/>
            </a:rPr>
            <a:t>Several variants </a:t>
          </a:r>
          <a:r>
            <a:rPr lang="en-US" sz="1100" b="0" kern="1200" dirty="0">
              <a:latin typeface="Calibri" panose="020F0502020204030204" pitchFamily="34" charset="0"/>
              <a:cs typeface="Calibri" panose="020F0502020204030204" pitchFamily="34" charset="0"/>
            </a:rPr>
            <a:t>of SARS-CoV-2 emerged; cases have been reported in many countries</a:t>
          </a:r>
          <a:endParaRPr lang="en-US" sz="1100" b="1" kern="1200" dirty="0">
            <a:latin typeface="Calibri" panose="020F0502020204030204" pitchFamily="34" charset="0"/>
            <a:cs typeface="Calibri" panose="020F0502020204030204" pitchFamily="34" charset="0"/>
          </a:endParaRPr>
        </a:p>
      </dsp:txBody>
      <dsp:txXfrm>
        <a:off x="5817421" y="0"/>
        <a:ext cx="953908" cy="1070405"/>
      </dsp:txXfrm>
    </dsp:sp>
    <dsp:sp modelId="{1FE0286E-6130-408E-B19F-5A6282CCC1AB}">
      <dsp:nvSpPr>
        <dsp:cNvPr id="0" name=""/>
        <dsp:cNvSpPr/>
      </dsp:nvSpPr>
      <dsp:spPr>
        <a:xfrm>
          <a:off x="6173963" y="1217594"/>
          <a:ext cx="240824" cy="240824"/>
        </a:xfrm>
        <a:prstGeom prst="ellipse">
          <a:avLst/>
        </a:prstGeom>
        <a:solidFill>
          <a:schemeClr val="accent2">
            <a:hueOff val="-7760334"/>
            <a:satOff val="-33927"/>
            <a:lumOff val="112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12A32-C874-4376-BEEB-0B224D609A4F}">
      <dsp:nvSpPr>
        <dsp:cNvPr id="0" name=""/>
        <dsp:cNvSpPr/>
      </dsp:nvSpPr>
      <dsp:spPr>
        <a:xfrm>
          <a:off x="6805758" y="1716491"/>
          <a:ext cx="875494" cy="791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b="1" kern="1200" dirty="0">
              <a:solidFill>
                <a:srgbClr val="C00000"/>
              </a:solidFill>
              <a:latin typeface="Calibri" panose="020F0502020204030204" pitchFamily="34" charset="0"/>
              <a:cs typeface="Calibri" panose="020F0502020204030204" pitchFamily="34" charset="0"/>
            </a:rPr>
            <a:t>2/27/2021 </a:t>
          </a:r>
        </a:p>
        <a:p>
          <a:pPr marL="0" lvl="0" indent="0" algn="ctr" defTabSz="488950">
            <a:lnSpc>
              <a:spcPct val="90000"/>
            </a:lnSpc>
            <a:spcBef>
              <a:spcPct val="0"/>
            </a:spcBef>
            <a:spcAft>
              <a:spcPct val="35000"/>
            </a:spcAft>
            <a:buNone/>
          </a:pPr>
          <a:r>
            <a:rPr lang="en-US" sz="1100" b="0" kern="1200" dirty="0">
              <a:latin typeface="Calibri" panose="020F0502020204030204" pitchFamily="34" charset="0"/>
              <a:cs typeface="Calibri" panose="020F0502020204030204" pitchFamily="34" charset="0"/>
            </a:rPr>
            <a:t>FDA EUA</a:t>
          </a:r>
          <a:r>
            <a:rPr lang="en-US" sz="1100" b="0" kern="1200" baseline="30000" dirty="0">
              <a:latin typeface="Calibri" panose="020F0502020204030204" pitchFamily="34" charset="0"/>
              <a:cs typeface="Calibri" panose="020F0502020204030204" pitchFamily="34" charset="0"/>
            </a:rPr>
            <a:t>* </a:t>
          </a:r>
          <a:r>
            <a:rPr lang="en-US" sz="1100" b="0" kern="1200" dirty="0">
              <a:latin typeface="Calibri" panose="020F0502020204030204" pitchFamily="34" charset="0"/>
              <a:cs typeface="Calibri" panose="020F0502020204030204" pitchFamily="34" charset="0"/>
            </a:rPr>
            <a:t>for third </a:t>
          </a:r>
          <a:r>
            <a:rPr lang="en-US" sz="1100" b="0" kern="1200" dirty="0" err="1">
              <a:latin typeface="Calibri" panose="020F0502020204030204" pitchFamily="34" charset="0"/>
              <a:cs typeface="Calibri" panose="020F0502020204030204" pitchFamily="34" charset="0"/>
            </a:rPr>
            <a:t>vaccine</a:t>
          </a:r>
          <a:r>
            <a:rPr lang="en-US" sz="1100" b="0" kern="1200" baseline="30000" dirty="0" err="1">
              <a:latin typeface="Calibri" panose="020F0502020204030204" pitchFamily="34" charset="0"/>
              <a:cs typeface="Calibri" panose="020F0502020204030204" pitchFamily="34" charset="0"/>
            </a:rPr>
            <a:t>b</a:t>
          </a:r>
          <a:endParaRPr lang="en-US" sz="1100" b="1" kern="1200" dirty="0">
            <a:latin typeface="Calibri" panose="020F0502020204030204" pitchFamily="34" charset="0"/>
            <a:cs typeface="Calibri" panose="020F0502020204030204" pitchFamily="34" charset="0"/>
          </a:endParaRPr>
        </a:p>
      </dsp:txBody>
      <dsp:txXfrm>
        <a:off x="6805758" y="1716491"/>
        <a:ext cx="875494" cy="791928"/>
      </dsp:txXfrm>
    </dsp:sp>
    <dsp:sp modelId="{F382A045-A1E6-4F59-819C-10B91B6FB57C}">
      <dsp:nvSpPr>
        <dsp:cNvPr id="0" name=""/>
        <dsp:cNvSpPr/>
      </dsp:nvSpPr>
      <dsp:spPr>
        <a:xfrm>
          <a:off x="7092542" y="1223528"/>
          <a:ext cx="240824" cy="240824"/>
        </a:xfrm>
        <a:prstGeom prst="ellipse">
          <a:avLst/>
        </a:prstGeom>
        <a:solidFill>
          <a:schemeClr val="accent2">
            <a:hueOff val="-9053723"/>
            <a:satOff val="-39581"/>
            <a:lumOff val="131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9/20/2021</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9/20/2021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Hello everyone and thank you for joining us this afternoon to celebrate 50 years of NIOSH’s contributions to science and efforts to prevent and protect the health of workers. </a:t>
            </a:r>
            <a:r>
              <a:rPr lang="en-US" sz="1200" i="0" kern="1200" dirty="0">
                <a:solidFill>
                  <a:schemeClr val="tx1"/>
                </a:solidFill>
                <a:effectLst/>
                <a:latin typeface="+mn-lt"/>
                <a:ea typeface="+mn-ea"/>
                <a:cs typeface="+mn-cs"/>
              </a:rPr>
              <a:t>In this segment of the today’s webinar, I will focus on some of the current (pesticide/chemicals), emerging (COVID-19 pandemic) and re-emerging (silicosis) occupational safety and health issues in the modern-day U.S. and the world. The presentation will highlight key challenges and opportunities from a state-based surveillance and prevention standpoint. </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Cybersecurity and Infrastructure Security Agency identifies 16 critical infrastructure sectors </a:t>
            </a:r>
            <a:r>
              <a:rPr lang="en-US" sz="1200" b="0" i="0" kern="1200" dirty="0">
                <a:solidFill>
                  <a:schemeClr val="tx1"/>
                </a:solidFill>
                <a:effectLst/>
                <a:latin typeface="+mn-lt"/>
                <a:ea typeface="+mn-ea"/>
                <a:cs typeface="+mn-cs"/>
              </a:rPr>
              <a:t>whose assets, systems, and networks, whether physical or virtual, are considered so vital to the United States that their incapacitation or destruction would have a debilitating effect on security, national economic security, national public health or safety, or any combination thereof. Several critical infrastructure workplaces were still operational during the course of the pandemic.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33438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During March through July 2020, several states observed widespread community transmission and outbreaks in different workplaces such as health care facilities, long term care and nursing facilities, correctional facilities, farms, food processing plants including meat, poultry and sea food processing, warehouses, schools, universities, etc.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States have had a varying degree of response and efforts involving occupational safety and health in relation to COVID-19 pandemic, which primarily depended on the OH capacity within the state HDs including resources and scale of workplace outbreaks.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86621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954037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CSTE workgroups comprising of state, CSTE and NIOSH representatives tirelessly worked from May through July 2020 to publish three outbreak definition and interim guidance for further investigation.  Developing a definition and guidance for investigating non-health care workplace clusters of COVID-19 was highest priority at the time. </a:t>
            </a:r>
          </a:p>
          <a:p>
            <a:endParaRPr lang="en-US" dirty="0"/>
          </a:p>
          <a:p>
            <a:r>
              <a:rPr lang="en-US" dirty="0"/>
              <a:t>The CSTE OH Subcommittee convened two additional workgroups that focused on producing two evidence-based guidance and tools further detailing how to determine and classify work-relatedness for COVID-19 cases and close contacts, and occupational exposure risk based on a person’s occupation/job tasks.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326718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pandemic continues to evolve, so do the workplaces, work processes and the workforce, which demands continued need for integration of occupational health into mainstream public health alongside infectious disease and emergency preparedness and response. Some of the emerging issues related to COVID-19 pandemic also include mental health, stress and fatigue, preparedness of workplaces for public health emergencies and further alignment with the concept of total worker health.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724060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have looked at examples of current and emerging issues, there are occupational health conditions that are re-emerging. One such re-emerging issue is an occupational lung disease – Silicosis.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4019464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Silicosis is </a:t>
            </a:r>
            <a:r>
              <a:rPr lang="en-US" sz="1200" dirty="0"/>
              <a:t>the oldest known occupational lung disease, </a:t>
            </a:r>
            <a:r>
              <a:rPr lang="en-US" dirty="0"/>
              <a:t>caused by exposure to respirable crystalline silica </a:t>
            </a:r>
            <a:r>
              <a:rPr lang="en-US" sz="1200" b="0" i="0" kern="1200" dirty="0">
                <a:solidFill>
                  <a:schemeClr val="tx1"/>
                </a:solidFill>
                <a:effectLst/>
                <a:latin typeface="+mn-lt"/>
                <a:ea typeface="+mn-ea"/>
                <a:cs typeface="+mn-cs"/>
              </a:rPr>
              <a:t>that leads to inflammation and then scarring of the lung tissue. Crystalline s</a:t>
            </a:r>
            <a:r>
              <a:rPr lang="en-US" dirty="0"/>
              <a:t>ilica is a component of rocks and sand.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 </a:t>
            </a:r>
            <a:r>
              <a:rPr lang="en-US" b="1" dirty="0"/>
              <a:t>estimated 2.3 million U. S. workers </a:t>
            </a:r>
            <a:r>
              <a:rPr lang="en-US" dirty="0"/>
              <a:t>are potentially exposed to respirable crystalline silica. Occupational exposures to silica occur across a broad range of industries, including mining, manufacturing, construction, maritime work, and agricultural industries. Exposure to silica can occur as part of common workplace operations involving the dissociation (crushing) of stone and rock products and in operations that use sand, such as glass manufacturing, foundries, and sand blasting.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Let’s take a took at history. An incident that triggered rules, regulations and occupational safety and health efforts for silicosis in the U.S.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411757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event that introduced the nation to the dangers of silica dust was the Hawk’s Nest Tunnel Tragedy in 1930s, in Hawk’s Nest, West Virginia. To the right, we have an image showing workers and company staff onsite, wearing little to protection from dust. Although wet drilling methods were used, the primary method used to cut the tunnel through the mountain was drilling and blasting. Of the estimated 2,500 workers who worked in the tunnel, 764 died from acute silicosis and an additional 1,500 ultimately developed the disease.  The incident garnered attention of national media, U.S. Congress, and the public, and in response by the end of 1937, a total of 46 states had passed laws relevant to workers with silicosis and many of them incorporated workers compensation for silicosis  (Sources: 1. </a:t>
            </a:r>
            <a:r>
              <a:rPr lang="en-US" sz="1200" b="0" i="0" kern="1200" dirty="0" err="1">
                <a:solidFill>
                  <a:schemeClr val="tx1"/>
                </a:solidFill>
                <a:effectLst/>
                <a:latin typeface="+mn-lt"/>
                <a:ea typeface="+mn-ea"/>
                <a:cs typeface="+mn-cs"/>
              </a:rPr>
              <a:t>Cherniack</a:t>
            </a:r>
            <a:r>
              <a:rPr lang="en-US" sz="1200" b="0" i="0" kern="1200" dirty="0">
                <a:solidFill>
                  <a:schemeClr val="tx1"/>
                </a:solidFill>
                <a:effectLst/>
                <a:latin typeface="+mn-lt"/>
                <a:ea typeface="+mn-ea"/>
                <a:cs typeface="+mn-cs"/>
              </a:rPr>
              <a:t>, M. (1986). Hawk's nest incident: America's worst industrial disaster. 2. </a:t>
            </a:r>
            <a:r>
              <a:rPr lang="nb-NO" sz="1200" b="0" i="0" kern="1200" dirty="0">
                <a:solidFill>
                  <a:schemeClr val="tx1"/>
                </a:solidFill>
                <a:effectLst/>
                <a:latin typeface="+mn-lt"/>
                <a:ea typeface="+mn-ea"/>
                <a:cs typeface="+mn-cs"/>
              </a:rPr>
              <a:t>Stalnaker, C. K. (2006). Hawk's nest tunnel. </a:t>
            </a:r>
            <a:r>
              <a:rPr lang="nb-NO" sz="1200" b="0" i="1" kern="1200" dirty="0">
                <a:solidFill>
                  <a:schemeClr val="tx1"/>
                </a:solidFill>
                <a:effectLst/>
                <a:latin typeface="+mn-lt"/>
                <a:ea typeface="+mn-ea"/>
                <a:cs typeface="+mn-cs"/>
              </a:rPr>
              <a:t>Professional Safety</a:t>
            </a:r>
            <a:r>
              <a:rPr lang="nb-NO" sz="1200" b="0" i="0" kern="1200" dirty="0">
                <a:solidFill>
                  <a:schemeClr val="tx1"/>
                </a:solidFill>
                <a:effectLst/>
                <a:latin typeface="+mn-lt"/>
                <a:ea typeface="+mn-ea"/>
                <a:cs typeface="+mn-cs"/>
              </a:rPr>
              <a:t>, </a:t>
            </a:r>
            <a:r>
              <a:rPr lang="nb-NO" sz="1200" b="0" i="1" kern="1200" dirty="0">
                <a:solidFill>
                  <a:schemeClr val="tx1"/>
                </a:solidFill>
                <a:effectLst/>
                <a:latin typeface="+mn-lt"/>
                <a:ea typeface="+mn-ea"/>
                <a:cs typeface="+mn-cs"/>
              </a:rPr>
              <a:t>51</a:t>
            </a:r>
            <a:r>
              <a:rPr lang="nb-NO" sz="1200" b="0" i="0" kern="1200" dirty="0">
                <a:solidFill>
                  <a:schemeClr val="tx1"/>
                </a:solidFill>
                <a:effectLst/>
                <a:latin typeface="+mn-lt"/>
                <a:ea typeface="+mn-ea"/>
                <a:cs typeface="+mn-cs"/>
              </a:rPr>
              <a:t>(10), 27.) </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475997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a:solidFill>
                  <a:schemeClr val="tx1"/>
                </a:solidFill>
                <a:effectLst/>
                <a:latin typeface="+mn-lt"/>
                <a:ea typeface="+mn-ea"/>
                <a:cs typeface="+mn-cs"/>
              </a:rPr>
              <a:t>By the 1950’s, silicosis was a forgotten disease by the media and the public. The booming economy in the postwar era had hundreds of thousands of workers who were engaged in occupations/job tasks involving dangerous dust exposures with little regard to the potentially resulting disease. These included individuals employed in maritime, mining and oil and gas extraction industries. </a:t>
            </a:r>
          </a:p>
          <a:p>
            <a:endParaRPr lang="en-US" sz="1200" b="0" i="0" kern="1200" dirty="0">
              <a:solidFill>
                <a:schemeClr val="tx1"/>
              </a:solidFill>
              <a:effectLst/>
              <a:latin typeface="+mn-lt"/>
              <a:ea typeface="+mn-ea"/>
              <a:cs typeface="+mn-cs"/>
            </a:endParaRPr>
          </a:p>
          <a:p>
            <a:r>
              <a:rPr lang="en-US" dirty="0"/>
              <a:t>In the early 1980s, the OSHA placed special emphasis on the prevention of silicosis in foundry personnel, and in 1996 implemented a Special Emphasis Program (SEP) to step up enforcement of the crystalline silica permissible exposure limits (PELs). In 2016, OSHA issued two new standards for RCS – one for general industry and maritime (29 CFR § 1910.1053) and one for construction (29 CFR § 1926.1153). The 2016 standards established a new action level of 25 µg/m3 , and a new PEL of 50 µg/m3 , both calculated as 8-hour TWAs. The standards also required employers to take other steps to protect workers from silica hazards, and therefore, agency cancelled the  2008 Silica NEP in 2017. However, reports published by CDC /NIOSH demonstrated that hazardous silica exposures are continuing to occur in industry, e.g., during hydraulic fracturing of gas and oil wells and among workers who fabricate and install engineered stone countertops, and OSHA’s sampling data continued to show a high rate of noncompliance (i.e., employee overexposures). Hence, NEP was reimplemented in 2020 targeting industries expected to have the highest exposures to respirable crystalline silica</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1224983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Work-Related Lung Disease Surveillance System (</a:t>
            </a:r>
            <a:r>
              <a:rPr lang="en-US" sz="1200" b="0" i="0" kern="1200" dirty="0" err="1">
                <a:solidFill>
                  <a:schemeClr val="tx1"/>
                </a:solidFill>
                <a:effectLst/>
                <a:latin typeface="+mn-lt"/>
                <a:ea typeface="+mn-ea"/>
                <a:cs typeface="+mn-cs"/>
              </a:rPr>
              <a:t>eWoRLD</a:t>
            </a:r>
            <a:r>
              <a:rPr lang="en-US" sz="1200" b="0" i="0" kern="1200" dirty="0">
                <a:solidFill>
                  <a:schemeClr val="tx1"/>
                </a:solidFill>
                <a:effectLst/>
                <a:latin typeface="+mn-lt"/>
                <a:ea typeface="+mn-ea"/>
                <a:cs typeface="+mn-cs"/>
              </a:rPr>
              <a:t>) provides morbidity, mortality, and workplace exposures data on selected work-related respiratory diseases. Data are available by geographic region, industry and occupation, and demographic groups. Diseases include </a:t>
            </a:r>
            <a:r>
              <a:rPr lang="en-US" sz="1200" b="0" i="0" kern="1200" dirty="0" err="1">
                <a:solidFill>
                  <a:schemeClr val="tx1"/>
                </a:solidFill>
                <a:effectLst/>
                <a:latin typeface="+mn-lt"/>
                <a:ea typeface="+mn-ea"/>
                <a:cs typeface="+mn-cs"/>
              </a:rPr>
              <a:t>pneumoconioses</a:t>
            </a:r>
            <a:r>
              <a:rPr lang="en-US" sz="1200" b="0" i="0" kern="1200" dirty="0">
                <a:solidFill>
                  <a:schemeClr val="tx1"/>
                </a:solidFill>
                <a:effectLst/>
                <a:latin typeface="+mn-lt"/>
                <a:ea typeface="+mn-ea"/>
                <a:cs typeface="+mn-cs"/>
              </a:rPr>
              <a:t>, asthma, chronic obstructive pulmonary disease, hypersensitivity pneumonitis, respiratory tuberculosis, pneumonia and influenza, and certain cancers.</a:t>
            </a:r>
          </a:p>
          <a:p>
            <a:r>
              <a:rPr lang="en-US" sz="1200" b="0" i="0" kern="1200" dirty="0">
                <a:solidFill>
                  <a:schemeClr val="tx1"/>
                </a:solidFill>
                <a:effectLst/>
                <a:latin typeface="+mn-lt"/>
                <a:ea typeface="+mn-ea"/>
                <a:cs typeface="+mn-cs"/>
              </a:rPr>
              <a:t>NIOSH’s National Occupational Mortality Surveillance (NOMS) program is a federal-state partnership that monitors changes in cause of death by usual occupation or industry in the United States.</a:t>
            </a:r>
          </a:p>
          <a:p>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Currently, there are 11 U.S. states that conduct some form of state-based Occupational Respiratory Disease Surveillance.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261237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In recent years, cases of silicosis are rapidly emerging in high-income countries in relation to the replacement of natural stone with artificial stone, especially in the manufacturing and installation of kitchen and bathroom countertops.  In the U.S., the first case of silicosis associated with engineered stone countertop fabrication was identified in Texas in 2014. From 2018-2020, the states of California, Colorado, Washington as well as Texas, identified additional cases of silicosis in engineered stone fabrication workers through passive and sentinel surveillance. Silicosis is a preventable, and therefore it is critical that appropriate public health actions are taken at state and national-level to reduce risk and prevent further excess exposures to silica dust.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Several other countries have identified similar clusters of silicosis in engineered stone manufacturing and fabrication industry workers, and have implemented targeted intervention strategies such as medical screenings, stringent regulations, and exposure prevention through engineering solutions and education and outreach for workers and employers/business.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544768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00000"/>
              </a:lnSpc>
              <a:spcBef>
                <a:spcPts val="1200"/>
              </a:spcBef>
              <a:spcAft>
                <a:spcPts val="600"/>
              </a:spcAft>
            </a:pPr>
            <a:r>
              <a:rPr lang="en-US" sz="2000" dirty="0"/>
              <a:t>Under reporting or under recording by employer and employee due to :</a:t>
            </a:r>
          </a:p>
          <a:p>
            <a:pPr lvl="1">
              <a:lnSpc>
                <a:spcPct val="100000"/>
              </a:lnSpc>
              <a:spcBef>
                <a:spcPts val="1200"/>
              </a:spcBef>
              <a:spcAft>
                <a:spcPts val="600"/>
              </a:spcAft>
              <a:buFont typeface="Courier New" panose="02070309020205020404" pitchFamily="49" charset="0"/>
              <a:buChar char="o"/>
            </a:pPr>
            <a:r>
              <a:rPr lang="en-US" sz="2000" dirty="0"/>
              <a:t>Concerns for data confidentiality/privacy</a:t>
            </a:r>
          </a:p>
          <a:p>
            <a:pPr lvl="1">
              <a:lnSpc>
                <a:spcPct val="100000"/>
              </a:lnSpc>
              <a:spcBef>
                <a:spcPts val="1200"/>
              </a:spcBef>
              <a:spcAft>
                <a:spcPts val="600"/>
              </a:spcAft>
              <a:buFont typeface="Courier New" panose="02070309020205020404" pitchFamily="49" charset="0"/>
              <a:buChar char="o"/>
            </a:pPr>
            <a:r>
              <a:rPr lang="en-US" sz="2000" dirty="0"/>
              <a:t>Limited knowledge on reporting requirement, and what and how to report</a:t>
            </a:r>
          </a:p>
          <a:p>
            <a:pPr lvl="1">
              <a:lnSpc>
                <a:spcPct val="100000"/>
              </a:lnSpc>
              <a:spcBef>
                <a:spcPts val="1200"/>
              </a:spcBef>
              <a:spcAft>
                <a:spcPts val="600"/>
              </a:spcAft>
              <a:buFont typeface="Courier New" panose="02070309020205020404" pitchFamily="49" charset="0"/>
              <a:buChar char="o"/>
            </a:pPr>
            <a:r>
              <a:rPr lang="en-US" sz="2000" dirty="0"/>
              <a:t>Concerns for consequences of reporting an injury or illness</a:t>
            </a:r>
          </a:p>
          <a:p>
            <a:pPr lvl="0">
              <a:lnSpc>
                <a:spcPct val="100000"/>
              </a:lnSpc>
              <a:spcAft>
                <a:spcPts val="600"/>
              </a:spcAft>
              <a:buFont typeface="Courier New" panose="02070309020205020404" pitchFamily="49" charset="0"/>
              <a:buChar char="o"/>
            </a:pPr>
            <a:endParaRPr lang="en-US" sz="2000" dirty="0"/>
          </a:p>
          <a:p>
            <a:pPr lvl="1">
              <a:lnSpc>
                <a:spcPct val="100000"/>
              </a:lnSpc>
              <a:spcAft>
                <a:spcPts val="600"/>
              </a:spcAft>
              <a:buFont typeface="Courier New" panose="02070309020205020404" pitchFamily="49" charset="0"/>
              <a:buChar char="o"/>
            </a:pPr>
            <a:endParaRPr lang="en-US" sz="2000" dirty="0"/>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776050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lnSpc>
                <a:spcPct val="100000"/>
              </a:lnSpc>
              <a:spcAft>
                <a:spcPts val="600"/>
              </a:spcAft>
              <a:buFont typeface="Arial" panose="020B0604020202020204" pitchFamily="34" charset="0"/>
              <a:buChar char="•"/>
            </a:pPr>
            <a:r>
              <a:rPr lang="en-US" sz="1200" b="0" i="0" kern="1200" dirty="0">
                <a:solidFill>
                  <a:schemeClr val="tx1"/>
                </a:solidFill>
                <a:effectLst/>
                <a:latin typeface="+mn-lt"/>
                <a:ea typeface="+mn-ea"/>
                <a:cs typeface="+mn-cs"/>
              </a:rPr>
              <a:t>Strategic partnerships: </a:t>
            </a:r>
            <a:r>
              <a:rPr lang="en-US" sz="2000" dirty="0"/>
              <a:t>Interdisciplinary collaborations to enhance surveillance and prevention capacity–</a:t>
            </a:r>
          </a:p>
          <a:p>
            <a:pPr lvl="1">
              <a:lnSpc>
                <a:spcPct val="100000"/>
              </a:lnSpc>
              <a:spcAft>
                <a:spcPts val="600"/>
              </a:spcAft>
              <a:buFont typeface="Courier New" panose="02070309020205020404" pitchFamily="49" charset="0"/>
              <a:buChar char="o"/>
            </a:pPr>
            <a:r>
              <a:rPr lang="en-US" sz="2000" dirty="0"/>
              <a:t>State agencies/programs, </a:t>
            </a:r>
          </a:p>
          <a:p>
            <a:pPr lvl="1">
              <a:lnSpc>
                <a:spcPct val="100000"/>
              </a:lnSpc>
              <a:spcAft>
                <a:spcPts val="600"/>
              </a:spcAft>
              <a:buFont typeface="Courier New" panose="02070309020205020404" pitchFamily="49" charset="0"/>
              <a:buChar char="o"/>
            </a:pPr>
            <a:r>
              <a:rPr lang="en-US" sz="2000" dirty="0"/>
              <a:t>Academia </a:t>
            </a:r>
          </a:p>
          <a:p>
            <a:pPr lvl="1">
              <a:lnSpc>
                <a:spcPct val="100000"/>
              </a:lnSpc>
              <a:spcAft>
                <a:spcPts val="600"/>
              </a:spcAft>
              <a:buFont typeface="Courier New" panose="02070309020205020404" pitchFamily="49" charset="0"/>
              <a:buChar char="o"/>
            </a:pPr>
            <a:r>
              <a:rPr lang="en-US" sz="2000" dirty="0"/>
              <a:t>Non-profit groups, worker organizations, labor unions, industry/trade associations</a:t>
            </a:r>
          </a:p>
          <a:p>
            <a:pPr marL="342900" indent="-342900">
              <a:lnSpc>
                <a:spcPct val="100000"/>
              </a:lnSpc>
              <a:spcAft>
                <a:spcPts val="600"/>
              </a:spcAft>
              <a:buFont typeface="Arial" panose="020B0604020202020204" pitchFamily="34" charset="0"/>
              <a:buChar char="•"/>
            </a:pPr>
            <a:r>
              <a:rPr lang="en-US" sz="2000" dirty="0"/>
              <a:t>Training the next generation of health care, public health and environmental/occupational health professionals.  Strengthening informatics capacity in existing public health workforce.</a:t>
            </a:r>
          </a:p>
          <a:p>
            <a:pPr marL="342900" indent="-342900">
              <a:lnSpc>
                <a:spcPct val="100000"/>
              </a:lnSpc>
              <a:spcAft>
                <a:spcPts val="600"/>
              </a:spcAft>
              <a:buFont typeface="Arial" panose="020B0604020202020204" pitchFamily="34" charset="0"/>
              <a:buChar char="•"/>
            </a:pPr>
            <a:r>
              <a:rPr lang="en-US" sz="2000" dirty="0"/>
              <a:t>Improved surveillance processes - Reporting, Data management, Data analytics, and Timely data sharing and dissemination. Designate work info as a demographic parameter, and include it in state health surveys and surveillance systems. </a:t>
            </a:r>
            <a:endParaRPr lang="en-US" dirty="0"/>
          </a:p>
          <a:p>
            <a:pPr marL="342900" indent="-342900">
              <a:lnSpc>
                <a:spcPct val="100000"/>
              </a:lnSpc>
              <a:spcAft>
                <a:spcPts val="600"/>
              </a:spcAft>
              <a:buFont typeface="Arial" panose="020B0604020202020204" pitchFamily="34" charset="0"/>
              <a:buChar char="•"/>
            </a:pPr>
            <a:endParaRPr lang="en-US" sz="2000" dirty="0"/>
          </a:p>
          <a:p>
            <a:pPr marL="342900" indent="-342900">
              <a:lnSpc>
                <a:spcPct val="100000"/>
              </a:lnSpc>
              <a:spcAft>
                <a:spcPts val="600"/>
              </a:spcAft>
              <a:buFont typeface="Arial" panose="020B0604020202020204" pitchFamily="34" charset="0"/>
              <a:buChar char="•"/>
            </a:pPr>
            <a:endParaRPr lang="en-US" sz="2000" dirty="0"/>
          </a:p>
          <a:p>
            <a:pPr lvl="0">
              <a:lnSpc>
                <a:spcPct val="100000"/>
              </a:lnSpc>
              <a:spcAft>
                <a:spcPts val="600"/>
              </a:spcAft>
              <a:buFont typeface="Courier New" panose="02070309020205020404" pitchFamily="49" charset="0"/>
              <a:buChar char="o"/>
            </a:pPr>
            <a:endParaRPr lang="en-US" sz="2000" dirty="0"/>
          </a:p>
          <a:p>
            <a:pPr lvl="1">
              <a:lnSpc>
                <a:spcPct val="100000"/>
              </a:lnSpc>
              <a:spcAft>
                <a:spcPts val="600"/>
              </a:spcAft>
              <a:buFont typeface="Courier New" panose="02070309020205020404" pitchFamily="49" charset="0"/>
              <a:buChar char="o"/>
            </a:pPr>
            <a:endParaRPr lang="en-US" sz="2000" dirty="0"/>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3999498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defines a pesticide as….</a:t>
            </a:r>
            <a:r>
              <a:rPr lang="en-US" i="1" dirty="0"/>
              <a:t> &lt;say definition given on the slide&gt;</a:t>
            </a:r>
            <a:endParaRPr lang="en-US" dirty="0"/>
          </a:p>
          <a:p>
            <a:endParaRPr lang="en-US" dirty="0"/>
          </a:p>
          <a:p>
            <a:r>
              <a:rPr lang="en-US" dirty="0"/>
              <a:t>Any pesticide product contains active ingredients and inert ingredients. Active ingredient are chemicals in the product that destroys, controls, repels, or prevents the pests. Based on the type of active ingredient and its action on the pests, they are categorized into different chemical and functional classes. A few examples of types of pesticides used in both industrial and household settings are </a:t>
            </a:r>
            <a:r>
              <a:rPr lang="en-US" dirty="0">
                <a:solidFill>
                  <a:srgbClr val="C00000"/>
                </a:solidFill>
              </a:rPr>
              <a:t>Insecticides, Herbicides, Rodenticides, Fungicides, </a:t>
            </a:r>
            <a:r>
              <a:rPr lang="en-US" dirty="0">
                <a:solidFill>
                  <a:schemeClr val="tx1"/>
                </a:solidFill>
              </a:rPr>
              <a:t>Disinfectants and antimicrobials, Swimming pool treatment chemicals, Plant growth regulators, Plant defoliants. </a:t>
            </a:r>
          </a:p>
          <a:p>
            <a:endParaRPr lang="en-US" dirty="0">
              <a:solidFill>
                <a:schemeClr val="tx1"/>
              </a:solidFill>
            </a:endParaRPr>
          </a:p>
          <a:p>
            <a:r>
              <a:rPr lang="en-US" dirty="0">
                <a:solidFill>
                  <a:schemeClr val="tx1"/>
                </a:solidFill>
              </a:rPr>
              <a:t>Currently, </a:t>
            </a:r>
            <a:r>
              <a:rPr lang="en-US" dirty="0"/>
              <a:t>&gt;17,000 pesticide products on the more the market</a:t>
            </a:r>
            <a:endParaRPr lang="en-US" dirty="0">
              <a:solidFill>
                <a:schemeClr val="tx1"/>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271551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Few developed nations such as the United States, Canada, United Kingdom, Australia, Finland, Sweden use multiple data systems to identify and monitor human exposures to pesticides and associated injuries and illnesses.</a:t>
            </a:r>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55126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Federal Insecticide, Fungicide, and Rodenticide Act (FIFRA), EPA’s pesticide program provides information and training to workers and health care providers on pesticide safety, as well as implements the worker protection standard.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163826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image on left, shows the acute work-related pesticide poisonings reported to poison centers in the U.S. in the year 2013. The National Poison Data System remains a key source of data on exposure and illness information for pesticide surveillance.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Under FIFRA and worker protection standard, EPA too, monitors exposures and health risks associated with pesticides through their incident reporting system.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NIOSH’s Sentinel Event Notification System for Occupational Risk (SENSOR) program provides funding and technical support to state HDs to conduct surveillance and prevention of acute occupational pesticide-related illness and injury.  Currently, </a:t>
            </a:r>
            <a:r>
              <a:rPr lang="en-US" sz="1200" b="0" dirty="0"/>
              <a:t>13 states participate in NIOSH-SENSOR Pesticide Program and provide data on acute pesticide-related illness and injury.   </a:t>
            </a:r>
          </a:p>
          <a:p>
            <a:endParaRPr lang="en-US" sz="1200" b="0"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510643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173486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states, pesticide exposures and related injury or illness are not reportable conditions.  Not all pesticide exposure result in adverse health effects, for which a worker may seek medical care, or report to poison center for additional guidance on management or more information. Additional challenges of surveillance in vulnerable worker populations such as farmworkers, migrant and seasonal workers, non-English speaking populations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355406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2020, the first territorial stay-at-home order was issued by Puerto Rico (March 15), and the first state order by California (March 19). Most states began to rescind or allow expiration of stay-at-home orders beginning end of April (Alaska,  4/24/20) to early June 2020. </a:t>
            </a:r>
          </a:p>
          <a:p>
            <a:r>
              <a:rPr lang="en-US" sz="1200" b="0" i="0" kern="1200" dirty="0">
                <a:solidFill>
                  <a:schemeClr val="tx1"/>
                </a:solidFill>
                <a:effectLst/>
                <a:latin typeface="+mn-lt"/>
                <a:ea typeface="+mn-ea"/>
                <a:cs typeface="+mn-cs"/>
              </a:rPr>
              <a:t>Pfizer vaccine EUA was 12/11/2020; </a:t>
            </a:r>
            <a:r>
              <a:rPr lang="en-US" sz="1200" b="0" i="0" kern="1200" dirty="0" err="1">
                <a:solidFill>
                  <a:schemeClr val="tx1"/>
                </a:solidFill>
                <a:effectLst/>
                <a:latin typeface="+mn-lt"/>
                <a:ea typeface="+mn-ea"/>
                <a:cs typeface="+mn-cs"/>
              </a:rPr>
              <a:t>Moderna</a:t>
            </a:r>
            <a:r>
              <a:rPr lang="en-US" sz="1200" b="0" i="0" kern="1200" dirty="0">
                <a:solidFill>
                  <a:schemeClr val="tx1"/>
                </a:solidFill>
                <a:effectLst/>
                <a:latin typeface="+mn-lt"/>
                <a:ea typeface="+mn-ea"/>
                <a:cs typeface="+mn-cs"/>
              </a:rPr>
              <a:t> vaccine EUA was 12/18/2020 and J&amp;J EUA on 2/27/2021</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525142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9746"/>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695E4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695E4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10537574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695E4A"/>
                </a:solidFill>
                <a:effectLst/>
                <a:latin typeface="Calibri" pitchFamily="34" charset="0"/>
              </a:defRPr>
            </a:lvl1pPr>
          </a:lstStyle>
          <a:p>
            <a:r>
              <a:rPr lang="en-US" dirty="0"/>
              <a:t>Bottom band: NIOSH</a:t>
            </a:r>
          </a:p>
        </p:txBody>
      </p:sp>
      <p:sp>
        <p:nvSpPr>
          <p:cNvPr id="6" name="TextBox 5"/>
          <p:cNvSpPr txBox="1"/>
          <p:nvPr userDrawn="1"/>
        </p:nvSpPr>
        <p:spPr>
          <a:xfrm>
            <a:off x="714777" y="1313645"/>
            <a:ext cx="6342846"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742950" lvl="1" indent="-285750">
              <a:buClr>
                <a:schemeClr val="accent3"/>
              </a:buClr>
              <a:buFont typeface="Arial" panose="020B0604020202020204" pitchFamily="34" charset="0"/>
              <a:buChar char="•"/>
            </a:pPr>
            <a:endParaRPr lang="en-US" dirty="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457200" y="1158875"/>
            <a:ext cx="8229600" cy="3341688"/>
          </a:xfrm>
        </p:spPr>
        <p:txBody>
          <a:bodyPr/>
          <a:lstStyle>
            <a:lvl1pPr marL="342900" indent="-342900">
              <a:buClr>
                <a:srgbClr val="695E4A"/>
              </a:buClr>
              <a:buFont typeface="Wingdings" panose="05000000000000000000" pitchFamily="2" charset="2"/>
              <a:buChar char="§"/>
              <a:defRPr sz="2000">
                <a:solidFill>
                  <a:schemeClr val="accent4">
                    <a:lumMod val="75000"/>
                  </a:schemeClr>
                </a:solidFill>
              </a:defRPr>
            </a:lvl1pPr>
            <a:lvl2pPr>
              <a:buClr>
                <a:schemeClr val="accent3"/>
              </a:buClr>
              <a:defRPr sz="2000">
                <a:solidFill>
                  <a:schemeClr val="accent4">
                    <a:lumMod val="75000"/>
                  </a:schemeClr>
                </a:solidFill>
              </a:defRPr>
            </a:lvl2pPr>
            <a:lvl3pPr>
              <a:buClr>
                <a:srgbClr val="00B0F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220308483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594F40"/>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45036"/>
            <a:ext cx="9144000" cy="894276"/>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52" r:id="rId3"/>
    <p:sldLayoutId id="2147483823" r:id="rId4"/>
    <p:sldLayoutId id="2147483849"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preparedness.cste.org/wp-content/uploads/2020/08/OH-Outbreak-Definition.pdf" TargetMode="External"/><Relationship Id="rId7" Type="http://schemas.openxmlformats.org/officeDocument/2006/relationships/hyperlink" Target="https://www.cste.org/resource/resmgr/occupationalhealth/publications/SOEM.zi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cste.org/resource/resmgr/occupationalhealth/publications/OH_Docs.zip" TargetMode="External"/><Relationship Id="rId5" Type="http://schemas.openxmlformats.org/officeDocument/2006/relationships/hyperlink" Target="https://preparedness.cste.org/wp-content/uploads/2020/11/HC-Outbreak-Definition.pdf" TargetMode="External"/><Relationship Id="rId4" Type="http://schemas.openxmlformats.org/officeDocument/2006/relationships/hyperlink" Target="https://preparedness.cste.org/wp-content/uploads/2020/08/Educational-Outbreak-Definition.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phil.cdc.gov/Details.aspx?pid=2279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img.ehstoday.com/files/base/ebm/ehstoday/image/2019/03/ehstoday_4244_hawks_nest_workers.png?w=768" TargetMode="External"/><Relationship Id="rId5" Type="http://schemas.openxmlformats.org/officeDocument/2006/relationships/image" Target="../media/image13.jpeg"/><Relationship Id="rId4" Type="http://schemas.openxmlformats.org/officeDocument/2006/relationships/hyperlink" Target="https://img.ehstoday.com/files/base/ebm/ehstoday/image/2019/03/ehstoday_4248_miner_0.png?w=76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sites/default/files/enforcement/directives/CPL_03-00-023.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dc.gov/eWorl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cdc.gov/niosh/topics/surveillance/ords/statesurveillance/stateprograms.html" TargetMode="External"/><Relationship Id="rId4" Type="http://schemas.openxmlformats.org/officeDocument/2006/relationships/hyperlink" Target="https://www.cdc.gov/niosh/topics/noms/default.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dx.doi.org/10.15585/mmwr.mm6838a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ingredients-used-pesticide-products/basic-information-about-pesticide-ingredi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n.cdc.gov/Wisards/cps/cps_estimates_results.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40/chapter-I/subchapter-E/part-17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hil.cdc.gov/Details.aspx?pid=11492"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t>Current, Emerging and Re-emerging Issues in Occupational Safety and Health</a:t>
            </a:r>
          </a:p>
        </p:txBody>
      </p:sp>
      <p:sp>
        <p:nvSpPr>
          <p:cNvPr id="2" name="Subtitle 1"/>
          <p:cNvSpPr>
            <a:spLocks noGrp="1"/>
          </p:cNvSpPr>
          <p:nvPr>
            <p:ph type="subTitle" idx="1"/>
          </p:nvPr>
        </p:nvSpPr>
        <p:spPr>
          <a:xfrm>
            <a:off x="457200" y="1895814"/>
            <a:ext cx="6400800" cy="342900"/>
          </a:xfrm>
        </p:spPr>
        <p:txBody>
          <a:bodyPr/>
          <a:lstStyle/>
          <a:p>
            <a:r>
              <a:rPr lang="en-US" dirty="0"/>
              <a:t>Ketki Patel, MD, PhD, MPH</a:t>
            </a:r>
          </a:p>
          <a:p>
            <a:r>
              <a:rPr lang="en-US" sz="1800" dirty="0"/>
              <a:t>Manager, Environmental Surveillance and Toxicology Branch, Texas Department of State Health Surveillances</a:t>
            </a:r>
            <a:endParaRPr lang="en-US" dirty="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 company name&#10;&#10;Description automatically generated">
            <a:extLst>
              <a:ext uri="{FF2B5EF4-FFF2-40B4-BE49-F238E27FC236}">
                <a16:creationId xmlns:a16="http://schemas.microsoft.com/office/drawing/2014/main" id="{D2AE9FAF-07AB-4BB5-A341-6474275CD9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79" t="9775" r="3368" b="6961"/>
          <a:stretch/>
        </p:blipFill>
        <p:spPr>
          <a:xfrm>
            <a:off x="3226132" y="3291841"/>
            <a:ext cx="2691735" cy="1760220"/>
          </a:xfrm>
          <a:prstGeom prst="rect">
            <a:avLst/>
          </a:prstGeom>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Emerging Issues in Occupational Safety and Health Surveillance</a:t>
            </a:r>
          </a:p>
        </p:txBody>
      </p:sp>
      <p:sp>
        <p:nvSpPr>
          <p:cNvPr id="6" name="Text Placeholder 5"/>
          <p:cNvSpPr>
            <a:spLocks noGrp="1"/>
          </p:cNvSpPr>
          <p:nvPr>
            <p:ph type="body" idx="1"/>
          </p:nvPr>
        </p:nvSpPr>
        <p:spPr/>
        <p:txBody>
          <a:bodyPr/>
          <a:lstStyle/>
          <a:p>
            <a:r>
              <a:rPr lang="en-US" dirty="0"/>
              <a:t>Coronavirus Disease 2019 (COVID-19) pandemic</a:t>
            </a:r>
          </a:p>
        </p:txBody>
      </p:sp>
    </p:spTree>
    <p:extLst>
      <p:ext uri="{BB962C8B-B14F-4D97-AF65-F5344CB8AC3E}">
        <p14:creationId xmlns:p14="http://schemas.microsoft.com/office/powerpoint/2010/main" val="348819501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AFF57A-E09D-4D2E-A50E-3E83736091AE}"/>
              </a:ext>
            </a:extLst>
          </p:cNvPr>
          <p:cNvSpPr>
            <a:spLocks noGrp="1"/>
          </p:cNvSpPr>
          <p:nvPr>
            <p:ph type="title"/>
          </p:nvPr>
        </p:nvSpPr>
        <p:spPr/>
        <p:txBody>
          <a:bodyPr/>
          <a:lstStyle/>
          <a:p>
            <a:r>
              <a:rPr lang="en-US" dirty="0"/>
              <a:t>Timeline of COVID-19 Pandemic</a:t>
            </a:r>
          </a:p>
        </p:txBody>
      </p:sp>
      <p:graphicFrame>
        <p:nvGraphicFramePr>
          <p:cNvPr id="6" name="Content Placeholder 6">
            <a:extLst>
              <a:ext uri="{FF2B5EF4-FFF2-40B4-BE49-F238E27FC236}">
                <a16:creationId xmlns:a16="http://schemas.microsoft.com/office/drawing/2014/main" id="{3850662D-977E-4EB1-BE21-336551B496AC}"/>
              </a:ext>
            </a:extLst>
          </p:cNvPr>
          <p:cNvGraphicFramePr>
            <a:graphicFrameLocks noGrp="1"/>
          </p:cNvGraphicFramePr>
          <p:nvPr>
            <p:ph idx="1"/>
            <p:extLst>
              <p:ext uri="{D42A27DB-BD31-4B8C-83A1-F6EECF244321}">
                <p14:modId xmlns:p14="http://schemas.microsoft.com/office/powerpoint/2010/main" val="603357205"/>
              </p:ext>
            </p:extLst>
          </p:nvPr>
        </p:nvGraphicFramePr>
        <p:xfrm>
          <a:off x="187779" y="1528593"/>
          <a:ext cx="8956221" cy="2676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B366EC32-EE4C-40C5-95E4-AD776AF5907E}"/>
              </a:ext>
            </a:extLst>
          </p:cNvPr>
          <p:cNvSpPr/>
          <p:nvPr/>
        </p:nvSpPr>
        <p:spPr>
          <a:xfrm>
            <a:off x="457200" y="4681835"/>
            <a:ext cx="3958135" cy="461665"/>
          </a:xfrm>
          <a:prstGeom prst="rect">
            <a:avLst/>
          </a:prstGeom>
        </p:spPr>
        <p:txBody>
          <a:bodyPr wrap="none">
            <a:spAutoFit/>
          </a:bodyPr>
          <a:lstStyle/>
          <a:p>
            <a:r>
              <a:rPr lang="en-US" sz="800" dirty="0">
                <a:solidFill>
                  <a:srgbClr val="594F40"/>
                </a:solidFill>
                <a:latin typeface="Calibri" panose="020F0502020204030204" pitchFamily="34" charset="0"/>
                <a:cs typeface="Calibri" panose="020F0502020204030204" pitchFamily="34" charset="0"/>
              </a:rPr>
              <a:t>*EUA= Emergency Use Authorization. </a:t>
            </a:r>
          </a:p>
          <a:p>
            <a:r>
              <a:rPr lang="en-US" sz="800" baseline="30000" dirty="0">
                <a:solidFill>
                  <a:srgbClr val="594F40"/>
                </a:solidFill>
                <a:latin typeface="Calibri" panose="020F0502020204030204" pitchFamily="34" charset="0"/>
                <a:cs typeface="Calibri" panose="020F0502020204030204" pitchFamily="34" charset="0"/>
              </a:rPr>
              <a:t>a </a:t>
            </a:r>
            <a:r>
              <a:rPr lang="en-US" sz="800" dirty="0">
                <a:solidFill>
                  <a:srgbClr val="594F40"/>
                </a:solidFill>
                <a:latin typeface="Calibri" panose="020F0502020204030204" pitchFamily="34" charset="0"/>
                <a:cs typeface="Calibri" panose="020F0502020204030204" pitchFamily="34" charset="0"/>
              </a:rPr>
              <a:t>EUA for Pfizer </a:t>
            </a:r>
            <a:r>
              <a:rPr lang="en-US" sz="800" dirty="0" err="1">
                <a:solidFill>
                  <a:srgbClr val="594F40"/>
                </a:solidFill>
                <a:latin typeface="Calibri" panose="020F0502020204030204" pitchFamily="34" charset="0"/>
                <a:cs typeface="Calibri" panose="020F0502020204030204" pitchFamily="34" charset="0"/>
              </a:rPr>
              <a:t>BioNTech</a:t>
            </a:r>
            <a:r>
              <a:rPr lang="en-US" sz="800" dirty="0">
                <a:solidFill>
                  <a:srgbClr val="594F40"/>
                </a:solidFill>
                <a:latin typeface="Calibri" panose="020F0502020204030204" pitchFamily="34" charset="0"/>
                <a:cs typeface="Calibri" panose="020F0502020204030204" pitchFamily="34" charset="0"/>
              </a:rPr>
              <a:t> and </a:t>
            </a:r>
            <a:r>
              <a:rPr lang="en-US" sz="800" dirty="0" err="1">
                <a:solidFill>
                  <a:srgbClr val="594F40"/>
                </a:solidFill>
                <a:latin typeface="Calibri" panose="020F0502020204030204" pitchFamily="34" charset="0"/>
                <a:cs typeface="Calibri" panose="020F0502020204030204" pitchFamily="34" charset="0"/>
              </a:rPr>
              <a:t>Moderna</a:t>
            </a:r>
            <a:r>
              <a:rPr lang="en-US" sz="800" dirty="0">
                <a:solidFill>
                  <a:srgbClr val="594F40"/>
                </a:solidFill>
                <a:latin typeface="Calibri" panose="020F0502020204030204" pitchFamily="34" charset="0"/>
                <a:cs typeface="Calibri" panose="020F0502020204030204" pitchFamily="34" charset="0"/>
              </a:rPr>
              <a:t> COVID-19 vaccines. </a:t>
            </a:r>
            <a:r>
              <a:rPr lang="en-US" sz="800" baseline="30000" dirty="0">
                <a:solidFill>
                  <a:srgbClr val="594F40"/>
                </a:solidFill>
                <a:latin typeface="Calibri" panose="020F0502020204030204" pitchFamily="34" charset="0"/>
                <a:cs typeface="Calibri" panose="020F0502020204030204" pitchFamily="34" charset="0"/>
              </a:rPr>
              <a:t>b </a:t>
            </a:r>
            <a:r>
              <a:rPr lang="en-US" sz="800" dirty="0">
                <a:solidFill>
                  <a:srgbClr val="594F40"/>
                </a:solidFill>
                <a:latin typeface="Calibri" panose="020F0502020204030204" pitchFamily="34" charset="0"/>
                <a:cs typeface="Calibri" panose="020F0502020204030204" pitchFamily="34" charset="0"/>
              </a:rPr>
              <a:t>EUA for J&amp;J COVID-19 vaccine</a:t>
            </a:r>
            <a:endParaRPr lang="en-US" sz="800" dirty="0">
              <a:solidFill>
                <a:srgbClr val="594F40"/>
              </a:solidFill>
            </a:endParaRPr>
          </a:p>
          <a:p>
            <a:pPr lvl="0"/>
            <a:endParaRPr lang="en-US" sz="800" dirty="0">
              <a:solidFill>
                <a:srgbClr val="594F40"/>
              </a:solidFill>
            </a:endParaRPr>
          </a:p>
        </p:txBody>
      </p:sp>
    </p:spTree>
    <p:extLst>
      <p:ext uri="{BB962C8B-B14F-4D97-AF65-F5344CB8AC3E}">
        <p14:creationId xmlns:p14="http://schemas.microsoft.com/office/powerpoint/2010/main" val="16126740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57200" y="205979"/>
            <a:ext cx="5404757" cy="857250"/>
          </a:xfrm>
        </p:spPr>
        <p:txBody>
          <a:bodyPr/>
          <a:lstStyle/>
          <a:p>
            <a:r>
              <a:rPr lang="en-US" dirty="0">
                <a:solidFill>
                  <a:srgbClr val="594F40"/>
                </a:solidFill>
              </a:rPr>
              <a:t>COVID-19 and Critical Infrastructure Workforce</a:t>
            </a:r>
          </a:p>
        </p:txBody>
      </p:sp>
      <p:sp>
        <p:nvSpPr>
          <p:cNvPr id="3" name="Content Placeholder 2"/>
          <p:cNvSpPr>
            <a:spLocks noGrp="1"/>
          </p:cNvSpPr>
          <p:nvPr>
            <p:ph type="body" sz="quarter" idx="10"/>
          </p:nvPr>
        </p:nvSpPr>
        <p:spPr>
          <a:xfrm>
            <a:off x="457200" y="1158875"/>
            <a:ext cx="4563836" cy="3258004"/>
          </a:xfrm>
        </p:spPr>
        <p:txBody>
          <a:bodyPr/>
          <a:lstStyle/>
          <a:p>
            <a:pPr marL="0" indent="0">
              <a:spcAft>
                <a:spcPts val="600"/>
              </a:spcAft>
              <a:buNone/>
            </a:pPr>
            <a:r>
              <a:rPr lang="en-US" dirty="0">
                <a:solidFill>
                  <a:srgbClr val="594F40"/>
                </a:solidFill>
              </a:rPr>
              <a:t>“Cybersecurity and Infrastructure Security Agency (CISA) identifies 16 critical infrastructure sectors whose assets, systems, and networks, whether physical or virtual, are considered so vital to the United States that their incapacitation or destruction would have a debilitating effect on security, national economic security, national public health or safety, or any combination thereof”</a:t>
            </a:r>
          </a:p>
        </p:txBody>
      </p:sp>
      <p:sp>
        <p:nvSpPr>
          <p:cNvPr id="4" name="Rectangle 3">
            <a:extLst>
              <a:ext uri="{FF2B5EF4-FFF2-40B4-BE49-F238E27FC236}">
                <a16:creationId xmlns:a16="http://schemas.microsoft.com/office/drawing/2014/main" id="{697B1788-5630-4D77-957F-E84B4A0DB491}"/>
              </a:ext>
            </a:extLst>
          </p:cNvPr>
          <p:cNvSpPr/>
          <p:nvPr/>
        </p:nvSpPr>
        <p:spPr>
          <a:xfrm>
            <a:off x="722607" y="4706689"/>
            <a:ext cx="8037671" cy="230832"/>
          </a:xfrm>
          <a:prstGeom prst="rect">
            <a:avLst/>
          </a:prstGeom>
        </p:spPr>
        <p:txBody>
          <a:bodyPr wrap="square">
            <a:spAutoFit/>
          </a:bodyPr>
          <a:lstStyle/>
          <a:p>
            <a:r>
              <a:rPr lang="en-US" sz="900" dirty="0">
                <a:solidFill>
                  <a:srgbClr val="1B1B1B"/>
                </a:solidFill>
                <a:latin typeface="Source Sans Pro Web"/>
              </a:rPr>
              <a:t>Source: </a:t>
            </a:r>
            <a:r>
              <a:rPr lang="en-US" sz="900" dirty="0"/>
              <a:t>https://www.cisa.gov/identifying-critical-infrastructure-during-covid-19  </a:t>
            </a:r>
            <a:endParaRPr lang="en-US" sz="900" b="0" i="0" dirty="0">
              <a:solidFill>
                <a:srgbClr val="1B1B1B"/>
              </a:solidFill>
              <a:effectLst/>
              <a:latin typeface="Source Sans Pro Web"/>
            </a:endParaRPr>
          </a:p>
        </p:txBody>
      </p:sp>
      <p:pic>
        <p:nvPicPr>
          <p:cNvPr id="8" name="Picture 4">
            <a:extLst>
              <a:ext uri="{FF2B5EF4-FFF2-40B4-BE49-F238E27FC236}">
                <a16:creationId xmlns:a16="http://schemas.microsoft.com/office/drawing/2014/main" id="{FF1BF58E-67AB-426C-B2B4-7E0C4DC7B24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3063" y="128358"/>
            <a:ext cx="4163829" cy="250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89433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E2CF-17A1-49A6-9C11-3F30A1657A9B}"/>
              </a:ext>
            </a:extLst>
          </p:cNvPr>
          <p:cNvSpPr>
            <a:spLocks noGrp="1"/>
          </p:cNvSpPr>
          <p:nvPr>
            <p:ph type="title"/>
          </p:nvPr>
        </p:nvSpPr>
        <p:spPr/>
        <p:txBody>
          <a:bodyPr/>
          <a:lstStyle/>
          <a:p>
            <a:r>
              <a:rPr lang="en-US" dirty="0"/>
              <a:t>COVID-19 and State-based Occupational Health Surveillance and Prevention</a:t>
            </a:r>
          </a:p>
        </p:txBody>
      </p:sp>
      <p:sp>
        <p:nvSpPr>
          <p:cNvPr id="3" name="Text Placeholder 2">
            <a:extLst>
              <a:ext uri="{FF2B5EF4-FFF2-40B4-BE49-F238E27FC236}">
                <a16:creationId xmlns:a16="http://schemas.microsoft.com/office/drawing/2014/main" id="{14E16316-00CD-4575-B739-4C95796776B0}"/>
              </a:ext>
            </a:extLst>
          </p:cNvPr>
          <p:cNvSpPr>
            <a:spLocks noGrp="1"/>
          </p:cNvSpPr>
          <p:nvPr>
            <p:ph idx="1"/>
          </p:nvPr>
        </p:nvSpPr>
        <p:spPr>
          <a:xfrm>
            <a:off x="457200" y="1200151"/>
            <a:ext cx="4114800" cy="3143250"/>
          </a:xfrm>
        </p:spPr>
        <p:txBody>
          <a:bodyPr/>
          <a:lstStyle/>
          <a:p>
            <a:r>
              <a:rPr lang="en-US" dirty="0"/>
              <a:t>Case Investigation and Contact Tracing</a:t>
            </a:r>
          </a:p>
          <a:p>
            <a:pPr lvl="1"/>
            <a:r>
              <a:rPr lang="en-US" sz="1800" dirty="0"/>
              <a:t>Technical Assistance</a:t>
            </a:r>
          </a:p>
          <a:p>
            <a:pPr lvl="2">
              <a:buFont typeface="Courier New" panose="02070309020205020404" pitchFamily="49" charset="0"/>
              <a:buChar char="o"/>
            </a:pPr>
            <a:r>
              <a:rPr lang="en-US" dirty="0"/>
              <a:t>Industry and occupation data collection and coding</a:t>
            </a:r>
          </a:p>
          <a:p>
            <a:pPr lvl="2">
              <a:buFont typeface="Courier New" panose="02070309020205020404" pitchFamily="49" charset="0"/>
              <a:buChar char="o"/>
            </a:pPr>
            <a:r>
              <a:rPr lang="en-US" dirty="0"/>
              <a:t>Collecting other details about work/job tasks </a:t>
            </a:r>
          </a:p>
          <a:p>
            <a:pPr marL="457200" lvl="1" indent="0">
              <a:buNone/>
            </a:pPr>
            <a:endParaRPr lang="en-US" dirty="0"/>
          </a:p>
        </p:txBody>
      </p:sp>
      <p:sp>
        <p:nvSpPr>
          <p:cNvPr id="18" name="Content Placeholder 17">
            <a:extLst>
              <a:ext uri="{FF2B5EF4-FFF2-40B4-BE49-F238E27FC236}">
                <a16:creationId xmlns:a16="http://schemas.microsoft.com/office/drawing/2014/main" id="{182C2D58-37C8-49BD-97DD-4BDEC401D42D}"/>
              </a:ext>
            </a:extLst>
          </p:cNvPr>
          <p:cNvSpPr>
            <a:spLocks noGrp="1"/>
          </p:cNvSpPr>
          <p:nvPr>
            <p:ph idx="10"/>
          </p:nvPr>
        </p:nvSpPr>
        <p:spPr/>
        <p:txBody>
          <a:bodyPr/>
          <a:lstStyle/>
          <a:p>
            <a:r>
              <a:rPr lang="en-US" dirty="0"/>
              <a:t>Workplace Outbreaks</a:t>
            </a:r>
          </a:p>
          <a:p>
            <a:pPr lvl="1"/>
            <a:r>
              <a:rPr lang="en-US" sz="1800" dirty="0"/>
              <a:t>Facility assessments and epidemiologic investigations</a:t>
            </a:r>
          </a:p>
          <a:p>
            <a:pPr lvl="1"/>
            <a:r>
              <a:rPr lang="en-US" sz="1800" dirty="0"/>
              <a:t>Education and outreach</a:t>
            </a:r>
          </a:p>
          <a:p>
            <a:pPr lvl="1"/>
            <a:r>
              <a:rPr lang="en-US" sz="1800" dirty="0"/>
              <a:t>Capacity building</a:t>
            </a:r>
          </a:p>
          <a:p>
            <a:pPr lvl="1"/>
            <a:r>
              <a:rPr lang="en-US" sz="1800" dirty="0"/>
              <a:t>Technical assistance &amp; expert consultations to employers and businesses</a:t>
            </a:r>
          </a:p>
          <a:p>
            <a:pPr marL="457200" lvl="1" indent="0">
              <a:buNone/>
            </a:pPr>
            <a:endParaRPr lang="en-US" dirty="0"/>
          </a:p>
        </p:txBody>
      </p:sp>
    </p:spTree>
    <p:extLst>
      <p:ext uri="{BB962C8B-B14F-4D97-AF65-F5344CB8AC3E}">
        <p14:creationId xmlns:p14="http://schemas.microsoft.com/office/powerpoint/2010/main" val="42796423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E2CF-17A1-49A6-9C11-3F30A1657A9B}"/>
              </a:ext>
            </a:extLst>
          </p:cNvPr>
          <p:cNvSpPr>
            <a:spLocks noGrp="1"/>
          </p:cNvSpPr>
          <p:nvPr>
            <p:ph type="title"/>
          </p:nvPr>
        </p:nvSpPr>
        <p:spPr/>
        <p:txBody>
          <a:bodyPr/>
          <a:lstStyle/>
          <a:p>
            <a:r>
              <a:rPr lang="en-US" dirty="0"/>
              <a:t>COVID-19 and State-based Occupational Health Surveillance and Prevention</a:t>
            </a:r>
          </a:p>
        </p:txBody>
      </p:sp>
      <p:sp>
        <p:nvSpPr>
          <p:cNvPr id="3" name="Text Placeholder 2">
            <a:extLst>
              <a:ext uri="{FF2B5EF4-FFF2-40B4-BE49-F238E27FC236}">
                <a16:creationId xmlns:a16="http://schemas.microsoft.com/office/drawing/2014/main" id="{14E16316-00CD-4575-B739-4C95796776B0}"/>
              </a:ext>
            </a:extLst>
          </p:cNvPr>
          <p:cNvSpPr>
            <a:spLocks noGrp="1"/>
          </p:cNvSpPr>
          <p:nvPr>
            <p:ph idx="1"/>
          </p:nvPr>
        </p:nvSpPr>
        <p:spPr/>
        <p:txBody>
          <a:bodyPr/>
          <a:lstStyle/>
          <a:p>
            <a:r>
              <a:rPr lang="en-US" dirty="0"/>
              <a:t>Vaccination Efforts</a:t>
            </a:r>
          </a:p>
          <a:p>
            <a:pPr lvl="1"/>
            <a:r>
              <a:rPr lang="en-US" sz="1800" dirty="0"/>
              <a:t>Workforce data</a:t>
            </a:r>
          </a:p>
          <a:p>
            <a:pPr lvl="2">
              <a:buFont typeface="Courier New" panose="02070309020205020404" pitchFamily="49" charset="0"/>
              <a:buChar char="o"/>
            </a:pPr>
            <a:r>
              <a:rPr lang="en-US" dirty="0"/>
              <a:t>By industry and occupation groups, high-risk for severe illness</a:t>
            </a:r>
          </a:p>
          <a:p>
            <a:pPr lvl="2">
              <a:buFont typeface="Courier New" panose="02070309020205020404" pitchFamily="49" charset="0"/>
              <a:buChar char="o"/>
            </a:pPr>
            <a:r>
              <a:rPr lang="en-US" dirty="0"/>
              <a:t>Capacity building</a:t>
            </a:r>
          </a:p>
          <a:p>
            <a:pPr lvl="1"/>
            <a:r>
              <a:rPr lang="en-US" sz="1800" dirty="0"/>
              <a:t>Education and outreach</a:t>
            </a:r>
          </a:p>
        </p:txBody>
      </p:sp>
      <p:sp>
        <p:nvSpPr>
          <p:cNvPr id="4" name="Content Placeholder 3">
            <a:extLst>
              <a:ext uri="{FF2B5EF4-FFF2-40B4-BE49-F238E27FC236}">
                <a16:creationId xmlns:a16="http://schemas.microsoft.com/office/drawing/2014/main" id="{5EA4E944-C503-42B8-A29B-072AC10A7031}"/>
              </a:ext>
            </a:extLst>
          </p:cNvPr>
          <p:cNvSpPr>
            <a:spLocks noGrp="1"/>
          </p:cNvSpPr>
          <p:nvPr>
            <p:ph idx="10"/>
          </p:nvPr>
        </p:nvSpPr>
        <p:spPr>
          <a:xfrm>
            <a:off x="4807131" y="1200151"/>
            <a:ext cx="3879669" cy="3143250"/>
          </a:xfrm>
        </p:spPr>
        <p:txBody>
          <a:bodyPr/>
          <a:lstStyle/>
          <a:p>
            <a:r>
              <a:rPr lang="en-US" dirty="0"/>
              <a:t>Other support &amp; logistics</a:t>
            </a:r>
          </a:p>
          <a:p>
            <a:pPr lvl="1"/>
            <a:r>
              <a:rPr lang="en-US" sz="1800" dirty="0"/>
              <a:t>Guidance for purchase, and correct use of appropriate personal protective equipment as well as disinfection and cleaning products</a:t>
            </a:r>
            <a:r>
              <a:rPr lang="en-US" sz="1800" baseline="30000" dirty="0"/>
              <a:t>*</a:t>
            </a:r>
          </a:p>
          <a:p>
            <a:pPr lvl="1"/>
            <a:r>
              <a:rPr lang="en-US" sz="1800" dirty="0"/>
              <a:t>Additional surveillance for COVID-19 pandemic related exposures and issues (for example: pesticide and chemical exposures)</a:t>
            </a:r>
          </a:p>
        </p:txBody>
      </p:sp>
      <p:sp>
        <p:nvSpPr>
          <p:cNvPr id="5" name="Rectangle 4">
            <a:extLst>
              <a:ext uri="{FF2B5EF4-FFF2-40B4-BE49-F238E27FC236}">
                <a16:creationId xmlns:a16="http://schemas.microsoft.com/office/drawing/2014/main" id="{82F9747C-EA6C-4C0D-9881-C870D9EF2339}"/>
              </a:ext>
            </a:extLst>
          </p:cNvPr>
          <p:cNvSpPr/>
          <p:nvPr/>
        </p:nvSpPr>
        <p:spPr>
          <a:xfrm>
            <a:off x="604158" y="4829799"/>
            <a:ext cx="6678386" cy="215444"/>
          </a:xfrm>
          <a:prstGeom prst="rect">
            <a:avLst/>
          </a:prstGeom>
        </p:spPr>
        <p:txBody>
          <a:bodyPr wrap="square">
            <a:spAutoFit/>
          </a:bodyPr>
          <a:lstStyle/>
          <a:p>
            <a:r>
              <a:rPr lang="en-US" sz="800" dirty="0">
                <a:solidFill>
                  <a:srgbClr val="594F40"/>
                </a:solidFill>
              </a:rPr>
              <a:t>* Based on most update guidance from CDC/NIOSH, FDA Emergency Use Authorizations for PPE, and EPA N-List for Disinfectants. </a:t>
            </a:r>
          </a:p>
        </p:txBody>
      </p:sp>
    </p:spTree>
    <p:extLst>
      <p:ext uri="{BB962C8B-B14F-4D97-AF65-F5344CB8AC3E}">
        <p14:creationId xmlns:p14="http://schemas.microsoft.com/office/powerpoint/2010/main" val="13581736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E2CF-17A1-49A6-9C11-3F30A1657A9B}"/>
              </a:ext>
            </a:extLst>
          </p:cNvPr>
          <p:cNvSpPr>
            <a:spLocks noGrp="1"/>
          </p:cNvSpPr>
          <p:nvPr>
            <p:ph type="title"/>
          </p:nvPr>
        </p:nvSpPr>
        <p:spPr/>
        <p:txBody>
          <a:bodyPr/>
          <a:lstStyle/>
          <a:p>
            <a:r>
              <a:rPr lang="en-US" dirty="0"/>
              <a:t>Council of State and Territorial Epidemiologists (CSTE)</a:t>
            </a:r>
          </a:p>
        </p:txBody>
      </p:sp>
      <p:sp>
        <p:nvSpPr>
          <p:cNvPr id="3" name="Text Placeholder 2">
            <a:extLst>
              <a:ext uri="{FF2B5EF4-FFF2-40B4-BE49-F238E27FC236}">
                <a16:creationId xmlns:a16="http://schemas.microsoft.com/office/drawing/2014/main" id="{14E16316-00CD-4575-B739-4C95796776B0}"/>
              </a:ext>
            </a:extLst>
          </p:cNvPr>
          <p:cNvSpPr>
            <a:spLocks noGrp="1"/>
          </p:cNvSpPr>
          <p:nvPr>
            <p:ph idx="1"/>
          </p:nvPr>
        </p:nvSpPr>
        <p:spPr/>
        <p:txBody>
          <a:bodyPr/>
          <a:lstStyle/>
          <a:p>
            <a:r>
              <a:rPr lang="en-US" sz="2000" dirty="0">
                <a:solidFill>
                  <a:srgbClr val="594F40"/>
                </a:solidFill>
              </a:rPr>
              <a:t>CSTE COVID-19 Outbreak Workgroup</a:t>
            </a:r>
          </a:p>
          <a:p>
            <a:pPr lvl="1"/>
            <a:r>
              <a:rPr lang="en-US" sz="1800" b="1" dirty="0">
                <a:solidFill>
                  <a:srgbClr val="594F40"/>
                </a:solidFill>
              </a:rPr>
              <a:t>Outbreak definitions and interim guidance for further investigation:</a:t>
            </a:r>
          </a:p>
          <a:p>
            <a:pPr marL="860425" lvl="2" indent="-260350">
              <a:buFont typeface="Wingdings" panose="05000000000000000000" pitchFamily="2" charset="2"/>
              <a:buChar char="Ø"/>
            </a:pPr>
            <a:r>
              <a:rPr lang="en-US" sz="1400" dirty="0">
                <a:solidFill>
                  <a:srgbClr val="594F40"/>
                </a:solidFill>
                <a:hlinkClick r:id="rId3"/>
              </a:rPr>
              <a:t>Non-residential, non-healthcare workplace settings</a:t>
            </a:r>
            <a:endParaRPr lang="en-US" sz="1400" dirty="0">
              <a:solidFill>
                <a:srgbClr val="594F40"/>
              </a:solidFill>
            </a:endParaRPr>
          </a:p>
          <a:p>
            <a:pPr marL="860425" lvl="2" indent="-260350">
              <a:buFont typeface="Wingdings" panose="05000000000000000000" pitchFamily="2" charset="2"/>
              <a:buChar char="Ø"/>
            </a:pPr>
            <a:r>
              <a:rPr lang="en-US" sz="1400" dirty="0">
                <a:solidFill>
                  <a:srgbClr val="594F40"/>
                </a:solidFill>
                <a:hlinkClick r:id="rId4"/>
              </a:rPr>
              <a:t>Educational settings</a:t>
            </a:r>
            <a:endParaRPr lang="en-US" sz="1400" dirty="0">
              <a:solidFill>
                <a:srgbClr val="594F40"/>
              </a:solidFill>
            </a:endParaRPr>
          </a:p>
          <a:p>
            <a:pPr marL="860425" lvl="2" indent="-260350">
              <a:buFont typeface="Wingdings" panose="05000000000000000000" pitchFamily="2" charset="2"/>
              <a:buChar char="Ø"/>
            </a:pPr>
            <a:r>
              <a:rPr lang="en-US" sz="1400" dirty="0">
                <a:solidFill>
                  <a:srgbClr val="594F40"/>
                </a:solidFill>
                <a:hlinkClick r:id="rId5"/>
              </a:rPr>
              <a:t>Healthcare settings </a:t>
            </a:r>
            <a:r>
              <a:rPr lang="en-US" sz="1400" dirty="0">
                <a:solidFill>
                  <a:srgbClr val="594F40"/>
                </a:solidFill>
              </a:rPr>
              <a:t>(collaborative effort with CORHA* members)</a:t>
            </a:r>
          </a:p>
          <a:p>
            <a:pPr lvl="3">
              <a:buFont typeface="Wingdings" panose="05000000000000000000" pitchFamily="2" charset="2"/>
              <a:buChar char="§"/>
            </a:pPr>
            <a:r>
              <a:rPr lang="en-US" sz="1400" dirty="0">
                <a:solidFill>
                  <a:srgbClr val="594F40"/>
                </a:solidFill>
              </a:rPr>
              <a:t>Acute care </a:t>
            </a:r>
          </a:p>
          <a:p>
            <a:pPr lvl="3">
              <a:buFont typeface="Wingdings" panose="05000000000000000000" pitchFamily="2" charset="2"/>
              <a:buChar char="§"/>
            </a:pPr>
            <a:r>
              <a:rPr lang="en-US" sz="1400" dirty="0">
                <a:solidFill>
                  <a:srgbClr val="594F40"/>
                </a:solidFill>
              </a:rPr>
              <a:t>Long term care facilities</a:t>
            </a:r>
          </a:p>
          <a:p>
            <a:endParaRPr lang="en-US" dirty="0"/>
          </a:p>
          <a:p>
            <a:endParaRPr lang="en-US" sz="1800" dirty="0"/>
          </a:p>
        </p:txBody>
      </p:sp>
      <p:sp>
        <p:nvSpPr>
          <p:cNvPr id="7" name="Content Placeholder 6">
            <a:extLst>
              <a:ext uri="{FF2B5EF4-FFF2-40B4-BE49-F238E27FC236}">
                <a16:creationId xmlns:a16="http://schemas.microsoft.com/office/drawing/2014/main" id="{0CF4F648-8FEB-46D7-A0DC-1493ED378767}"/>
              </a:ext>
            </a:extLst>
          </p:cNvPr>
          <p:cNvSpPr>
            <a:spLocks noGrp="1"/>
          </p:cNvSpPr>
          <p:nvPr>
            <p:ph idx="10"/>
          </p:nvPr>
        </p:nvSpPr>
        <p:spPr>
          <a:xfrm>
            <a:off x="4637315" y="1200151"/>
            <a:ext cx="4049486" cy="3143250"/>
          </a:xfrm>
        </p:spPr>
        <p:txBody>
          <a:bodyPr/>
          <a:lstStyle/>
          <a:p>
            <a:r>
              <a:rPr lang="en-US" sz="2000" dirty="0">
                <a:solidFill>
                  <a:srgbClr val="594F40"/>
                </a:solidFill>
              </a:rPr>
              <a:t>CSTE Occupational Health Subcommittee</a:t>
            </a:r>
          </a:p>
          <a:p>
            <a:pPr lvl="1"/>
            <a:r>
              <a:rPr lang="en-US" sz="1800" b="1" dirty="0">
                <a:solidFill>
                  <a:srgbClr val="594F40"/>
                </a:solidFill>
              </a:rPr>
              <a:t>Additional guidance and tools:</a:t>
            </a:r>
          </a:p>
          <a:p>
            <a:pPr lvl="2">
              <a:buFont typeface="Wingdings" panose="05000000000000000000" pitchFamily="2" charset="2"/>
              <a:buChar char="Ø"/>
            </a:pPr>
            <a:r>
              <a:rPr lang="en-US" sz="1400" dirty="0">
                <a:solidFill>
                  <a:srgbClr val="594F40"/>
                </a:solidFill>
                <a:hlinkClick r:id="rId6"/>
              </a:rPr>
              <a:t>Epidemiological Classification of COVID-19 Work-relatedness and Documentation of Public-facing Occupations </a:t>
            </a:r>
            <a:endParaRPr lang="en-US" sz="1400" dirty="0">
              <a:solidFill>
                <a:srgbClr val="594F40"/>
              </a:solidFill>
            </a:endParaRPr>
          </a:p>
          <a:p>
            <a:pPr lvl="2">
              <a:buFont typeface="Wingdings" panose="05000000000000000000" pitchFamily="2" charset="2"/>
              <a:buChar char="Ø"/>
            </a:pPr>
            <a:r>
              <a:rPr lang="en-US" sz="1400" dirty="0">
                <a:solidFill>
                  <a:srgbClr val="594F40"/>
                </a:solidFill>
                <a:hlinkClick r:id="rId7"/>
              </a:rPr>
              <a:t>SARS-CoV-2 Occupational Exposure Risk Matrix or SOEM using O*NET</a:t>
            </a:r>
            <a:endParaRPr lang="en-US" sz="1400" b="1" dirty="0">
              <a:solidFill>
                <a:srgbClr val="C00000"/>
              </a:solidFill>
            </a:endParaRPr>
          </a:p>
        </p:txBody>
      </p:sp>
      <p:sp>
        <p:nvSpPr>
          <p:cNvPr id="5" name="Rectangle 4">
            <a:extLst>
              <a:ext uri="{FF2B5EF4-FFF2-40B4-BE49-F238E27FC236}">
                <a16:creationId xmlns:a16="http://schemas.microsoft.com/office/drawing/2014/main" id="{82F9747C-EA6C-4C0D-9881-C870D9EF2339}"/>
              </a:ext>
            </a:extLst>
          </p:cNvPr>
          <p:cNvSpPr/>
          <p:nvPr/>
        </p:nvSpPr>
        <p:spPr>
          <a:xfrm>
            <a:off x="604158" y="4829799"/>
            <a:ext cx="6678386" cy="215444"/>
          </a:xfrm>
          <a:prstGeom prst="rect">
            <a:avLst/>
          </a:prstGeom>
        </p:spPr>
        <p:txBody>
          <a:bodyPr wrap="square">
            <a:spAutoFit/>
          </a:bodyPr>
          <a:lstStyle/>
          <a:p>
            <a:r>
              <a:rPr lang="en-US" sz="800" dirty="0">
                <a:solidFill>
                  <a:srgbClr val="594F40"/>
                </a:solidFill>
                <a:latin typeface="Calibri" panose="020F0502020204030204" pitchFamily="34" charset="0"/>
                <a:cs typeface="Calibri" panose="020F0502020204030204" pitchFamily="34" charset="0"/>
              </a:rPr>
              <a:t>* CORHA: The Council for Outbreak Response: Healthcare-Associated Infections and Antimicrobial-Resistant Pathogens.</a:t>
            </a:r>
          </a:p>
        </p:txBody>
      </p:sp>
    </p:spTree>
    <p:extLst>
      <p:ext uri="{BB962C8B-B14F-4D97-AF65-F5344CB8AC3E}">
        <p14:creationId xmlns:p14="http://schemas.microsoft.com/office/powerpoint/2010/main" val="129746577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AE2CF-17A1-49A6-9C11-3F30A1657A9B}"/>
              </a:ext>
            </a:extLst>
          </p:cNvPr>
          <p:cNvSpPr>
            <a:spLocks noGrp="1"/>
          </p:cNvSpPr>
          <p:nvPr>
            <p:ph type="title"/>
          </p:nvPr>
        </p:nvSpPr>
        <p:spPr/>
        <p:txBody>
          <a:bodyPr/>
          <a:lstStyle/>
          <a:p>
            <a:r>
              <a:rPr lang="en-US" dirty="0"/>
              <a:t>COVID-19 and Occupational Health Surveillance and Prevention</a:t>
            </a:r>
          </a:p>
        </p:txBody>
      </p:sp>
      <p:sp>
        <p:nvSpPr>
          <p:cNvPr id="5" name="Content Placeholder 4">
            <a:extLst>
              <a:ext uri="{FF2B5EF4-FFF2-40B4-BE49-F238E27FC236}">
                <a16:creationId xmlns:a16="http://schemas.microsoft.com/office/drawing/2014/main" id="{0683C00B-94C5-40E9-82A2-85FDF064B5FD}"/>
              </a:ext>
            </a:extLst>
          </p:cNvPr>
          <p:cNvSpPr>
            <a:spLocks noGrp="1"/>
          </p:cNvSpPr>
          <p:nvPr>
            <p:ph idx="10"/>
          </p:nvPr>
        </p:nvSpPr>
        <p:spPr/>
        <p:txBody>
          <a:bodyPr/>
          <a:lstStyle/>
          <a:p>
            <a:pPr>
              <a:buFont typeface="Wingdings" panose="05000000000000000000" pitchFamily="2" charset="2"/>
              <a:buChar char="Ø"/>
            </a:pPr>
            <a:r>
              <a:rPr lang="en-US" sz="1800" b="0" dirty="0">
                <a:solidFill>
                  <a:srgbClr val="594F40"/>
                </a:solidFill>
              </a:rPr>
              <a:t>Improved visibility and awareness on Occupational Health</a:t>
            </a:r>
          </a:p>
          <a:p>
            <a:pPr>
              <a:buFont typeface="Wingdings" panose="05000000000000000000" pitchFamily="2" charset="2"/>
              <a:buChar char="Ø"/>
            </a:pPr>
            <a:r>
              <a:rPr lang="en-US" sz="1800" b="0" dirty="0">
                <a:solidFill>
                  <a:srgbClr val="594F40"/>
                </a:solidFill>
              </a:rPr>
              <a:t>Strengthened and new partnerships, local and federal</a:t>
            </a:r>
          </a:p>
          <a:p>
            <a:pPr>
              <a:buFont typeface="Wingdings" panose="05000000000000000000" pitchFamily="2" charset="2"/>
              <a:buChar char="Ø"/>
            </a:pPr>
            <a:r>
              <a:rPr lang="en-US" sz="1800" b="0" dirty="0">
                <a:solidFill>
                  <a:srgbClr val="594F40"/>
                </a:solidFill>
              </a:rPr>
              <a:t>New or enhanced tools, resources and skills</a:t>
            </a:r>
          </a:p>
          <a:p>
            <a:pPr>
              <a:buFont typeface="Wingdings" panose="05000000000000000000" pitchFamily="2" charset="2"/>
              <a:buChar char="Ø"/>
            </a:pPr>
            <a:r>
              <a:rPr lang="en-US" sz="1800" b="0" dirty="0">
                <a:solidFill>
                  <a:srgbClr val="594F40"/>
                </a:solidFill>
              </a:rPr>
              <a:t>New evidence on infectious disease (COVID-19) outbreaks in workplaces </a:t>
            </a:r>
          </a:p>
          <a:p>
            <a:pPr>
              <a:buFont typeface="Wingdings" panose="05000000000000000000" pitchFamily="2" charset="2"/>
              <a:buChar char="Ø"/>
            </a:pPr>
            <a:r>
              <a:rPr lang="en-US" sz="1800" b="0" dirty="0">
                <a:solidFill>
                  <a:srgbClr val="594F40"/>
                </a:solidFill>
              </a:rPr>
              <a:t>Better understanding about communities and businesses </a:t>
            </a:r>
          </a:p>
        </p:txBody>
      </p:sp>
      <p:pic>
        <p:nvPicPr>
          <p:cNvPr id="6" name="Content Placeholder 16">
            <a:extLst>
              <a:ext uri="{FF2B5EF4-FFF2-40B4-BE49-F238E27FC236}">
                <a16:creationId xmlns:a16="http://schemas.microsoft.com/office/drawing/2014/main" id="{5CA2AC44-CE42-4307-8FB5-A699CD8EA66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500" t="13251" r="16932" b="12229"/>
          <a:stretch/>
        </p:blipFill>
        <p:spPr>
          <a:xfrm>
            <a:off x="553355" y="1200150"/>
            <a:ext cx="3687539" cy="3143250"/>
          </a:xfrm>
          <a:prstGeom prst="rect">
            <a:avLst/>
          </a:prstGeom>
        </p:spPr>
      </p:pic>
    </p:spTree>
    <p:extLst>
      <p:ext uri="{BB962C8B-B14F-4D97-AF65-F5344CB8AC3E}">
        <p14:creationId xmlns:p14="http://schemas.microsoft.com/office/powerpoint/2010/main" val="40230190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Re-emerging Issues in Occupational Safety and Health Surveillance</a:t>
            </a:r>
          </a:p>
        </p:txBody>
      </p:sp>
      <p:sp>
        <p:nvSpPr>
          <p:cNvPr id="6" name="Text Placeholder 5"/>
          <p:cNvSpPr>
            <a:spLocks noGrp="1"/>
          </p:cNvSpPr>
          <p:nvPr>
            <p:ph type="body" idx="1"/>
          </p:nvPr>
        </p:nvSpPr>
        <p:spPr/>
        <p:txBody>
          <a:bodyPr/>
          <a:lstStyle/>
          <a:p>
            <a:r>
              <a:rPr lang="en-US" dirty="0"/>
              <a:t>Occupational Lung Disease - Silicosis</a:t>
            </a:r>
          </a:p>
        </p:txBody>
      </p:sp>
    </p:spTree>
    <p:extLst>
      <p:ext uri="{BB962C8B-B14F-4D97-AF65-F5344CB8AC3E}">
        <p14:creationId xmlns:p14="http://schemas.microsoft.com/office/powerpoint/2010/main" val="11491526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05979"/>
            <a:ext cx="5886450" cy="857250"/>
          </a:xfrm>
        </p:spPr>
        <p:txBody>
          <a:bodyPr/>
          <a:lstStyle/>
          <a:p>
            <a:r>
              <a:rPr lang="en-US" dirty="0"/>
              <a:t>Silicosis </a:t>
            </a:r>
          </a:p>
        </p:txBody>
      </p:sp>
      <p:sp>
        <p:nvSpPr>
          <p:cNvPr id="3" name="Content Placeholder 2"/>
          <p:cNvSpPr>
            <a:spLocks noGrp="1"/>
          </p:cNvSpPr>
          <p:nvPr>
            <p:ph type="body" sz="quarter" idx="10"/>
          </p:nvPr>
        </p:nvSpPr>
        <p:spPr>
          <a:xfrm>
            <a:off x="457200" y="1158875"/>
            <a:ext cx="5886450" cy="3341688"/>
          </a:xfrm>
        </p:spPr>
        <p:txBody>
          <a:bodyPr/>
          <a:lstStyle/>
          <a:p>
            <a:pPr marL="0" indent="0">
              <a:lnSpc>
                <a:spcPct val="100000"/>
              </a:lnSpc>
              <a:spcBef>
                <a:spcPts val="0"/>
              </a:spcBef>
              <a:buNone/>
            </a:pPr>
            <a:r>
              <a:rPr lang="en-US" sz="1800" dirty="0"/>
              <a:t>Results from inhalation of silicon dioxide or by exposure to respirable crystalline silica</a:t>
            </a:r>
          </a:p>
          <a:p>
            <a:pPr marL="0" indent="0">
              <a:lnSpc>
                <a:spcPct val="100000"/>
              </a:lnSpc>
              <a:spcBef>
                <a:spcPts val="0"/>
              </a:spcBef>
              <a:spcAft>
                <a:spcPts val="600"/>
              </a:spcAft>
              <a:buNone/>
            </a:pPr>
            <a:r>
              <a:rPr lang="en-US" sz="1800" u="sng" dirty="0"/>
              <a:t>Occupational Exposures to Silica</a:t>
            </a:r>
            <a:r>
              <a:rPr lang="en-US" sz="1800" dirty="0"/>
              <a:t>:</a:t>
            </a:r>
          </a:p>
          <a:p>
            <a:pPr>
              <a:lnSpc>
                <a:spcPct val="100000"/>
              </a:lnSpc>
              <a:spcBef>
                <a:spcPts val="0"/>
              </a:spcBef>
            </a:pPr>
            <a:r>
              <a:rPr lang="en-US" sz="1400" dirty="0"/>
              <a:t>Mining </a:t>
            </a:r>
          </a:p>
          <a:p>
            <a:pPr>
              <a:lnSpc>
                <a:spcPct val="100000"/>
              </a:lnSpc>
              <a:spcBef>
                <a:spcPts val="0"/>
              </a:spcBef>
            </a:pPr>
            <a:r>
              <a:rPr lang="en-US" sz="1400" dirty="0"/>
              <a:t>Sandblasting </a:t>
            </a:r>
          </a:p>
          <a:p>
            <a:pPr>
              <a:lnSpc>
                <a:spcPct val="100000"/>
              </a:lnSpc>
              <a:spcBef>
                <a:spcPts val="0"/>
              </a:spcBef>
            </a:pPr>
            <a:r>
              <a:rPr lang="en-US" sz="1400" dirty="0"/>
              <a:t>Quarrying</a:t>
            </a:r>
          </a:p>
          <a:p>
            <a:pPr>
              <a:lnSpc>
                <a:spcPct val="100000"/>
              </a:lnSpc>
              <a:spcBef>
                <a:spcPts val="0"/>
              </a:spcBef>
            </a:pPr>
            <a:r>
              <a:rPr lang="en-US" sz="1400" dirty="0"/>
              <a:t>Rock Drilling </a:t>
            </a:r>
          </a:p>
          <a:p>
            <a:pPr>
              <a:lnSpc>
                <a:spcPct val="100000"/>
              </a:lnSpc>
              <a:spcBef>
                <a:spcPts val="0"/>
              </a:spcBef>
            </a:pPr>
            <a:r>
              <a:rPr lang="en-US" sz="1400" dirty="0"/>
              <a:t>Manufacturing  </a:t>
            </a:r>
          </a:p>
          <a:p>
            <a:pPr>
              <a:lnSpc>
                <a:spcPct val="100000"/>
              </a:lnSpc>
              <a:spcBef>
                <a:spcPts val="0"/>
              </a:spcBef>
            </a:pPr>
            <a:r>
              <a:rPr lang="en-US" sz="1400" dirty="0"/>
              <a:t>Agricultural Industries </a:t>
            </a:r>
          </a:p>
          <a:p>
            <a:pPr>
              <a:lnSpc>
                <a:spcPct val="100000"/>
              </a:lnSpc>
              <a:spcBef>
                <a:spcPts val="0"/>
              </a:spcBef>
            </a:pPr>
            <a:r>
              <a:rPr lang="en-US" sz="1400" dirty="0"/>
              <a:t>Stone Masonry </a:t>
            </a:r>
          </a:p>
          <a:p>
            <a:pPr>
              <a:lnSpc>
                <a:spcPct val="100000"/>
              </a:lnSpc>
              <a:spcBef>
                <a:spcPts val="0"/>
              </a:spcBef>
            </a:pPr>
            <a:r>
              <a:rPr lang="en-US" sz="1400" dirty="0"/>
              <a:t>Glass Manufacturing </a:t>
            </a:r>
          </a:p>
          <a:p>
            <a:pPr>
              <a:lnSpc>
                <a:spcPct val="100000"/>
              </a:lnSpc>
              <a:spcBef>
                <a:spcPts val="0"/>
              </a:spcBef>
            </a:pPr>
            <a:r>
              <a:rPr lang="en-US" sz="1400" dirty="0"/>
              <a:t>Construction </a:t>
            </a:r>
          </a:p>
          <a:p>
            <a:endParaRPr lang="en-US" sz="1400" i="1" dirty="0"/>
          </a:p>
        </p:txBody>
      </p:sp>
      <p:sp>
        <p:nvSpPr>
          <p:cNvPr id="5" name="Rectangle 4">
            <a:extLst>
              <a:ext uri="{FF2B5EF4-FFF2-40B4-BE49-F238E27FC236}">
                <a16:creationId xmlns:a16="http://schemas.microsoft.com/office/drawing/2014/main" id="{78EFDEFE-683A-4EDB-B3F5-2BADD52ABC0C}"/>
              </a:ext>
            </a:extLst>
          </p:cNvPr>
          <p:cNvSpPr/>
          <p:nvPr/>
        </p:nvSpPr>
        <p:spPr>
          <a:xfrm>
            <a:off x="7200900" y="3069769"/>
            <a:ext cx="1943099" cy="489859"/>
          </a:xfrm>
          <a:prstGeom prst="rect">
            <a:avLst/>
          </a:prstGeom>
        </p:spPr>
        <p:txBody>
          <a:bodyPr wrap="square">
            <a:spAutoFit/>
          </a:bodyPr>
          <a:lstStyle/>
          <a:p>
            <a:pPr marL="0" marR="0">
              <a:lnSpc>
                <a:spcPct val="107000"/>
              </a:lnSpc>
              <a:spcBef>
                <a:spcPts val="0"/>
              </a:spcBef>
              <a:spcAft>
                <a:spcPts val="800"/>
              </a:spcAft>
            </a:pPr>
            <a:r>
              <a:rPr lang="en-US" sz="800" dirty="0">
                <a:solidFill>
                  <a:srgbClr val="594F40"/>
                </a:solidFill>
                <a:latin typeface="Calibri" panose="020F0502020204030204" pitchFamily="34" charset="0"/>
                <a:ea typeface="Verdana" panose="020B0604030504040204" pitchFamily="34" charset="0"/>
                <a:cs typeface="Calibri" panose="020F0502020204030204" pitchFamily="34" charset="0"/>
              </a:rPr>
              <a:t>Image source: </a:t>
            </a:r>
            <a:r>
              <a:rPr lang="en-US" sz="800" u="sng" dirty="0">
                <a:latin typeface="Calibri" panose="020F0502020204030204" pitchFamily="34" charset="0"/>
                <a:cs typeface="Calibri" panose="020F0502020204030204" pitchFamily="34" charset="0"/>
                <a:hlinkClick r:id="rId3"/>
              </a:rPr>
              <a:t>https://phil.cdc.gov/Details.aspx?pid=22795</a:t>
            </a:r>
            <a:endParaRPr lang="en-US" sz="800" dirty="0">
              <a:effectLst/>
              <a:latin typeface="Calibri" panose="020F0502020204030204" pitchFamily="34" charset="0"/>
              <a:ea typeface="Verdana" panose="020B060403050404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F86743B-B5F7-4241-9CDB-5AF3184D623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6214" y="-1"/>
            <a:ext cx="1877785" cy="3069771"/>
          </a:xfrm>
          <a:prstGeom prst="rect">
            <a:avLst/>
          </a:prstGeom>
          <a:noFill/>
          <a:ln>
            <a:noFill/>
          </a:ln>
        </p:spPr>
      </p:pic>
    </p:spTree>
    <p:extLst>
      <p:ext uri="{BB962C8B-B14F-4D97-AF65-F5344CB8AC3E}">
        <p14:creationId xmlns:p14="http://schemas.microsoft.com/office/powerpoint/2010/main" val="133076998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AC4571-88AE-49DD-B3C3-F650D310AAC3}"/>
              </a:ext>
            </a:extLst>
          </p:cNvPr>
          <p:cNvSpPr>
            <a:spLocks noGrp="1"/>
          </p:cNvSpPr>
          <p:nvPr>
            <p:ph type="title"/>
          </p:nvPr>
        </p:nvSpPr>
        <p:spPr/>
        <p:txBody>
          <a:bodyPr/>
          <a:lstStyle/>
          <a:p>
            <a:r>
              <a:rPr lang="en-US" dirty="0"/>
              <a:t>Hawk’s Nest Tunnel Tragedy (1930-31)</a:t>
            </a:r>
          </a:p>
        </p:txBody>
      </p:sp>
      <p:pic>
        <p:nvPicPr>
          <p:cNvPr id="10" name="Picture 2">
            <a:extLst>
              <a:ext uri="{FF2B5EF4-FFF2-40B4-BE49-F238E27FC236}">
                <a16:creationId xmlns:a16="http://schemas.microsoft.com/office/drawing/2014/main" id="{A36266EB-AB22-4A99-8F4E-D90871FA71A8}"/>
              </a:ext>
              <a:ext uri="{C183D7F6-B498-43B3-948B-1728B52AA6E4}">
                <adec:decorative xmlns:adec="http://schemas.microsoft.com/office/drawing/2017/decorative" val="1"/>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4806950" y="1367350"/>
            <a:ext cx="3879850" cy="28088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A54ED7C-6305-409C-9F9A-D011CE30210A}"/>
              </a:ext>
            </a:extLst>
          </p:cNvPr>
          <p:cNvSpPr/>
          <p:nvPr/>
        </p:nvSpPr>
        <p:spPr>
          <a:xfrm>
            <a:off x="4806950" y="4118500"/>
            <a:ext cx="3879669" cy="461665"/>
          </a:xfrm>
          <a:prstGeom prst="rect">
            <a:avLst/>
          </a:prstGeom>
        </p:spPr>
        <p:txBody>
          <a:bodyPr wrap="square">
            <a:spAutoFit/>
          </a:bodyPr>
          <a:lstStyle/>
          <a:p>
            <a:r>
              <a:rPr lang="en-US" sz="800" dirty="0">
                <a:solidFill>
                  <a:srgbClr val="594F40"/>
                </a:solidFill>
                <a:latin typeface="Calibri" panose="020F0502020204030204" pitchFamily="34" charset="0"/>
                <a:cs typeface="Calibri" panose="020F0502020204030204" pitchFamily="34" charset="0"/>
              </a:rPr>
              <a:t>Image Source: </a:t>
            </a:r>
            <a:r>
              <a:rPr lang="en-US" sz="800" dirty="0">
                <a:latin typeface="Calibri" panose="020F0502020204030204" pitchFamily="34" charset="0"/>
                <a:cs typeface="Calibri" panose="020F0502020204030204" pitchFamily="34" charset="0"/>
                <a:hlinkClick r:id="rId4"/>
              </a:rPr>
              <a:t>https://img.ehstoday.com/files/base/ebm/ehstoday/image/2019/03/ehstoday_4248_miner_0.png?w=768</a:t>
            </a:r>
            <a:r>
              <a:rPr lang="en-US" sz="800" dirty="0">
                <a:latin typeface="Calibri" panose="020F0502020204030204" pitchFamily="34" charset="0"/>
                <a:cs typeface="Calibri" panose="020F0502020204030204" pitchFamily="34" charset="0"/>
              </a:rPr>
              <a:t> </a:t>
            </a:r>
          </a:p>
        </p:txBody>
      </p:sp>
      <p:pic>
        <p:nvPicPr>
          <p:cNvPr id="2052" name="Picture 4" descr="Ehstoday 4244 Hawks Nest Workers">
            <a:extLst>
              <a:ext uri="{FF2B5EF4-FFF2-40B4-BE49-F238E27FC236}">
                <a16:creationId xmlns:a16="http://schemas.microsoft.com/office/drawing/2014/main" id="{9FA69B59-6028-40D7-BF28-E5187C136825}"/>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57200" y="1422921"/>
            <a:ext cx="3879850" cy="269770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5247220-89E0-4653-8A97-427B7E71ED6C}"/>
              </a:ext>
            </a:extLst>
          </p:cNvPr>
          <p:cNvSpPr/>
          <p:nvPr/>
        </p:nvSpPr>
        <p:spPr>
          <a:xfrm>
            <a:off x="383722" y="4063469"/>
            <a:ext cx="3879669" cy="461665"/>
          </a:xfrm>
          <a:prstGeom prst="rect">
            <a:avLst/>
          </a:prstGeom>
        </p:spPr>
        <p:txBody>
          <a:bodyPr wrap="square">
            <a:spAutoFit/>
          </a:bodyPr>
          <a:lstStyle/>
          <a:p>
            <a:r>
              <a:rPr lang="en-US" sz="800" dirty="0">
                <a:solidFill>
                  <a:srgbClr val="594F40"/>
                </a:solidFill>
                <a:latin typeface="Calibri" panose="020F0502020204030204" pitchFamily="34" charset="0"/>
                <a:cs typeface="Calibri" panose="020F0502020204030204" pitchFamily="34" charset="0"/>
              </a:rPr>
              <a:t>Image Source: </a:t>
            </a:r>
            <a:r>
              <a:rPr lang="en-US" sz="800" dirty="0">
                <a:latin typeface="Calibri" panose="020F0502020204030204" pitchFamily="34" charset="0"/>
                <a:cs typeface="Calibri" panose="020F0502020204030204" pitchFamily="34" charset="0"/>
                <a:hlinkClick r:id="rId6"/>
              </a:rPr>
              <a:t>https://img.ehstoday.com/files/base/ebm/ehstoday/image/2019/03/ehstoday_4244_hawks_nest_workers.png?w=768</a:t>
            </a:r>
            <a:r>
              <a:rPr lang="en-US" sz="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07709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Disclaimer</a:t>
            </a:r>
          </a:p>
        </p:txBody>
      </p:sp>
      <p:sp>
        <p:nvSpPr>
          <p:cNvPr id="3" name="Content Placeholder 2"/>
          <p:cNvSpPr>
            <a:spLocks noGrp="1"/>
          </p:cNvSpPr>
          <p:nvPr>
            <p:ph type="body" sz="quarter" idx="10"/>
          </p:nvPr>
        </p:nvSpPr>
        <p:spPr>
          <a:xfrm>
            <a:off x="457199" y="1158875"/>
            <a:ext cx="7952015" cy="3045732"/>
          </a:xfrm>
        </p:spPr>
        <p:txBody>
          <a:bodyPr/>
          <a:lstStyle/>
          <a:p>
            <a:pPr marL="0" indent="0">
              <a:buNone/>
            </a:pPr>
            <a:r>
              <a:rPr lang="en-US" dirty="0"/>
              <a:t>The findings and conclusions in this presentation are those of the author(s) and do not necessarily represent the official position of the National Institute for Occupational Safety and Health, Centers for Disease Control and Prevention</a:t>
            </a:r>
          </a:p>
        </p:txBody>
      </p:sp>
    </p:spTree>
    <p:extLst>
      <p:ext uri="{BB962C8B-B14F-4D97-AF65-F5344CB8AC3E}">
        <p14:creationId xmlns:p14="http://schemas.microsoft.com/office/powerpoint/2010/main" val="151577671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B7AA-4D67-402F-914F-AF1A2890EC1A}"/>
              </a:ext>
            </a:extLst>
          </p:cNvPr>
          <p:cNvSpPr>
            <a:spLocks noGrp="1"/>
          </p:cNvSpPr>
          <p:nvPr>
            <p:ph type="title"/>
          </p:nvPr>
        </p:nvSpPr>
        <p:spPr/>
        <p:txBody>
          <a:bodyPr/>
          <a:lstStyle/>
          <a:p>
            <a:r>
              <a:rPr lang="en-US" dirty="0"/>
              <a:t>Post-war Economy and Silicosis</a:t>
            </a:r>
          </a:p>
        </p:txBody>
      </p:sp>
      <p:sp>
        <p:nvSpPr>
          <p:cNvPr id="3" name="Content Placeholder 2">
            <a:extLst>
              <a:ext uri="{FF2B5EF4-FFF2-40B4-BE49-F238E27FC236}">
                <a16:creationId xmlns:a16="http://schemas.microsoft.com/office/drawing/2014/main" id="{056945C2-FB4F-4CA8-B955-9D93B31D65F8}"/>
              </a:ext>
            </a:extLst>
          </p:cNvPr>
          <p:cNvSpPr>
            <a:spLocks noGrp="1"/>
          </p:cNvSpPr>
          <p:nvPr>
            <p:ph type="body" sz="quarter" idx="10"/>
          </p:nvPr>
        </p:nvSpPr>
        <p:spPr/>
        <p:txBody>
          <a:bodyPr/>
          <a:lstStyle/>
          <a:p>
            <a:r>
              <a:rPr lang="en-US" dirty="0"/>
              <a:t>Several cases of silicosis were identified among workers in shipyards, offshore oil rigs and oil refineries in Louisiana, Texas, and Mississippi in 1970-80s.</a:t>
            </a:r>
            <a:r>
              <a:rPr lang="en-US" baseline="30000" dirty="0"/>
              <a:t>1,2</a:t>
            </a:r>
          </a:p>
          <a:p>
            <a:r>
              <a:rPr lang="en-US" dirty="0"/>
              <a:t>U.S. Occupational Safety and Health Administration (OSHA):</a:t>
            </a:r>
          </a:p>
          <a:p>
            <a:pPr lvl="1"/>
            <a:r>
              <a:rPr lang="en-US" sz="1800" dirty="0"/>
              <a:t>Established a Special Emphasis Program for Silicosis in 1996, which was later expanded to a National Emphasis Program in 2008, cancelled in 2017, and re-implemented in 2020</a:t>
            </a:r>
            <a:r>
              <a:rPr lang="en-US" sz="1800" baseline="30000" dirty="0"/>
              <a:t>3</a:t>
            </a:r>
            <a:endParaRPr lang="en-US" sz="1800" dirty="0"/>
          </a:p>
          <a:p>
            <a:endParaRPr lang="en-US" dirty="0"/>
          </a:p>
          <a:p>
            <a:endParaRPr lang="en-US" dirty="0"/>
          </a:p>
        </p:txBody>
      </p:sp>
      <p:sp>
        <p:nvSpPr>
          <p:cNvPr id="5" name="Rectangle 4">
            <a:extLst>
              <a:ext uri="{FF2B5EF4-FFF2-40B4-BE49-F238E27FC236}">
                <a16:creationId xmlns:a16="http://schemas.microsoft.com/office/drawing/2014/main" id="{84FFA7FB-DE15-41A2-A986-14874A5924F1}"/>
              </a:ext>
            </a:extLst>
          </p:cNvPr>
          <p:cNvSpPr/>
          <p:nvPr/>
        </p:nvSpPr>
        <p:spPr>
          <a:xfrm>
            <a:off x="579663" y="4598967"/>
            <a:ext cx="7731579" cy="461665"/>
          </a:xfrm>
          <a:prstGeom prst="rect">
            <a:avLst/>
          </a:prstGeom>
        </p:spPr>
        <p:txBody>
          <a:bodyPr wrap="square">
            <a:spAutoFit/>
          </a:bodyPr>
          <a:lstStyle/>
          <a:p>
            <a:pPr marL="342900" indent="-342900">
              <a:buAutoNum type="arabicPeriod"/>
            </a:pPr>
            <a:r>
              <a:rPr lang="en-US" sz="800" dirty="0">
                <a:solidFill>
                  <a:srgbClr val="594F40"/>
                </a:solidFill>
                <a:latin typeface="Calibri" panose="020F0502020204030204" pitchFamily="34" charset="0"/>
                <a:cs typeface="Calibri" panose="020F0502020204030204" pitchFamily="34" charset="0"/>
              </a:rPr>
              <a:t>Rosner, D., Markowitz, G., Kroll-Smith, S., Brown, P., &amp; Gunter, V. J. (2000). Illness and the Environment.</a:t>
            </a:r>
          </a:p>
          <a:p>
            <a:pPr marL="342900" indent="-342900">
              <a:buAutoNum type="arabicPeriod"/>
            </a:pPr>
            <a:r>
              <a:rPr lang="en-US" sz="800" dirty="0">
                <a:solidFill>
                  <a:srgbClr val="594F40"/>
                </a:solidFill>
                <a:latin typeface="Calibri" panose="020F0502020204030204" pitchFamily="34" charset="0"/>
                <a:cs typeface="Calibri" panose="020F0502020204030204" pitchFamily="34" charset="0"/>
              </a:rPr>
              <a:t>Rosner, D., Markowitz, G., &amp; Markowitz, G. E. (2006). </a:t>
            </a:r>
            <a:r>
              <a:rPr lang="en-US" sz="800" i="1" dirty="0">
                <a:solidFill>
                  <a:srgbClr val="594F40"/>
                </a:solidFill>
                <a:latin typeface="Calibri" panose="020F0502020204030204" pitchFamily="34" charset="0"/>
                <a:cs typeface="Calibri" panose="020F0502020204030204" pitchFamily="34" charset="0"/>
              </a:rPr>
              <a:t>Deadly dust: Silicosis and the on-going struggle to protect workers' health</a:t>
            </a:r>
            <a:r>
              <a:rPr lang="en-US" sz="800" dirty="0">
                <a:solidFill>
                  <a:srgbClr val="594F40"/>
                </a:solidFill>
                <a:latin typeface="Calibri" panose="020F0502020204030204" pitchFamily="34" charset="0"/>
                <a:cs typeface="Calibri" panose="020F0502020204030204" pitchFamily="34" charset="0"/>
              </a:rPr>
              <a:t>. University of Michigan Press.</a:t>
            </a:r>
          </a:p>
          <a:p>
            <a:pPr marL="342900" indent="-342900">
              <a:buAutoNum type="arabicPeriod"/>
            </a:pPr>
            <a:r>
              <a:rPr lang="en-US" sz="800" dirty="0">
                <a:solidFill>
                  <a:srgbClr val="594F40"/>
                </a:solidFill>
                <a:latin typeface="Calibri" panose="020F0502020204030204" pitchFamily="34" charset="0"/>
                <a:cs typeface="Calibri" panose="020F0502020204030204" pitchFamily="34" charset="0"/>
              </a:rPr>
              <a:t>OSHA. National Emphasis Program – Respirable Crystalline Silica </a:t>
            </a:r>
            <a:r>
              <a:rPr lang="en-US" sz="800" dirty="0">
                <a:solidFill>
                  <a:srgbClr val="594F40"/>
                </a:solidFill>
                <a:latin typeface="Calibri" panose="020F0502020204030204" pitchFamily="34" charset="0"/>
                <a:cs typeface="Calibri" panose="020F0502020204030204" pitchFamily="34" charset="0"/>
                <a:hlinkClick r:id="rId3"/>
              </a:rPr>
              <a:t>https://www.osha.gov/sites/default/files/enforcement/directives/CPL_03-00-023.pdf</a:t>
            </a:r>
            <a:r>
              <a:rPr lang="en-US" sz="800" dirty="0">
                <a:solidFill>
                  <a:srgbClr val="594F4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8492502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5BC3-BE67-4875-84A2-9EA2263ABAF1}"/>
              </a:ext>
            </a:extLst>
          </p:cNvPr>
          <p:cNvSpPr>
            <a:spLocks noGrp="1"/>
          </p:cNvSpPr>
          <p:nvPr>
            <p:ph type="title"/>
          </p:nvPr>
        </p:nvSpPr>
        <p:spPr/>
        <p:txBody>
          <a:bodyPr/>
          <a:lstStyle/>
          <a:p>
            <a:r>
              <a:rPr lang="en-US" dirty="0"/>
              <a:t>Occupational Lung Disease Surveillance and Prevention </a:t>
            </a:r>
          </a:p>
        </p:txBody>
      </p:sp>
      <p:sp>
        <p:nvSpPr>
          <p:cNvPr id="3" name="Text Placeholder 2">
            <a:extLst>
              <a:ext uri="{FF2B5EF4-FFF2-40B4-BE49-F238E27FC236}">
                <a16:creationId xmlns:a16="http://schemas.microsoft.com/office/drawing/2014/main" id="{47F16DC2-2185-422B-BD2E-810F83AD8402}"/>
              </a:ext>
            </a:extLst>
          </p:cNvPr>
          <p:cNvSpPr>
            <a:spLocks noGrp="1"/>
          </p:cNvSpPr>
          <p:nvPr>
            <p:ph type="body" sz="quarter" idx="10"/>
          </p:nvPr>
        </p:nvSpPr>
        <p:spPr/>
        <p:txBody>
          <a:bodyPr/>
          <a:lstStyle/>
          <a:p>
            <a:pPr>
              <a:lnSpc>
                <a:spcPct val="100000"/>
              </a:lnSpc>
              <a:spcBef>
                <a:spcPts val="0"/>
              </a:spcBef>
              <a:spcAft>
                <a:spcPts val="600"/>
              </a:spcAft>
            </a:pPr>
            <a:r>
              <a:rPr lang="en-US" dirty="0">
                <a:hlinkClick r:id="rId3"/>
              </a:rPr>
              <a:t>NIOSH’s Work-related Lung Disease Surveillance System</a:t>
            </a:r>
            <a:r>
              <a:rPr lang="en-US" dirty="0"/>
              <a:t> (</a:t>
            </a:r>
            <a:r>
              <a:rPr lang="en-US" dirty="0" err="1"/>
              <a:t>eWoRLD</a:t>
            </a:r>
            <a:r>
              <a:rPr lang="en-US" dirty="0"/>
              <a:t>) </a:t>
            </a:r>
          </a:p>
          <a:p>
            <a:pPr>
              <a:lnSpc>
                <a:spcPct val="100000"/>
              </a:lnSpc>
              <a:spcBef>
                <a:spcPts val="0"/>
              </a:spcBef>
              <a:spcAft>
                <a:spcPts val="600"/>
              </a:spcAft>
            </a:pPr>
            <a:r>
              <a:rPr lang="en-US" dirty="0">
                <a:hlinkClick r:id="rId4"/>
              </a:rPr>
              <a:t>NIOSH’s National Occupational Mortality Surveillance</a:t>
            </a:r>
            <a:r>
              <a:rPr lang="en-US" dirty="0"/>
              <a:t> (NOMS) program</a:t>
            </a:r>
          </a:p>
          <a:p>
            <a:pPr>
              <a:lnSpc>
                <a:spcPct val="100000"/>
              </a:lnSpc>
              <a:spcBef>
                <a:spcPts val="0"/>
              </a:spcBef>
              <a:spcAft>
                <a:spcPts val="600"/>
              </a:spcAft>
            </a:pPr>
            <a:r>
              <a:rPr lang="en-US" dirty="0">
                <a:hlinkClick r:id="rId5"/>
              </a:rPr>
              <a:t>State-based Surveillance </a:t>
            </a:r>
            <a:endParaRPr lang="en-US" dirty="0"/>
          </a:p>
          <a:p>
            <a:pPr lvl="1">
              <a:spcBef>
                <a:spcPts val="0"/>
              </a:spcBef>
              <a:spcAft>
                <a:spcPts val="600"/>
              </a:spcAft>
            </a:pPr>
            <a:r>
              <a:rPr lang="en-US" dirty="0"/>
              <a:t>California, Connecticut, Massachusetts, Michigan, New Jersey, New Mexico, New York, Oregon, Texas, Washington, Wisconsin</a:t>
            </a:r>
          </a:p>
          <a:p>
            <a:pPr marL="0" indent="0">
              <a:buNone/>
            </a:pPr>
            <a:endParaRPr lang="en-US" dirty="0"/>
          </a:p>
        </p:txBody>
      </p:sp>
    </p:spTree>
    <p:extLst>
      <p:ext uri="{BB962C8B-B14F-4D97-AF65-F5344CB8AC3E}">
        <p14:creationId xmlns:p14="http://schemas.microsoft.com/office/powerpoint/2010/main" val="217276825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B7AA-4D67-402F-914F-AF1A2890EC1A}"/>
              </a:ext>
            </a:extLst>
          </p:cNvPr>
          <p:cNvSpPr>
            <a:spLocks noGrp="1"/>
          </p:cNvSpPr>
          <p:nvPr>
            <p:ph type="title"/>
          </p:nvPr>
        </p:nvSpPr>
        <p:spPr/>
        <p:txBody>
          <a:bodyPr/>
          <a:lstStyle/>
          <a:p>
            <a:r>
              <a:rPr lang="en-US" dirty="0"/>
              <a:t>Silicosis Associated with Artificial (Engineered) Stone</a:t>
            </a:r>
          </a:p>
        </p:txBody>
      </p:sp>
      <p:sp>
        <p:nvSpPr>
          <p:cNvPr id="3" name="Content Placeholder 2">
            <a:extLst>
              <a:ext uri="{FF2B5EF4-FFF2-40B4-BE49-F238E27FC236}">
                <a16:creationId xmlns:a16="http://schemas.microsoft.com/office/drawing/2014/main" id="{056945C2-FB4F-4CA8-B955-9D93B31D65F8}"/>
              </a:ext>
            </a:extLst>
          </p:cNvPr>
          <p:cNvSpPr>
            <a:spLocks noGrp="1"/>
          </p:cNvSpPr>
          <p:nvPr>
            <p:ph type="body" sz="quarter" idx="10"/>
          </p:nvPr>
        </p:nvSpPr>
        <p:spPr>
          <a:xfrm>
            <a:off x="457200" y="1216025"/>
            <a:ext cx="8229600" cy="3778646"/>
          </a:xfrm>
        </p:spPr>
        <p:txBody>
          <a:bodyPr/>
          <a:lstStyle/>
          <a:p>
            <a:r>
              <a:rPr lang="en-US" dirty="0"/>
              <a:t>In recent years, state-based occupational health surveillance programs have identified several cases silicosis and silicosis-related deaths among workers in engineered stone countertop manufacturing and fabrication in the U.S. </a:t>
            </a:r>
            <a:r>
              <a:rPr lang="en-US" baseline="30000" dirty="0"/>
              <a:t>1</a:t>
            </a:r>
          </a:p>
          <a:p>
            <a:r>
              <a:rPr lang="en-US" dirty="0"/>
              <a:t>Researchers have found similar cases of silicosis in engineered stone workers globally, often with rapid progression of disease. </a:t>
            </a:r>
            <a:r>
              <a:rPr lang="en-US" sz="1800" baseline="30000" dirty="0"/>
              <a:t>3-5</a:t>
            </a:r>
            <a:endParaRPr lang="en-US" sz="1800" dirty="0"/>
          </a:p>
          <a:p>
            <a:endParaRPr lang="en-US" dirty="0"/>
          </a:p>
          <a:p>
            <a:endParaRPr lang="en-US" dirty="0"/>
          </a:p>
        </p:txBody>
      </p:sp>
      <p:sp>
        <p:nvSpPr>
          <p:cNvPr id="5" name="Rectangle 4">
            <a:extLst>
              <a:ext uri="{FF2B5EF4-FFF2-40B4-BE49-F238E27FC236}">
                <a16:creationId xmlns:a16="http://schemas.microsoft.com/office/drawing/2014/main" id="{84FFA7FB-DE15-41A2-A986-14874A5924F1}"/>
              </a:ext>
            </a:extLst>
          </p:cNvPr>
          <p:cNvSpPr/>
          <p:nvPr/>
        </p:nvSpPr>
        <p:spPr>
          <a:xfrm>
            <a:off x="310243" y="3794342"/>
            <a:ext cx="8645978" cy="1200329"/>
          </a:xfrm>
          <a:prstGeom prst="rect">
            <a:avLst/>
          </a:prstGeom>
        </p:spPr>
        <p:txBody>
          <a:bodyPr wrap="square">
            <a:spAutoFit/>
          </a:bodyPr>
          <a:lstStyle/>
          <a:p>
            <a:pPr marL="171450" indent="-171450">
              <a:buAutoNum type="arabicPeriod"/>
            </a:pPr>
            <a:r>
              <a:rPr lang="en-US" sz="800" dirty="0">
                <a:solidFill>
                  <a:srgbClr val="594F40"/>
                </a:solidFill>
                <a:latin typeface="Calibri" panose="020F0502020204030204" pitchFamily="34" charset="0"/>
                <a:cs typeface="Calibri" panose="020F0502020204030204" pitchFamily="34" charset="0"/>
              </a:rPr>
              <a:t>Rose C, Heinzerling A, Patel K, et al. Severe Silicosis in Engineered Stone Fabrication Workers — California, Colorado, Texas, and Washington, 2017–2019. MMWR Morb Mortal Wkly Rep 2019;68:813–818. DOI: </a:t>
            </a:r>
            <a:r>
              <a:rPr lang="en-US" sz="800" dirty="0">
                <a:hlinkClick r:id="rId3"/>
              </a:rPr>
              <a:t>http://dx.doi.org/10.15585/mmwr.mm6838a1</a:t>
            </a:r>
            <a:endParaRPr lang="en-US" sz="800" dirty="0"/>
          </a:p>
          <a:p>
            <a:pPr marL="171450" indent="-171450">
              <a:buFontTx/>
              <a:buAutoNum type="arabicPeriod"/>
            </a:pPr>
            <a:r>
              <a:rPr lang="en-US" sz="800" dirty="0">
                <a:solidFill>
                  <a:srgbClr val="594F40"/>
                </a:solidFill>
                <a:latin typeface="Calibri" panose="020F0502020204030204" pitchFamily="34" charset="0"/>
                <a:cs typeface="Calibri" panose="020F0502020204030204" pitchFamily="34" charset="0"/>
              </a:rPr>
              <a:t>Hoy, R. F., Glass, D. C., </a:t>
            </a:r>
            <a:r>
              <a:rPr lang="en-US" sz="800" dirty="0" err="1">
                <a:solidFill>
                  <a:srgbClr val="594F40"/>
                </a:solidFill>
                <a:latin typeface="Calibri" panose="020F0502020204030204" pitchFamily="34" charset="0"/>
                <a:cs typeface="Calibri" panose="020F0502020204030204" pitchFamily="34" charset="0"/>
              </a:rPr>
              <a:t>Dimitriadis</a:t>
            </a:r>
            <a:r>
              <a:rPr lang="en-US" sz="800" dirty="0">
                <a:solidFill>
                  <a:srgbClr val="594F40"/>
                </a:solidFill>
                <a:latin typeface="Calibri" panose="020F0502020204030204" pitchFamily="34" charset="0"/>
                <a:cs typeface="Calibri" panose="020F0502020204030204" pitchFamily="34" charset="0"/>
              </a:rPr>
              <a:t>, C., Hansen, J., </a:t>
            </a:r>
            <a:r>
              <a:rPr lang="en-US" sz="800" dirty="0" err="1">
                <a:solidFill>
                  <a:srgbClr val="594F40"/>
                </a:solidFill>
                <a:latin typeface="Calibri" panose="020F0502020204030204" pitchFamily="34" charset="0"/>
                <a:cs typeface="Calibri" panose="020F0502020204030204" pitchFamily="34" charset="0"/>
              </a:rPr>
              <a:t>Hore</a:t>
            </a:r>
            <a:r>
              <a:rPr lang="en-US" sz="800" dirty="0">
                <a:solidFill>
                  <a:srgbClr val="594F40"/>
                </a:solidFill>
                <a:latin typeface="Calibri" panose="020F0502020204030204" pitchFamily="34" charset="0"/>
                <a:cs typeface="Calibri" panose="020F0502020204030204" pitchFamily="34" charset="0"/>
              </a:rPr>
              <a:t>-Lacy, F., &amp; Sim, M. R. (2021). Identification of early-stage silicosis through health screening of stone benchtop industry workers in Victoria, Australia. </a:t>
            </a:r>
            <a:r>
              <a:rPr lang="en-US" sz="800" i="1" dirty="0">
                <a:solidFill>
                  <a:srgbClr val="594F40"/>
                </a:solidFill>
                <a:latin typeface="Calibri" panose="020F0502020204030204" pitchFamily="34" charset="0"/>
                <a:cs typeface="Calibri" panose="020F0502020204030204" pitchFamily="34" charset="0"/>
              </a:rPr>
              <a:t>Occupational and environmental medicine</a:t>
            </a:r>
            <a:r>
              <a:rPr lang="en-US" sz="800" dirty="0">
                <a:solidFill>
                  <a:srgbClr val="594F40"/>
                </a:solidFill>
                <a:latin typeface="Calibri" panose="020F0502020204030204" pitchFamily="34" charset="0"/>
                <a:cs typeface="Calibri" panose="020F0502020204030204" pitchFamily="34" charset="0"/>
              </a:rPr>
              <a:t>, </a:t>
            </a:r>
            <a:r>
              <a:rPr lang="en-US" sz="800" i="1" dirty="0">
                <a:solidFill>
                  <a:srgbClr val="594F40"/>
                </a:solidFill>
                <a:latin typeface="Calibri" panose="020F0502020204030204" pitchFamily="34" charset="0"/>
                <a:cs typeface="Calibri" panose="020F0502020204030204" pitchFamily="34" charset="0"/>
              </a:rPr>
              <a:t>78</a:t>
            </a:r>
            <a:r>
              <a:rPr lang="en-US" sz="800" dirty="0">
                <a:solidFill>
                  <a:srgbClr val="594F40"/>
                </a:solidFill>
                <a:latin typeface="Calibri" panose="020F0502020204030204" pitchFamily="34" charset="0"/>
                <a:cs typeface="Calibri" panose="020F0502020204030204" pitchFamily="34" charset="0"/>
              </a:rPr>
              <a:t>(4), 296-302.</a:t>
            </a:r>
          </a:p>
          <a:p>
            <a:pPr marL="171450" indent="-171450">
              <a:buAutoNum type="arabicPeriod"/>
            </a:pPr>
            <a:r>
              <a:rPr lang="en-US" sz="800" dirty="0">
                <a:solidFill>
                  <a:srgbClr val="594F40"/>
                </a:solidFill>
                <a:latin typeface="Calibri" panose="020F0502020204030204" pitchFamily="34" charset="0"/>
                <a:cs typeface="Calibri" panose="020F0502020204030204" pitchFamily="34" charset="0"/>
              </a:rPr>
              <a:t>León-Jiménez, A., Hidalgo-Molina, A., Conde-Sánchez, M. Á., Pérez-Alonso, A., Morales-Morales, J. M., García-</a:t>
            </a:r>
            <a:r>
              <a:rPr lang="en-US" sz="800" dirty="0" err="1">
                <a:solidFill>
                  <a:srgbClr val="594F40"/>
                </a:solidFill>
                <a:latin typeface="Calibri" panose="020F0502020204030204" pitchFamily="34" charset="0"/>
                <a:cs typeface="Calibri" panose="020F0502020204030204" pitchFamily="34" charset="0"/>
              </a:rPr>
              <a:t>Gámez</a:t>
            </a:r>
            <a:r>
              <a:rPr lang="en-US" sz="800" dirty="0">
                <a:solidFill>
                  <a:srgbClr val="594F40"/>
                </a:solidFill>
                <a:latin typeface="Calibri" panose="020F0502020204030204" pitchFamily="34" charset="0"/>
                <a:cs typeface="Calibri" panose="020F0502020204030204" pitchFamily="34" charset="0"/>
              </a:rPr>
              <a:t>, E. M., &amp; Córdoba-Doña, J. A. (2020). Artificial stone silicosis: rapid progression following exposure cessation. </a:t>
            </a:r>
            <a:r>
              <a:rPr lang="en-US" sz="800" i="1" dirty="0">
                <a:solidFill>
                  <a:srgbClr val="594F40"/>
                </a:solidFill>
                <a:latin typeface="Calibri" panose="020F0502020204030204" pitchFamily="34" charset="0"/>
                <a:cs typeface="Calibri" panose="020F0502020204030204" pitchFamily="34" charset="0"/>
              </a:rPr>
              <a:t>Chest</a:t>
            </a:r>
            <a:r>
              <a:rPr lang="en-US" sz="800" dirty="0">
                <a:solidFill>
                  <a:srgbClr val="594F40"/>
                </a:solidFill>
                <a:latin typeface="Calibri" panose="020F0502020204030204" pitchFamily="34" charset="0"/>
                <a:cs typeface="Calibri" panose="020F0502020204030204" pitchFamily="34" charset="0"/>
              </a:rPr>
              <a:t>, </a:t>
            </a:r>
            <a:r>
              <a:rPr lang="en-US" sz="800" i="1" dirty="0">
                <a:solidFill>
                  <a:srgbClr val="594F40"/>
                </a:solidFill>
                <a:latin typeface="Calibri" panose="020F0502020204030204" pitchFamily="34" charset="0"/>
                <a:cs typeface="Calibri" panose="020F0502020204030204" pitchFamily="34" charset="0"/>
              </a:rPr>
              <a:t>158</a:t>
            </a:r>
            <a:r>
              <a:rPr lang="en-US" sz="800" dirty="0">
                <a:solidFill>
                  <a:srgbClr val="594F40"/>
                </a:solidFill>
                <a:latin typeface="Calibri" panose="020F0502020204030204" pitchFamily="34" charset="0"/>
                <a:cs typeface="Calibri" panose="020F0502020204030204" pitchFamily="34" charset="0"/>
              </a:rPr>
              <a:t>(3), 1060-1068.</a:t>
            </a:r>
          </a:p>
          <a:p>
            <a:pPr marL="171450" indent="-171450">
              <a:buAutoNum type="arabicPeriod"/>
            </a:pPr>
            <a:r>
              <a:rPr lang="en-US" sz="800" dirty="0" err="1">
                <a:solidFill>
                  <a:srgbClr val="594F40"/>
                </a:solidFill>
                <a:latin typeface="Calibri" panose="020F0502020204030204" pitchFamily="34" charset="0"/>
                <a:cs typeface="Calibri" panose="020F0502020204030204" pitchFamily="34" charset="0"/>
              </a:rPr>
              <a:t>Leso</a:t>
            </a:r>
            <a:r>
              <a:rPr lang="en-US" sz="800" dirty="0">
                <a:solidFill>
                  <a:srgbClr val="594F40"/>
                </a:solidFill>
                <a:latin typeface="Calibri" panose="020F0502020204030204" pitchFamily="34" charset="0"/>
                <a:cs typeface="Calibri" panose="020F0502020204030204" pitchFamily="34" charset="0"/>
              </a:rPr>
              <a:t>, V., Fontana, L., Romano, R., </a:t>
            </a:r>
            <a:r>
              <a:rPr lang="en-US" sz="800" dirty="0" err="1">
                <a:solidFill>
                  <a:srgbClr val="594F40"/>
                </a:solidFill>
                <a:latin typeface="Calibri" panose="020F0502020204030204" pitchFamily="34" charset="0"/>
                <a:cs typeface="Calibri" panose="020F0502020204030204" pitchFamily="34" charset="0"/>
              </a:rPr>
              <a:t>Gervetti</a:t>
            </a:r>
            <a:r>
              <a:rPr lang="en-US" sz="800" dirty="0">
                <a:solidFill>
                  <a:srgbClr val="594F40"/>
                </a:solidFill>
                <a:latin typeface="Calibri" panose="020F0502020204030204" pitchFamily="34" charset="0"/>
                <a:cs typeface="Calibri" panose="020F0502020204030204" pitchFamily="34" charset="0"/>
              </a:rPr>
              <a:t>, P., &amp; </a:t>
            </a:r>
            <a:r>
              <a:rPr lang="en-US" sz="800" dirty="0" err="1">
                <a:solidFill>
                  <a:srgbClr val="594F40"/>
                </a:solidFill>
                <a:latin typeface="Calibri" panose="020F0502020204030204" pitchFamily="34" charset="0"/>
                <a:cs typeface="Calibri" panose="020F0502020204030204" pitchFamily="34" charset="0"/>
              </a:rPr>
              <a:t>Iavicoli</a:t>
            </a:r>
            <a:r>
              <a:rPr lang="en-US" sz="800" dirty="0">
                <a:solidFill>
                  <a:srgbClr val="594F40"/>
                </a:solidFill>
                <a:latin typeface="Calibri" panose="020F0502020204030204" pitchFamily="34" charset="0"/>
                <a:cs typeface="Calibri" panose="020F0502020204030204" pitchFamily="34" charset="0"/>
              </a:rPr>
              <a:t>, I. (2019). Artificial stone associated silicosis: a systematic review. </a:t>
            </a:r>
            <a:r>
              <a:rPr lang="en-US" sz="800" i="1" dirty="0">
                <a:solidFill>
                  <a:srgbClr val="594F40"/>
                </a:solidFill>
                <a:latin typeface="Calibri" panose="020F0502020204030204" pitchFamily="34" charset="0"/>
                <a:cs typeface="Calibri" panose="020F0502020204030204" pitchFamily="34" charset="0"/>
              </a:rPr>
              <a:t>International journal of environmental research and public health</a:t>
            </a:r>
            <a:r>
              <a:rPr lang="en-US" sz="800" dirty="0">
                <a:solidFill>
                  <a:srgbClr val="594F40"/>
                </a:solidFill>
                <a:latin typeface="Calibri" panose="020F0502020204030204" pitchFamily="34" charset="0"/>
                <a:cs typeface="Calibri" panose="020F0502020204030204" pitchFamily="34" charset="0"/>
              </a:rPr>
              <a:t>, </a:t>
            </a:r>
            <a:r>
              <a:rPr lang="en-US" sz="800" i="1" dirty="0">
                <a:solidFill>
                  <a:srgbClr val="594F40"/>
                </a:solidFill>
                <a:latin typeface="Calibri" panose="020F0502020204030204" pitchFamily="34" charset="0"/>
                <a:cs typeface="Calibri" panose="020F0502020204030204" pitchFamily="34" charset="0"/>
              </a:rPr>
              <a:t>16</a:t>
            </a:r>
            <a:r>
              <a:rPr lang="en-US" sz="800" dirty="0">
                <a:solidFill>
                  <a:srgbClr val="594F40"/>
                </a:solidFill>
                <a:latin typeface="Calibri" panose="020F0502020204030204" pitchFamily="34" charset="0"/>
                <a:cs typeface="Calibri" panose="020F0502020204030204" pitchFamily="34" charset="0"/>
              </a:rPr>
              <a:t>(4), 568.</a:t>
            </a:r>
          </a:p>
          <a:p>
            <a:pPr marL="171450" indent="-171450">
              <a:buAutoNum type="arabicPeriod"/>
            </a:pPr>
            <a:r>
              <a:rPr lang="en-US" sz="800" dirty="0">
                <a:solidFill>
                  <a:srgbClr val="594F40"/>
                </a:solidFill>
                <a:latin typeface="Calibri" panose="020F0502020204030204" pitchFamily="34" charset="0"/>
                <a:cs typeface="Calibri" panose="020F0502020204030204" pitchFamily="34" charset="0"/>
              </a:rPr>
              <a:t>Hoy, R. F., Baird, T., </a:t>
            </a:r>
            <a:r>
              <a:rPr lang="en-US" sz="800" dirty="0" err="1">
                <a:solidFill>
                  <a:srgbClr val="594F40"/>
                </a:solidFill>
                <a:latin typeface="Calibri" panose="020F0502020204030204" pitchFamily="34" charset="0"/>
                <a:cs typeface="Calibri" panose="020F0502020204030204" pitchFamily="34" charset="0"/>
              </a:rPr>
              <a:t>Hammerschlag</a:t>
            </a:r>
            <a:r>
              <a:rPr lang="en-US" sz="800" dirty="0">
                <a:solidFill>
                  <a:srgbClr val="594F40"/>
                </a:solidFill>
                <a:latin typeface="Calibri" panose="020F0502020204030204" pitchFamily="34" charset="0"/>
                <a:cs typeface="Calibri" panose="020F0502020204030204" pitchFamily="34" charset="0"/>
              </a:rPr>
              <a:t>, G., Hart, D., Johnson, A. R., King, P., ... &amp; Yates, D. H. (2018). Artificial stone-associated silicosis: a rapidly emerging occupational lung disease. </a:t>
            </a:r>
            <a:r>
              <a:rPr lang="en-US" sz="800" i="1" dirty="0">
                <a:solidFill>
                  <a:srgbClr val="594F40"/>
                </a:solidFill>
                <a:latin typeface="Calibri" panose="020F0502020204030204" pitchFamily="34" charset="0"/>
                <a:cs typeface="Calibri" panose="020F0502020204030204" pitchFamily="34" charset="0"/>
              </a:rPr>
              <a:t>Occupational and environmental medicine</a:t>
            </a:r>
            <a:r>
              <a:rPr lang="en-US" sz="800" dirty="0">
                <a:solidFill>
                  <a:srgbClr val="594F40"/>
                </a:solidFill>
                <a:latin typeface="Calibri" panose="020F0502020204030204" pitchFamily="34" charset="0"/>
                <a:cs typeface="Calibri" panose="020F0502020204030204" pitchFamily="34" charset="0"/>
              </a:rPr>
              <a:t>, </a:t>
            </a:r>
            <a:r>
              <a:rPr lang="en-US" sz="800" i="1" dirty="0">
                <a:solidFill>
                  <a:srgbClr val="594F40"/>
                </a:solidFill>
                <a:latin typeface="Calibri" panose="020F0502020204030204" pitchFamily="34" charset="0"/>
                <a:cs typeface="Calibri" panose="020F0502020204030204" pitchFamily="34" charset="0"/>
              </a:rPr>
              <a:t>75</a:t>
            </a:r>
            <a:r>
              <a:rPr lang="en-US" sz="800" dirty="0">
                <a:solidFill>
                  <a:srgbClr val="594F40"/>
                </a:solidFill>
                <a:latin typeface="Calibri" panose="020F0502020204030204" pitchFamily="34" charset="0"/>
                <a:cs typeface="Calibri" panose="020F0502020204030204" pitchFamily="34" charset="0"/>
              </a:rPr>
              <a:t>(1), 3-5.</a:t>
            </a:r>
          </a:p>
        </p:txBody>
      </p:sp>
    </p:spTree>
    <p:extLst>
      <p:ext uri="{BB962C8B-B14F-4D97-AF65-F5344CB8AC3E}">
        <p14:creationId xmlns:p14="http://schemas.microsoft.com/office/powerpoint/2010/main" val="153851974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B7AA-4D67-402F-914F-AF1A2890EC1A}"/>
              </a:ext>
            </a:extLst>
          </p:cNvPr>
          <p:cNvSpPr>
            <a:spLocks noGrp="1"/>
          </p:cNvSpPr>
          <p:nvPr>
            <p:ph type="title"/>
          </p:nvPr>
        </p:nvSpPr>
        <p:spPr>
          <a:xfrm>
            <a:off x="457200" y="205979"/>
            <a:ext cx="5746473" cy="857250"/>
          </a:xfrm>
        </p:spPr>
        <p:txBody>
          <a:bodyPr/>
          <a:lstStyle/>
          <a:p>
            <a:r>
              <a:rPr lang="en-US" dirty="0"/>
              <a:t>Challenges in State-based Surveillance and Prevention</a:t>
            </a:r>
          </a:p>
        </p:txBody>
      </p:sp>
      <p:sp>
        <p:nvSpPr>
          <p:cNvPr id="3" name="Content Placeholder 2">
            <a:extLst>
              <a:ext uri="{FF2B5EF4-FFF2-40B4-BE49-F238E27FC236}">
                <a16:creationId xmlns:a16="http://schemas.microsoft.com/office/drawing/2014/main" id="{056945C2-FB4F-4CA8-B955-9D93B31D65F8}"/>
              </a:ext>
            </a:extLst>
          </p:cNvPr>
          <p:cNvSpPr>
            <a:spLocks noGrp="1"/>
          </p:cNvSpPr>
          <p:nvPr>
            <p:ph type="body" sz="quarter" idx="10"/>
          </p:nvPr>
        </p:nvSpPr>
        <p:spPr>
          <a:xfrm>
            <a:off x="457200" y="1158875"/>
            <a:ext cx="5666014" cy="3341688"/>
          </a:xfrm>
        </p:spPr>
        <p:txBody>
          <a:bodyPr/>
          <a:lstStyle/>
          <a:p>
            <a:pPr marL="400050"/>
            <a:r>
              <a:rPr lang="en-US" dirty="0"/>
              <a:t>Diverse workforce, rapidly evolving work processes, work organization (non-standard work arrangements, contingent workers)</a:t>
            </a:r>
          </a:p>
          <a:p>
            <a:pPr marL="400050"/>
            <a:r>
              <a:rPr lang="en-US" dirty="0"/>
              <a:t>Underreporting/ under recording</a:t>
            </a:r>
          </a:p>
          <a:p>
            <a:pPr marL="400050"/>
            <a:r>
              <a:rPr lang="en-US" dirty="0"/>
              <a:t>Access to quality data</a:t>
            </a:r>
          </a:p>
          <a:p>
            <a:pPr marL="400050"/>
            <a:r>
              <a:rPr lang="en-US" dirty="0"/>
              <a:t>Limited exposure and health outcomes data</a:t>
            </a:r>
          </a:p>
          <a:p>
            <a:pPr marL="400050"/>
            <a:r>
              <a:rPr lang="en-US" dirty="0"/>
              <a:t>Hard-to-reach worker populations</a:t>
            </a:r>
          </a:p>
          <a:p>
            <a:pPr marL="400050"/>
            <a:r>
              <a:rPr lang="en-US" dirty="0"/>
              <a:t>Cultural and language barriers</a:t>
            </a:r>
          </a:p>
          <a:p>
            <a:pPr marL="400050"/>
            <a:r>
              <a:rPr lang="en-US" dirty="0"/>
              <a:t>Resources</a:t>
            </a:r>
          </a:p>
        </p:txBody>
      </p:sp>
      <p:grpSp>
        <p:nvGrpSpPr>
          <p:cNvPr id="6" name="Group 5">
            <a:extLst>
              <a:ext uri="{FF2B5EF4-FFF2-40B4-BE49-F238E27FC236}">
                <a16:creationId xmlns:a16="http://schemas.microsoft.com/office/drawing/2014/main" id="{F60064BD-705C-41A0-9CA6-F99A6965DDF0}"/>
              </a:ext>
            </a:extLst>
          </p:cNvPr>
          <p:cNvGrpSpPr/>
          <p:nvPr/>
        </p:nvGrpSpPr>
        <p:grpSpPr>
          <a:xfrm>
            <a:off x="6203673" y="114259"/>
            <a:ext cx="2858106" cy="2051701"/>
            <a:chOff x="1415234" y="1925220"/>
            <a:chExt cx="3633444" cy="2627139"/>
          </a:xfrm>
        </p:grpSpPr>
        <p:sp>
          <p:nvSpPr>
            <p:cNvPr id="7" name="Rectangle 6">
              <a:extLst>
                <a:ext uri="{FF2B5EF4-FFF2-40B4-BE49-F238E27FC236}">
                  <a16:creationId xmlns:a16="http://schemas.microsoft.com/office/drawing/2014/main" id="{18D9F103-E335-4DFE-B6CF-C45F7AAEC28D}"/>
                </a:ext>
              </a:extLst>
            </p:cNvPr>
            <p:cNvSpPr/>
            <p:nvPr/>
          </p:nvSpPr>
          <p:spPr>
            <a:xfrm>
              <a:off x="1572424" y="4213804"/>
              <a:ext cx="3476254" cy="338555"/>
            </a:xfrm>
            <a:prstGeom prst="rect">
              <a:avLst/>
            </a:prstGeom>
          </p:spPr>
          <p:txBody>
            <a:bodyPr wrap="square">
              <a:spAutoFit/>
            </a:bodyPr>
            <a:lstStyle/>
            <a:p>
              <a:r>
                <a:rPr lang="en-US" sz="800" dirty="0">
                  <a:solidFill>
                    <a:srgbClr val="594F40"/>
                  </a:solidFill>
                  <a:latin typeface="Calibri" panose="020F0502020204030204" pitchFamily="34" charset="0"/>
                  <a:cs typeface="Calibri" panose="020F0502020204030204" pitchFamily="34" charset="0"/>
                </a:rPr>
                <a:t>Image source: http://edwinmoindi.blogspot.com/2014/08/the-falacy-that-is-public-education-are.html</a:t>
              </a:r>
            </a:p>
          </p:txBody>
        </p:sp>
        <p:pic>
          <p:nvPicPr>
            <p:cNvPr id="8" name="Picture 4" descr="http://2.bp.blogspot.com/-elQiUMokJd8/U_kWljzl9CI/AAAAAAAAAag/VRA9uOj5tpQ/s1600/div2.gif">
              <a:extLst>
                <a:ext uri="{FF2B5EF4-FFF2-40B4-BE49-F238E27FC236}">
                  <a16:creationId xmlns:a16="http://schemas.microsoft.com/office/drawing/2014/main" id="{AE6E4885-22BB-4E99-9A8B-26883AC66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234" y="1925220"/>
              <a:ext cx="3375468" cy="23353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746813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B7AA-4D67-402F-914F-AF1A2890EC1A}"/>
              </a:ext>
            </a:extLst>
          </p:cNvPr>
          <p:cNvSpPr>
            <a:spLocks noGrp="1"/>
          </p:cNvSpPr>
          <p:nvPr>
            <p:ph type="title"/>
          </p:nvPr>
        </p:nvSpPr>
        <p:spPr/>
        <p:txBody>
          <a:bodyPr/>
          <a:lstStyle/>
          <a:p>
            <a:r>
              <a:rPr lang="en-US" dirty="0"/>
              <a:t>Road forward: Opportunities for surveillance, research and prevention</a:t>
            </a:r>
          </a:p>
        </p:txBody>
      </p:sp>
      <p:sp>
        <p:nvSpPr>
          <p:cNvPr id="3" name="Content Placeholder 2">
            <a:extLst>
              <a:ext uri="{FF2B5EF4-FFF2-40B4-BE49-F238E27FC236}">
                <a16:creationId xmlns:a16="http://schemas.microsoft.com/office/drawing/2014/main" id="{056945C2-FB4F-4CA8-B955-9D93B31D65F8}"/>
              </a:ext>
            </a:extLst>
          </p:cNvPr>
          <p:cNvSpPr>
            <a:spLocks noGrp="1"/>
          </p:cNvSpPr>
          <p:nvPr>
            <p:ph type="body" sz="quarter" idx="10"/>
          </p:nvPr>
        </p:nvSpPr>
        <p:spPr>
          <a:xfrm>
            <a:off x="457200" y="1216025"/>
            <a:ext cx="8229600" cy="3778646"/>
          </a:xfrm>
        </p:spPr>
        <p:txBody>
          <a:bodyPr/>
          <a:lstStyle/>
          <a:p>
            <a:r>
              <a:rPr lang="en-US" dirty="0"/>
              <a:t>Strategic partnerships</a:t>
            </a:r>
          </a:p>
          <a:p>
            <a:r>
              <a:rPr lang="en-US" dirty="0"/>
              <a:t>Capacity building</a:t>
            </a:r>
          </a:p>
          <a:p>
            <a:r>
              <a:rPr lang="en-US" dirty="0"/>
              <a:t>Improving state and national-level surveillance for silicosis as well as other occupational respiratory diseases</a:t>
            </a:r>
          </a:p>
          <a:p>
            <a:r>
              <a:rPr lang="en-US" dirty="0"/>
              <a:t>Innovative methods for educational interventions:</a:t>
            </a:r>
          </a:p>
          <a:p>
            <a:pPr lvl="1"/>
            <a:r>
              <a:rPr lang="en-US" dirty="0"/>
              <a:t>Use of digital and social media </a:t>
            </a:r>
          </a:p>
          <a:p>
            <a:pPr lvl="1"/>
            <a:r>
              <a:rPr lang="en-US" dirty="0"/>
              <a:t>Targeted outreach to health care providers, employers and businesses, and worker populations</a:t>
            </a:r>
          </a:p>
          <a:p>
            <a:pPr lvl="1"/>
            <a:endParaRPr lang="en-US" dirty="0"/>
          </a:p>
          <a:p>
            <a:pPr lvl="1"/>
            <a:endParaRPr lang="en-US" dirty="0"/>
          </a:p>
        </p:txBody>
      </p:sp>
    </p:spTree>
    <p:extLst>
      <p:ext uri="{BB962C8B-B14F-4D97-AF65-F5344CB8AC3E}">
        <p14:creationId xmlns:p14="http://schemas.microsoft.com/office/powerpoint/2010/main" val="107704365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728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Current Issues in Occupational Safety and Health Surveillance</a:t>
            </a:r>
          </a:p>
        </p:txBody>
      </p:sp>
      <p:sp>
        <p:nvSpPr>
          <p:cNvPr id="6" name="Text Placeholder 5"/>
          <p:cNvSpPr>
            <a:spLocks noGrp="1"/>
          </p:cNvSpPr>
          <p:nvPr>
            <p:ph type="body" idx="1"/>
          </p:nvPr>
        </p:nvSpPr>
        <p:spPr/>
        <p:txBody>
          <a:bodyPr/>
          <a:lstStyle/>
          <a:p>
            <a:r>
              <a:rPr lang="en-US" dirty="0"/>
              <a:t>Pesticide-related injury and illness</a:t>
            </a:r>
          </a:p>
        </p:txBody>
      </p:sp>
    </p:spTree>
    <p:extLst>
      <p:ext uri="{BB962C8B-B14F-4D97-AF65-F5344CB8AC3E}">
        <p14:creationId xmlns:p14="http://schemas.microsoft.com/office/powerpoint/2010/main" val="149367628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Pesticides</a:t>
            </a:r>
          </a:p>
        </p:txBody>
      </p:sp>
      <p:sp>
        <p:nvSpPr>
          <p:cNvPr id="3" name="Content Placeholder 2"/>
          <p:cNvSpPr>
            <a:spLocks noGrp="1"/>
          </p:cNvSpPr>
          <p:nvPr>
            <p:ph type="body" sz="quarter" idx="10"/>
          </p:nvPr>
        </p:nvSpPr>
        <p:spPr>
          <a:xfrm>
            <a:off x="457200" y="1158875"/>
            <a:ext cx="4951708" cy="3341688"/>
          </a:xfrm>
        </p:spPr>
        <p:txBody>
          <a:bodyPr/>
          <a:lstStyle/>
          <a:p>
            <a:r>
              <a:rPr lang="en-US" i="1" dirty="0"/>
              <a:t>“A pesticide is any substance or mixture of substances intended for</a:t>
            </a:r>
          </a:p>
          <a:p>
            <a:pPr lvl="1"/>
            <a:r>
              <a:rPr lang="en-US" i="1" dirty="0"/>
              <a:t>Preventing, destroying, repelling or mitigating any pest.</a:t>
            </a:r>
          </a:p>
          <a:p>
            <a:pPr lvl="1"/>
            <a:r>
              <a:rPr lang="en-US" i="1" dirty="0"/>
              <a:t>Use as a plant regulator, defoliant, or desiccant.</a:t>
            </a:r>
          </a:p>
          <a:p>
            <a:pPr lvl="1"/>
            <a:r>
              <a:rPr lang="en-US" i="1" dirty="0"/>
              <a:t>Use as a nitrogen stabilizer”</a:t>
            </a:r>
          </a:p>
        </p:txBody>
      </p:sp>
      <p:sp>
        <p:nvSpPr>
          <p:cNvPr id="4" name="Rectangle 3">
            <a:extLst>
              <a:ext uri="{FF2B5EF4-FFF2-40B4-BE49-F238E27FC236}">
                <a16:creationId xmlns:a16="http://schemas.microsoft.com/office/drawing/2014/main" id="{697B1788-5630-4D77-957F-E84B4A0DB491}"/>
              </a:ext>
            </a:extLst>
          </p:cNvPr>
          <p:cNvSpPr/>
          <p:nvPr/>
        </p:nvSpPr>
        <p:spPr>
          <a:xfrm>
            <a:off x="836907" y="4581229"/>
            <a:ext cx="8037671" cy="369332"/>
          </a:xfrm>
          <a:prstGeom prst="rect">
            <a:avLst/>
          </a:prstGeom>
        </p:spPr>
        <p:txBody>
          <a:bodyPr wrap="square">
            <a:spAutoFit/>
          </a:bodyPr>
          <a:lstStyle/>
          <a:p>
            <a:r>
              <a:rPr lang="en-US" sz="900" dirty="0">
                <a:solidFill>
                  <a:srgbClr val="1B1B1B"/>
                </a:solidFill>
                <a:latin typeface="Source Sans Pro Web"/>
              </a:rPr>
              <a:t>Source: United States Environmental Protection Agency (EPA). </a:t>
            </a:r>
            <a:r>
              <a:rPr lang="en-US" sz="900" dirty="0">
                <a:solidFill>
                  <a:srgbClr val="1B1B1B"/>
                </a:solidFill>
                <a:latin typeface="Source Sans Pro Web"/>
                <a:hlinkClick r:id="rId3"/>
              </a:rPr>
              <a:t>https://www.epa.gov/ingredients-used-pesticide-products/basic-information-about-pesticide-ingredients</a:t>
            </a:r>
            <a:r>
              <a:rPr lang="en-US" sz="900" dirty="0">
                <a:solidFill>
                  <a:srgbClr val="1B1B1B"/>
                </a:solidFill>
                <a:latin typeface="Source Sans Pro Web"/>
              </a:rPr>
              <a:t>  </a:t>
            </a:r>
            <a:endParaRPr lang="en-US" sz="900" b="0" i="0" dirty="0">
              <a:solidFill>
                <a:srgbClr val="1B1B1B"/>
              </a:solidFill>
              <a:effectLst/>
              <a:latin typeface="Source Sans Pro Web"/>
            </a:endParaRPr>
          </a:p>
        </p:txBody>
      </p:sp>
      <p:grpSp>
        <p:nvGrpSpPr>
          <p:cNvPr id="7" name="Group 6">
            <a:extLst>
              <a:ext uri="{FF2B5EF4-FFF2-40B4-BE49-F238E27FC236}">
                <a16:creationId xmlns:a16="http://schemas.microsoft.com/office/drawing/2014/main" id="{625B382E-8B01-43BB-A914-1240C45D2B28}"/>
              </a:ext>
            </a:extLst>
          </p:cNvPr>
          <p:cNvGrpSpPr/>
          <p:nvPr/>
        </p:nvGrpSpPr>
        <p:grpSpPr>
          <a:xfrm>
            <a:off x="5919106" y="-15336"/>
            <a:ext cx="3224894" cy="2244890"/>
            <a:chOff x="5919106" y="-15336"/>
            <a:chExt cx="3224894" cy="2244890"/>
          </a:xfrm>
        </p:grpSpPr>
        <p:pic>
          <p:nvPicPr>
            <p:cNvPr id="6" name="Picture 5">
              <a:extLst>
                <a:ext uri="{FF2B5EF4-FFF2-40B4-BE49-F238E27FC236}">
                  <a16:creationId xmlns:a16="http://schemas.microsoft.com/office/drawing/2014/main" id="{3FA1E4C1-52B4-4E92-B18C-5F40E1CB698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9107" y="-15336"/>
              <a:ext cx="3224893" cy="1762494"/>
            </a:xfrm>
            <a:prstGeom prst="rect">
              <a:avLst/>
            </a:prstGeom>
            <a:noFill/>
            <a:ln>
              <a:noFill/>
            </a:ln>
          </p:spPr>
        </p:pic>
        <p:sp>
          <p:nvSpPr>
            <p:cNvPr id="5" name="Rectangle 4">
              <a:extLst>
                <a:ext uri="{FF2B5EF4-FFF2-40B4-BE49-F238E27FC236}">
                  <a16:creationId xmlns:a16="http://schemas.microsoft.com/office/drawing/2014/main" id="{F6F3E7CC-AAA6-4312-8BD8-D725F71E7BF7}"/>
                </a:ext>
              </a:extLst>
            </p:cNvPr>
            <p:cNvSpPr/>
            <p:nvPr/>
          </p:nvSpPr>
          <p:spPr>
            <a:xfrm>
              <a:off x="5919106" y="1767889"/>
              <a:ext cx="3224893" cy="461665"/>
            </a:xfrm>
            <a:prstGeom prst="rect">
              <a:avLst/>
            </a:prstGeom>
          </p:spPr>
          <p:txBody>
            <a:bodyPr wrap="square">
              <a:spAutoFit/>
            </a:bodyPr>
            <a:lstStyle/>
            <a:p>
              <a:r>
                <a:rPr lang="en-US" sz="800" dirty="0">
                  <a:solidFill>
                    <a:srgbClr val="594F40"/>
                  </a:solidFill>
                  <a:latin typeface="Verdana" panose="020B0604030504040204" pitchFamily="34" charset="0"/>
                  <a:ea typeface="Verdana" panose="020B0604030504040204" pitchFamily="34" charset="0"/>
                  <a:cs typeface="Times New Roman" panose="02020603050405020304" pitchFamily="18" charset="0"/>
                </a:rPr>
                <a:t>Image Source: </a:t>
              </a:r>
              <a:r>
                <a:rPr lang="en-US" sz="800" u="sng" dirty="0">
                  <a:solidFill>
                    <a:srgbClr val="0F56DC"/>
                  </a:solidFill>
                  <a:latin typeface="Verdana" panose="020B0604030504040204" pitchFamily="34" charset="0"/>
                  <a:ea typeface="Verdana" panose="020B0604030504040204" pitchFamily="34" charset="0"/>
                  <a:cs typeface="Times New Roman" panose="02020603050405020304" pitchFamily="18" charset="0"/>
                </a:rPr>
                <a:t>https://secure.flickr.com/photos/usdagov/46790417815/in/album-72157706329251631/</a:t>
              </a:r>
              <a:r>
                <a:rPr lang="en-US" sz="800" dirty="0">
                  <a:latin typeface="Verdana" panose="020B0604030504040204" pitchFamily="34" charset="0"/>
                  <a:ea typeface="Verdana" panose="020B0604030504040204" pitchFamily="34" charset="0"/>
                  <a:cs typeface="Times New Roman" panose="02020603050405020304" pitchFamily="18" charset="0"/>
                </a:rPr>
                <a:t> </a:t>
              </a:r>
              <a:endParaRPr lang="en-US" sz="800" dirty="0"/>
            </a:p>
          </p:txBody>
        </p:sp>
      </p:grpSp>
    </p:spTree>
    <p:extLst>
      <p:ext uri="{BB962C8B-B14F-4D97-AF65-F5344CB8AC3E}">
        <p14:creationId xmlns:p14="http://schemas.microsoft.com/office/powerpoint/2010/main" val="2666435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Need for continued surveillance and prevention</a:t>
            </a:r>
          </a:p>
        </p:txBody>
      </p:sp>
      <p:sp>
        <p:nvSpPr>
          <p:cNvPr id="3" name="Content Placeholder 2"/>
          <p:cNvSpPr>
            <a:spLocks noGrp="1"/>
          </p:cNvSpPr>
          <p:nvPr>
            <p:ph type="body" sz="quarter" idx="10"/>
          </p:nvPr>
        </p:nvSpPr>
        <p:spPr/>
        <p:txBody>
          <a:bodyPr/>
          <a:lstStyle/>
          <a:p>
            <a:r>
              <a:rPr lang="en-US" dirty="0"/>
              <a:t>Limited </a:t>
            </a:r>
            <a:r>
              <a:rPr lang="en-US" sz="2000" b="0" dirty="0"/>
              <a:t>occupational surveillance data on pesticide exposure and related illness available in most countries. Globally, 44% percent farmers are affected by pesticide poisoning each year.</a:t>
            </a:r>
            <a:r>
              <a:rPr lang="en-US" sz="2000" b="0" baseline="30000" dirty="0"/>
              <a:t>1</a:t>
            </a:r>
          </a:p>
          <a:p>
            <a:r>
              <a:rPr lang="en-US" dirty="0"/>
              <a:t>The U.S.</a:t>
            </a:r>
            <a:r>
              <a:rPr lang="en-US" b="0" dirty="0"/>
              <a:t> Burea</a:t>
            </a:r>
            <a:r>
              <a:rPr lang="en-US" dirty="0"/>
              <a:t>u of Labor Statistics’ Current Population Survey estimated o</a:t>
            </a:r>
            <a:r>
              <a:rPr lang="en-US" b="0" dirty="0"/>
              <a:t>ver 1.1 million workers employed in farming occupations in 2019.</a:t>
            </a:r>
            <a:r>
              <a:rPr lang="en-US" b="0" baseline="30000" dirty="0"/>
              <a:t>2</a:t>
            </a:r>
          </a:p>
          <a:p>
            <a:r>
              <a:rPr lang="en-US" b="0" dirty="0"/>
              <a:t>Several other occupations and industry groups have potential for exposure to pesticides such as veterinarians, animal handlers, landscapers, maintenance workers, cleaners and janitorial services, lawn/pest service providers, air crews, etc.  </a:t>
            </a:r>
          </a:p>
          <a:p>
            <a:endParaRPr lang="en-US" sz="2000" b="0" baseline="30000" dirty="0"/>
          </a:p>
          <a:p>
            <a:endParaRPr lang="en-US" sz="2000" b="0" baseline="30000" dirty="0"/>
          </a:p>
          <a:p>
            <a:endParaRPr lang="en-US" baseline="30000" dirty="0"/>
          </a:p>
          <a:p>
            <a:endParaRPr lang="en-US" dirty="0"/>
          </a:p>
        </p:txBody>
      </p:sp>
      <p:sp>
        <p:nvSpPr>
          <p:cNvPr id="4" name="Rectangle 3">
            <a:extLst>
              <a:ext uri="{FF2B5EF4-FFF2-40B4-BE49-F238E27FC236}">
                <a16:creationId xmlns:a16="http://schemas.microsoft.com/office/drawing/2014/main" id="{697B1788-5630-4D77-957F-E84B4A0DB491}"/>
              </a:ext>
            </a:extLst>
          </p:cNvPr>
          <p:cNvSpPr/>
          <p:nvPr/>
        </p:nvSpPr>
        <p:spPr>
          <a:xfrm>
            <a:off x="649129" y="4242266"/>
            <a:ext cx="8037671" cy="707886"/>
          </a:xfrm>
          <a:prstGeom prst="rect">
            <a:avLst/>
          </a:prstGeom>
        </p:spPr>
        <p:txBody>
          <a:bodyPr wrap="square">
            <a:spAutoFit/>
          </a:bodyPr>
          <a:lstStyle/>
          <a:p>
            <a:r>
              <a:rPr lang="en-US" sz="800" dirty="0">
                <a:solidFill>
                  <a:srgbClr val="1B1B1B"/>
                </a:solidFill>
                <a:latin typeface="Calibri" panose="020F0502020204030204" pitchFamily="34" charset="0"/>
                <a:cs typeface="Calibri" panose="020F0502020204030204" pitchFamily="34" charset="0"/>
              </a:rPr>
              <a:t>Source: </a:t>
            </a:r>
          </a:p>
          <a:p>
            <a:r>
              <a:rPr lang="en-US" sz="800" dirty="0">
                <a:solidFill>
                  <a:srgbClr val="1B1B1B"/>
                </a:solidFill>
                <a:latin typeface="Calibri" panose="020F0502020204030204" pitchFamily="34" charset="0"/>
                <a:cs typeface="Calibri" panose="020F0502020204030204" pitchFamily="34" charset="0"/>
              </a:rPr>
              <a:t>1. </a:t>
            </a:r>
            <a:r>
              <a:rPr lang="en-US" sz="800" dirty="0" err="1">
                <a:solidFill>
                  <a:srgbClr val="594F40"/>
                </a:solidFill>
                <a:latin typeface="Calibri" panose="020F0502020204030204" pitchFamily="34" charset="0"/>
                <a:cs typeface="Calibri" panose="020F0502020204030204" pitchFamily="34" charset="0"/>
              </a:rPr>
              <a:t>Boedeker</a:t>
            </a:r>
            <a:r>
              <a:rPr lang="en-US" sz="800" dirty="0">
                <a:solidFill>
                  <a:srgbClr val="594F40"/>
                </a:solidFill>
                <a:latin typeface="Calibri" panose="020F0502020204030204" pitchFamily="34" charset="0"/>
                <a:cs typeface="Calibri" panose="020F0502020204030204" pitchFamily="34" charset="0"/>
              </a:rPr>
              <a:t>, W., Watts, M., </a:t>
            </a:r>
            <a:r>
              <a:rPr lang="en-US" sz="800" dirty="0" err="1">
                <a:solidFill>
                  <a:srgbClr val="594F40"/>
                </a:solidFill>
                <a:latin typeface="Calibri" panose="020F0502020204030204" pitchFamily="34" charset="0"/>
                <a:cs typeface="Calibri" panose="020F0502020204030204" pitchFamily="34" charset="0"/>
              </a:rPr>
              <a:t>Clausing</a:t>
            </a:r>
            <a:r>
              <a:rPr lang="en-US" sz="800" dirty="0">
                <a:solidFill>
                  <a:srgbClr val="594F40"/>
                </a:solidFill>
                <a:latin typeface="Calibri" panose="020F0502020204030204" pitchFamily="34" charset="0"/>
                <a:cs typeface="Calibri" panose="020F0502020204030204" pitchFamily="34" charset="0"/>
              </a:rPr>
              <a:t>, P., &amp; Marquez, E. (2020). The global distribution of acute unintentional pesticide poisoning: estimations based on a systematic review. </a:t>
            </a:r>
            <a:r>
              <a:rPr lang="en-US" sz="800" i="1" dirty="0">
                <a:solidFill>
                  <a:srgbClr val="594F40"/>
                </a:solidFill>
                <a:latin typeface="Calibri" panose="020F0502020204030204" pitchFamily="34" charset="0"/>
                <a:cs typeface="Calibri" panose="020F0502020204030204" pitchFamily="34" charset="0"/>
              </a:rPr>
              <a:t>BMC public health</a:t>
            </a:r>
            <a:r>
              <a:rPr lang="en-US" sz="800" dirty="0">
                <a:solidFill>
                  <a:srgbClr val="594F40"/>
                </a:solidFill>
                <a:latin typeface="Calibri" panose="020F0502020204030204" pitchFamily="34" charset="0"/>
                <a:cs typeface="Calibri" panose="020F0502020204030204" pitchFamily="34" charset="0"/>
              </a:rPr>
              <a:t>, </a:t>
            </a:r>
            <a:r>
              <a:rPr lang="en-US" sz="800" i="1" dirty="0">
                <a:solidFill>
                  <a:srgbClr val="594F40"/>
                </a:solidFill>
                <a:latin typeface="Calibri" panose="020F0502020204030204" pitchFamily="34" charset="0"/>
                <a:cs typeface="Calibri" panose="020F0502020204030204" pitchFamily="34" charset="0"/>
              </a:rPr>
              <a:t>20</a:t>
            </a:r>
            <a:r>
              <a:rPr lang="en-US" sz="800" dirty="0">
                <a:solidFill>
                  <a:srgbClr val="594F40"/>
                </a:solidFill>
                <a:latin typeface="Calibri" panose="020F0502020204030204" pitchFamily="34" charset="0"/>
                <a:cs typeface="Calibri" panose="020F0502020204030204" pitchFamily="34" charset="0"/>
              </a:rPr>
              <a:t>(1), 1-19.</a:t>
            </a:r>
          </a:p>
          <a:p>
            <a:r>
              <a:rPr lang="en-US" sz="800" b="0" i="0" dirty="0">
                <a:solidFill>
                  <a:srgbClr val="594F40"/>
                </a:solidFill>
                <a:effectLst/>
                <a:latin typeface="Calibri" panose="020F0502020204030204" pitchFamily="34" charset="0"/>
                <a:cs typeface="Calibri" panose="020F0502020204030204" pitchFamily="34" charset="0"/>
              </a:rPr>
              <a:t>2. National Institute for Occupational Safety and Health. Centers for Disease Control and Prevention. Employed Labor Force (ELF) query syste</a:t>
            </a:r>
            <a:r>
              <a:rPr lang="en-US" sz="800" dirty="0">
                <a:solidFill>
                  <a:srgbClr val="594F40"/>
                </a:solidFill>
                <a:latin typeface="Calibri" panose="020F0502020204030204" pitchFamily="34" charset="0"/>
                <a:cs typeface="Calibri" panose="020F0502020204030204" pitchFamily="34" charset="0"/>
              </a:rPr>
              <a:t>m. </a:t>
            </a:r>
            <a:r>
              <a:rPr lang="en-US" sz="800" dirty="0">
                <a:solidFill>
                  <a:srgbClr val="594F40"/>
                </a:solidFill>
                <a:latin typeface="Calibri" panose="020F0502020204030204" pitchFamily="34" charset="0"/>
                <a:cs typeface="Calibri" panose="020F0502020204030204" pitchFamily="34" charset="0"/>
                <a:hlinkClick r:id="rId3"/>
              </a:rPr>
              <a:t>https://wwwn.cdc.gov/Wisards/cps/cps_estimates_results.aspx</a:t>
            </a:r>
            <a:r>
              <a:rPr lang="en-US" sz="800" b="1" dirty="0">
                <a:solidFill>
                  <a:srgbClr val="594F40"/>
                </a:solidFill>
                <a:latin typeface="Calibri" panose="020F0502020204030204" pitchFamily="34" charset="0"/>
                <a:cs typeface="Calibri" panose="020F0502020204030204" pitchFamily="34" charset="0"/>
              </a:rPr>
              <a:t> </a:t>
            </a:r>
            <a:endParaRPr lang="en-US" sz="800" b="0" i="0" dirty="0">
              <a:solidFill>
                <a:srgbClr val="594F4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07647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57200" y="205979"/>
            <a:ext cx="5886450" cy="857250"/>
          </a:xfrm>
        </p:spPr>
        <p:txBody>
          <a:bodyPr/>
          <a:lstStyle/>
          <a:p>
            <a:r>
              <a:rPr lang="en-US" dirty="0"/>
              <a:t>Occupational Pesticide Safety and Health in the U.S. </a:t>
            </a:r>
          </a:p>
        </p:txBody>
      </p:sp>
      <p:sp>
        <p:nvSpPr>
          <p:cNvPr id="3" name="Content Placeholder 2"/>
          <p:cNvSpPr>
            <a:spLocks noGrp="1"/>
          </p:cNvSpPr>
          <p:nvPr>
            <p:ph type="body" sz="quarter" idx="10"/>
          </p:nvPr>
        </p:nvSpPr>
        <p:spPr>
          <a:xfrm>
            <a:off x="457200" y="1158875"/>
            <a:ext cx="5886450" cy="3341688"/>
          </a:xfrm>
        </p:spPr>
        <p:txBody>
          <a:bodyPr/>
          <a:lstStyle/>
          <a:p>
            <a:r>
              <a:rPr lang="en-US" dirty="0">
                <a:hlinkClick r:id="rId3"/>
              </a:rPr>
              <a:t>40 CFR, Part 170 Worker Protection Standard </a:t>
            </a:r>
            <a:endParaRPr lang="en-US" dirty="0"/>
          </a:p>
          <a:p>
            <a:pPr marL="0" indent="0">
              <a:buNone/>
            </a:pPr>
            <a:r>
              <a:rPr lang="en-US" sz="1400" dirty="0"/>
              <a:t>“</a:t>
            </a:r>
            <a:r>
              <a:rPr lang="en-US" sz="1400" i="1" dirty="0"/>
              <a:t>Reduce the risks of illness or injury resulting from workers' and handlers' occupational exposures to pesticides used in the production of agricultural plants on farms or in nurseries, greenhouses, and forests and also from the accidental exposure of workers and other persons to such pesticides. It requires workplace practices designed to reduce or eliminate exposure to pesticides and establishes procedures for responding to exposure-related emergencies.”</a:t>
            </a:r>
          </a:p>
        </p:txBody>
      </p:sp>
      <p:grpSp>
        <p:nvGrpSpPr>
          <p:cNvPr id="7" name="Group 6">
            <a:extLst>
              <a:ext uri="{FF2B5EF4-FFF2-40B4-BE49-F238E27FC236}">
                <a16:creationId xmlns:a16="http://schemas.microsoft.com/office/drawing/2014/main" id="{CD353A9D-DAE1-41F7-9E20-AA36173891FE}"/>
              </a:ext>
            </a:extLst>
          </p:cNvPr>
          <p:cNvGrpSpPr/>
          <p:nvPr/>
        </p:nvGrpSpPr>
        <p:grpSpPr>
          <a:xfrm>
            <a:off x="6645729" y="0"/>
            <a:ext cx="2498271" cy="1983921"/>
            <a:chOff x="6049735" y="0"/>
            <a:chExt cx="3094265" cy="2390647"/>
          </a:xfrm>
        </p:grpSpPr>
        <p:pic>
          <p:nvPicPr>
            <p:cNvPr id="6" name="Picture 5">
              <a:extLst>
                <a:ext uri="{FF2B5EF4-FFF2-40B4-BE49-F238E27FC236}">
                  <a16:creationId xmlns:a16="http://schemas.microsoft.com/office/drawing/2014/main" id="{473EE7CA-08B1-4AAB-8D11-1206D44F14E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9736" y="0"/>
              <a:ext cx="3094264" cy="2046514"/>
            </a:xfrm>
            <a:prstGeom prst="rect">
              <a:avLst/>
            </a:prstGeom>
            <a:noFill/>
            <a:ln>
              <a:noFill/>
            </a:ln>
          </p:spPr>
        </p:pic>
        <p:sp>
          <p:nvSpPr>
            <p:cNvPr id="5" name="Rectangle 4">
              <a:extLst>
                <a:ext uri="{FF2B5EF4-FFF2-40B4-BE49-F238E27FC236}">
                  <a16:creationId xmlns:a16="http://schemas.microsoft.com/office/drawing/2014/main" id="{78EFDEFE-683A-4EDB-B3F5-2BADD52ABC0C}"/>
                </a:ext>
              </a:extLst>
            </p:cNvPr>
            <p:cNvSpPr/>
            <p:nvPr/>
          </p:nvSpPr>
          <p:spPr>
            <a:xfrm>
              <a:off x="6049735" y="2046514"/>
              <a:ext cx="3094265" cy="344133"/>
            </a:xfrm>
            <a:prstGeom prst="rect">
              <a:avLst/>
            </a:prstGeom>
          </p:spPr>
          <p:txBody>
            <a:bodyPr wrap="square">
              <a:spAutoFit/>
            </a:bodyPr>
            <a:lstStyle/>
            <a:p>
              <a:pPr marL="0" marR="0">
                <a:lnSpc>
                  <a:spcPct val="107000"/>
                </a:lnSpc>
                <a:spcBef>
                  <a:spcPts val="0"/>
                </a:spcBef>
                <a:spcAft>
                  <a:spcPts val="800"/>
                </a:spcAft>
              </a:pPr>
              <a:r>
                <a:rPr lang="en-US" sz="800" dirty="0">
                  <a:solidFill>
                    <a:srgbClr val="594F40"/>
                  </a:solidFill>
                  <a:latin typeface="Verdana" panose="020B0604030504040204" pitchFamily="34" charset="0"/>
                  <a:ea typeface="Verdana" panose="020B0604030504040204" pitchFamily="34" charset="0"/>
                  <a:cs typeface="Times New Roman" panose="02020603050405020304" pitchFamily="18" charset="0"/>
                </a:rPr>
                <a:t>Image source: </a:t>
              </a:r>
              <a:r>
                <a:rPr lang="en-US" sz="800" u="sng" dirty="0">
                  <a:solidFill>
                    <a:srgbClr val="0F56DC"/>
                  </a:solidFill>
                  <a:latin typeface="Verdana" panose="020B0604030504040204" pitchFamily="34" charset="0"/>
                  <a:ea typeface="Verdana" panose="020B060403050404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https://phil.cdc.gov/Details.aspx?pid=11492</a:t>
              </a:r>
              <a:r>
                <a:rPr lang="en-US" sz="800" dirty="0">
                  <a:latin typeface="Verdana" panose="020B0604030504040204" pitchFamily="34" charset="0"/>
                  <a:ea typeface="Verdana" panose="020B0604030504040204" pitchFamily="34" charset="0"/>
                  <a:cs typeface="Times New Roman" panose="02020603050405020304" pitchFamily="18" charset="0"/>
                </a:rPr>
                <a:t> </a:t>
              </a: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9501862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Occupational Pesticide Safety and Health in the U.S. </a:t>
            </a:r>
          </a:p>
        </p:txBody>
      </p:sp>
      <p:sp>
        <p:nvSpPr>
          <p:cNvPr id="23" name="Content Placeholder 22">
            <a:extLst>
              <a:ext uri="{FF2B5EF4-FFF2-40B4-BE49-F238E27FC236}">
                <a16:creationId xmlns:a16="http://schemas.microsoft.com/office/drawing/2014/main" id="{5464FBC3-D44E-44AC-85D5-D54B6369F2AF}"/>
              </a:ext>
            </a:extLst>
          </p:cNvPr>
          <p:cNvSpPr>
            <a:spLocks noGrp="1"/>
          </p:cNvSpPr>
          <p:nvPr>
            <p:ph idx="1"/>
          </p:nvPr>
        </p:nvSpPr>
        <p:spPr>
          <a:xfrm>
            <a:off x="457200" y="1200151"/>
            <a:ext cx="3879669" cy="3143250"/>
          </a:xfrm>
        </p:spPr>
        <p:txBody>
          <a:bodyPr/>
          <a:lstStyle/>
          <a:p>
            <a:pPr marL="0" indent="0">
              <a:buNone/>
            </a:pPr>
            <a:r>
              <a:rPr lang="en-US" dirty="0"/>
              <a:t>Surveillance efforts:</a:t>
            </a:r>
          </a:p>
          <a:p>
            <a:r>
              <a:rPr lang="en-US" dirty="0"/>
              <a:t>National Poison Data System</a:t>
            </a:r>
          </a:p>
          <a:p>
            <a:r>
              <a:rPr lang="en-US" dirty="0"/>
              <a:t>US EPA</a:t>
            </a:r>
          </a:p>
          <a:p>
            <a:r>
              <a:rPr lang="en-US" dirty="0"/>
              <a:t>NIOSH SENSOR-Pesticides Program</a:t>
            </a:r>
          </a:p>
          <a:p>
            <a:pPr marL="0" indent="0">
              <a:buNone/>
            </a:pPr>
            <a:endParaRPr lang="en-US" dirty="0"/>
          </a:p>
        </p:txBody>
      </p:sp>
      <p:pic>
        <p:nvPicPr>
          <p:cNvPr id="27" name="Content Placeholder 11">
            <a:extLst>
              <a:ext uri="{FF2B5EF4-FFF2-40B4-BE49-F238E27FC236}">
                <a16:creationId xmlns:a16="http://schemas.microsoft.com/office/drawing/2014/main" id="{EBC2BF72-53E6-484F-8901-4499D259CFA3}"/>
              </a:ext>
            </a:extLst>
          </p:cNvPr>
          <p:cNvPicPr>
            <a:picLocks noChangeAspect="1"/>
          </p:cNvPicPr>
          <p:nvPr/>
        </p:nvPicPr>
        <p:blipFill rotWithShape="1">
          <a:blip r:embed="rId3"/>
          <a:srcRect t="11094"/>
          <a:stretch/>
        </p:blipFill>
        <p:spPr bwMode="auto">
          <a:xfrm>
            <a:off x="4462751" y="1150641"/>
            <a:ext cx="4148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6D7D8CF5-49CA-4F79-8CB4-4EBE2BB55779}"/>
              </a:ext>
            </a:extLst>
          </p:cNvPr>
          <p:cNvSpPr/>
          <p:nvPr/>
        </p:nvSpPr>
        <p:spPr>
          <a:xfrm>
            <a:off x="4462751" y="4186169"/>
            <a:ext cx="4572000" cy="215444"/>
          </a:xfrm>
          <a:prstGeom prst="rect">
            <a:avLst/>
          </a:prstGeom>
        </p:spPr>
        <p:txBody>
          <a:bodyPr>
            <a:spAutoFit/>
          </a:bodyPr>
          <a:lstStyle/>
          <a:p>
            <a:r>
              <a:rPr lang="en-US" sz="800" dirty="0">
                <a:solidFill>
                  <a:srgbClr val="594F40"/>
                </a:solidFill>
                <a:latin typeface="Calibri" panose="020F0502020204030204" pitchFamily="34" charset="0"/>
                <a:cs typeface="Calibri" panose="020F0502020204030204" pitchFamily="34" charset="0"/>
              </a:rPr>
              <a:t>Image Source: </a:t>
            </a:r>
            <a:r>
              <a:rPr lang="en-US" sz="800" dirty="0">
                <a:latin typeface="Calibri" panose="020F0502020204030204" pitchFamily="34" charset="0"/>
                <a:cs typeface="Calibri" panose="020F0502020204030204" pitchFamily="34" charset="0"/>
              </a:rPr>
              <a:t>https://www.cdc.gov/niosh/topics/pesticides/animatedmap.html</a:t>
            </a:r>
          </a:p>
        </p:txBody>
      </p:sp>
    </p:spTree>
    <p:extLst>
      <p:ext uri="{BB962C8B-B14F-4D97-AF65-F5344CB8AC3E}">
        <p14:creationId xmlns:p14="http://schemas.microsoft.com/office/powerpoint/2010/main" val="34152246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State-based Pesticide-related Injury and Illness Surveillance  </a:t>
            </a:r>
          </a:p>
        </p:txBody>
      </p:sp>
      <p:sp>
        <p:nvSpPr>
          <p:cNvPr id="4" name="Text Placeholder 3">
            <a:extLst>
              <a:ext uri="{FF2B5EF4-FFF2-40B4-BE49-F238E27FC236}">
                <a16:creationId xmlns:a16="http://schemas.microsoft.com/office/drawing/2014/main" id="{3F40B068-FE86-4892-B44A-7BCF370AFBC4}"/>
              </a:ext>
            </a:extLst>
          </p:cNvPr>
          <p:cNvSpPr>
            <a:spLocks noGrp="1"/>
          </p:cNvSpPr>
          <p:nvPr>
            <p:ph type="body" sz="quarter" idx="10"/>
          </p:nvPr>
        </p:nvSpPr>
        <p:spPr/>
        <p:txBody>
          <a:bodyPr/>
          <a:lstStyle/>
          <a:p>
            <a:r>
              <a:rPr lang="en-US" dirty="0"/>
              <a:t>The NIOSH-SENSOR Pesticides’ model:</a:t>
            </a:r>
          </a:p>
          <a:p>
            <a:pPr lvl="1"/>
            <a:r>
              <a:rPr lang="en-US" dirty="0"/>
              <a:t>Provides guidance and training to build state capacity </a:t>
            </a:r>
          </a:p>
          <a:p>
            <a:pPr lvl="1"/>
            <a:r>
              <a:rPr lang="en-US" dirty="0"/>
              <a:t>Allows states to focus on their priority populations and areas for improvement in surveillance and prevention</a:t>
            </a:r>
          </a:p>
          <a:p>
            <a:pPr lvl="1"/>
            <a:r>
              <a:rPr lang="en-US" dirty="0"/>
              <a:t>Provides more timely data for interventions </a:t>
            </a:r>
          </a:p>
          <a:p>
            <a:pPr lvl="1"/>
            <a:r>
              <a:rPr lang="en-US" dirty="0"/>
              <a:t>Fosters local, state, and federal partnerships</a:t>
            </a:r>
          </a:p>
        </p:txBody>
      </p:sp>
    </p:spTree>
    <p:extLst>
      <p:ext uri="{BB962C8B-B14F-4D97-AF65-F5344CB8AC3E}">
        <p14:creationId xmlns:p14="http://schemas.microsoft.com/office/powerpoint/2010/main" val="28313185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State-based Pesticide-related Injury and Illness Surveillance  </a:t>
            </a:r>
          </a:p>
        </p:txBody>
      </p:sp>
      <p:sp>
        <p:nvSpPr>
          <p:cNvPr id="4" name="Text Placeholder 3">
            <a:extLst>
              <a:ext uri="{FF2B5EF4-FFF2-40B4-BE49-F238E27FC236}">
                <a16:creationId xmlns:a16="http://schemas.microsoft.com/office/drawing/2014/main" id="{3F40B068-FE86-4892-B44A-7BCF370AFBC4}"/>
              </a:ext>
            </a:extLst>
          </p:cNvPr>
          <p:cNvSpPr>
            <a:spLocks noGrp="1"/>
          </p:cNvSpPr>
          <p:nvPr>
            <p:ph type="body" sz="quarter" idx="10"/>
          </p:nvPr>
        </p:nvSpPr>
        <p:spPr>
          <a:xfrm>
            <a:off x="457200" y="1158875"/>
            <a:ext cx="8237764" cy="3341688"/>
          </a:xfrm>
        </p:spPr>
        <p:txBody>
          <a:bodyPr/>
          <a:lstStyle/>
          <a:p>
            <a:r>
              <a:rPr lang="en-US" dirty="0"/>
              <a:t>Challenges and work-in-progress:</a:t>
            </a:r>
          </a:p>
          <a:p>
            <a:pPr lvl="1"/>
            <a:r>
              <a:rPr lang="en-US" dirty="0"/>
              <a:t>Underreporting</a:t>
            </a:r>
          </a:p>
          <a:p>
            <a:pPr lvl="1"/>
            <a:r>
              <a:rPr lang="en-US" dirty="0"/>
              <a:t>Vulnerable and hard-to-reach worker populations</a:t>
            </a:r>
          </a:p>
          <a:p>
            <a:pPr lvl="1"/>
            <a:r>
              <a:rPr lang="en-US" dirty="0"/>
              <a:t>Language and cultural barriers</a:t>
            </a:r>
          </a:p>
          <a:p>
            <a:pPr lvl="1"/>
            <a:r>
              <a:rPr lang="en-US" dirty="0"/>
              <a:t>Knowledge and awareness on safe use, storage and disposal of pesticide products</a:t>
            </a:r>
          </a:p>
          <a:p>
            <a:pPr lvl="1"/>
            <a:r>
              <a:rPr lang="en-US" dirty="0"/>
              <a:t>Resources</a:t>
            </a:r>
          </a:p>
        </p:txBody>
      </p:sp>
    </p:spTree>
    <p:extLst>
      <p:ext uri="{BB962C8B-B14F-4D97-AF65-F5344CB8AC3E}">
        <p14:creationId xmlns:p14="http://schemas.microsoft.com/office/powerpoint/2010/main" val="3074036784"/>
      </p:ext>
    </p:extLst>
  </p:cSld>
  <p:clrMapOvr>
    <a:masterClrMapping/>
  </p:clrMapOvr>
  <p:transition>
    <p:fade/>
  </p:transition>
</p:sld>
</file>

<file path=ppt/theme/theme1.xml><?xml version="1.0" encoding="utf-8"?>
<a:theme xmlns:a="http://schemas.openxmlformats.org/drawingml/2006/main" name="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3101</TotalTime>
  <Words>3877</Words>
  <Application>Microsoft Office PowerPoint</Application>
  <PresentationFormat>On-screen Show (16:9)</PresentationFormat>
  <Paragraphs>239</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Wingdings</vt:lpstr>
      <vt:lpstr>Myriad Web Pro</vt:lpstr>
      <vt:lpstr>Source Sans Pro Web</vt:lpstr>
      <vt:lpstr>Calibri</vt:lpstr>
      <vt:lpstr>Verdana</vt:lpstr>
      <vt:lpstr>Courier New</vt:lpstr>
      <vt:lpstr>Arial</vt:lpstr>
      <vt:lpstr>NCEH_ATSDR_combined</vt:lpstr>
      <vt:lpstr>Current, Emerging and Re-emerging Issues in Occupational Safety and Health</vt:lpstr>
      <vt:lpstr>Disclaimer</vt:lpstr>
      <vt:lpstr>Current Issues in Occupational Safety and Health Surveillance</vt:lpstr>
      <vt:lpstr>Pesticides</vt:lpstr>
      <vt:lpstr>Need for continued surveillance and prevention</vt:lpstr>
      <vt:lpstr>Occupational Pesticide Safety and Health in the U.S. </vt:lpstr>
      <vt:lpstr>Occupational Pesticide Safety and Health in the U.S. </vt:lpstr>
      <vt:lpstr>State-based Pesticide-related Injury and Illness Surveillance  </vt:lpstr>
      <vt:lpstr>State-based Pesticide-related Injury and Illness Surveillance  </vt:lpstr>
      <vt:lpstr>Emerging Issues in Occupational Safety and Health Surveillance</vt:lpstr>
      <vt:lpstr>Timeline of COVID-19 Pandemic</vt:lpstr>
      <vt:lpstr>COVID-19 and Critical Infrastructure Workforce</vt:lpstr>
      <vt:lpstr>COVID-19 and State-based Occupational Health Surveillance and Prevention</vt:lpstr>
      <vt:lpstr>COVID-19 and State-based Occupational Health Surveillance and Prevention</vt:lpstr>
      <vt:lpstr>Council of State and Territorial Epidemiologists (CSTE)</vt:lpstr>
      <vt:lpstr>COVID-19 and Occupational Health Surveillance and Prevention</vt:lpstr>
      <vt:lpstr>Re-emerging Issues in Occupational Safety and Health Surveillance</vt:lpstr>
      <vt:lpstr>Silicosis </vt:lpstr>
      <vt:lpstr>Hawk’s Nest Tunnel Tragedy (1930-31)</vt:lpstr>
      <vt:lpstr>Post-war Economy and Silicosis</vt:lpstr>
      <vt:lpstr>Occupational Lung Disease Surveillance and Prevention </vt:lpstr>
      <vt:lpstr>Silicosis Associated with Artificial (Engineered) Stone</vt:lpstr>
      <vt:lpstr>Challenges in State-based Surveillance and Prevention</vt:lpstr>
      <vt:lpstr>Road forward: Opportunities for surveillance, research and prevention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Patel,Ketki (DSHS)</cp:lastModifiedBy>
  <cp:revision>265</cp:revision>
  <dcterms:created xsi:type="dcterms:W3CDTF">2011-03-17T17:43:16Z</dcterms:created>
  <dcterms:modified xsi:type="dcterms:W3CDTF">2021-09-21T02:27:43Z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2021-04-22T14:08:54Z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64f65cc7-2d6b-4d82-b3aa-e0846a0e47aa</vt:lpwstr>
  </property>
  <property fmtid="{D5CDD505-2E9C-101B-9397-08002B2CF9AE}" pid="9" name="MSIP_Label_8af03ff0-41c5-4c41-b55e-fabb8fae94be_ContentBits">
    <vt:lpwstr>0</vt:lpwstr>
  </property>
</Properties>
</file>